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0"/>
  </p:notesMasterIdLst>
  <p:handoutMasterIdLst>
    <p:handoutMasterId r:id="rId91"/>
  </p:handoutMasterIdLst>
  <p:sldIdLst>
    <p:sldId id="650" r:id="rId2"/>
    <p:sldId id="510" r:id="rId3"/>
    <p:sldId id="581" r:id="rId4"/>
    <p:sldId id="582" r:id="rId5"/>
    <p:sldId id="649" r:id="rId6"/>
    <p:sldId id="487" r:id="rId7"/>
    <p:sldId id="568" r:id="rId8"/>
    <p:sldId id="531" r:id="rId9"/>
    <p:sldId id="566" r:id="rId10"/>
    <p:sldId id="266" r:id="rId11"/>
    <p:sldId id="380" r:id="rId12"/>
    <p:sldId id="340" r:id="rId13"/>
    <p:sldId id="488" r:id="rId14"/>
    <p:sldId id="381" r:id="rId15"/>
    <p:sldId id="644" r:id="rId16"/>
    <p:sldId id="645" r:id="rId17"/>
    <p:sldId id="646" r:id="rId18"/>
    <p:sldId id="647" r:id="rId19"/>
    <p:sldId id="489" r:id="rId20"/>
    <p:sldId id="490" r:id="rId21"/>
    <p:sldId id="491" r:id="rId22"/>
    <p:sldId id="493" r:id="rId23"/>
    <p:sldId id="494" r:id="rId24"/>
    <p:sldId id="359" r:id="rId25"/>
    <p:sldId id="551" r:id="rId26"/>
    <p:sldId id="565" r:id="rId27"/>
    <p:sldId id="362" r:id="rId28"/>
    <p:sldId id="363" r:id="rId29"/>
    <p:sldId id="415" r:id="rId30"/>
    <p:sldId id="583" r:id="rId31"/>
    <p:sldId id="584" r:id="rId32"/>
    <p:sldId id="585" r:id="rId33"/>
    <p:sldId id="629" r:id="rId34"/>
    <p:sldId id="630" r:id="rId35"/>
    <p:sldId id="631" r:id="rId36"/>
    <p:sldId id="497" r:id="rId37"/>
    <p:sldId id="576" r:id="rId38"/>
    <p:sldId id="577" r:id="rId39"/>
    <p:sldId id="499" r:id="rId40"/>
    <p:sldId id="517" r:id="rId41"/>
    <p:sldId id="528" r:id="rId42"/>
    <p:sldId id="569" r:id="rId43"/>
    <p:sldId id="529" r:id="rId44"/>
    <p:sldId id="514" r:id="rId45"/>
    <p:sldId id="522" r:id="rId46"/>
    <p:sldId id="651" r:id="rId47"/>
    <p:sldId id="519" r:id="rId48"/>
    <p:sldId id="523" r:id="rId49"/>
    <p:sldId id="652" r:id="rId50"/>
    <p:sldId id="570" r:id="rId51"/>
    <p:sldId id="334" r:id="rId52"/>
    <p:sldId id="586" r:id="rId53"/>
    <p:sldId id="335" r:id="rId54"/>
    <p:sldId id="587" r:id="rId55"/>
    <p:sldId id="336" r:id="rId56"/>
    <p:sldId id="588" r:id="rId57"/>
    <p:sldId id="596" r:id="rId58"/>
    <p:sldId id="284" r:id="rId59"/>
    <p:sldId id="599" r:id="rId60"/>
    <p:sldId id="601" r:id="rId61"/>
    <p:sldId id="603" r:id="rId62"/>
    <p:sldId id="605" r:id="rId63"/>
    <p:sldId id="628" r:id="rId64"/>
    <p:sldId id="609" r:id="rId65"/>
    <p:sldId id="611" r:id="rId66"/>
    <p:sldId id="613" r:id="rId67"/>
    <p:sldId id="338" r:id="rId68"/>
    <p:sldId id="632" r:id="rId69"/>
    <p:sldId id="634" r:id="rId70"/>
    <p:sldId id="640" r:id="rId71"/>
    <p:sldId id="624" r:id="rId72"/>
    <p:sldId id="626" r:id="rId73"/>
    <p:sldId id="333" r:id="rId74"/>
    <p:sldId id="638" r:id="rId75"/>
    <p:sldId id="641" r:id="rId76"/>
    <p:sldId id="618" r:id="rId77"/>
    <p:sldId id="620" r:id="rId78"/>
    <p:sldId id="622" r:id="rId79"/>
    <p:sldId id="633" r:id="rId80"/>
    <p:sldId id="639" r:id="rId81"/>
    <p:sldId id="642" r:id="rId82"/>
    <p:sldId id="483" r:id="rId83"/>
    <p:sldId id="485" r:id="rId84"/>
    <p:sldId id="654" r:id="rId85"/>
    <p:sldId id="508" r:id="rId86"/>
    <p:sldId id="643" r:id="rId87"/>
    <p:sldId id="542" r:id="rId88"/>
    <p:sldId id="527" r:id="rId89"/>
  </p:sldIdLst>
  <p:sldSz cx="9144000" cy="6858000" type="screen4x3"/>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5863" autoAdjust="0"/>
  </p:normalViewPr>
  <p:slideViewPr>
    <p:cSldViewPr showGuides="1">
      <p:cViewPr>
        <p:scale>
          <a:sx n="66" d="100"/>
          <a:sy n="66" d="100"/>
        </p:scale>
        <p:origin x="-1554" y="-180"/>
      </p:cViewPr>
      <p:guideLst>
        <p:guide orient="horz" pos="2205"/>
        <p:guide pos="2880"/>
      </p:guideLst>
    </p:cSldViewPr>
  </p:slideViewPr>
  <p:notesTextViewPr>
    <p:cViewPr>
      <p:scale>
        <a:sx n="100" d="100"/>
        <a:sy n="100" d="100"/>
      </p:scale>
      <p:origin x="0" y="0"/>
    </p:cViewPr>
  </p:notesTextViewPr>
  <p:sorterViewPr>
    <p:cViewPr>
      <p:scale>
        <a:sx n="40" d="100"/>
        <a:sy n="40" d="100"/>
      </p:scale>
      <p:origin x="0" y="-89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206"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7172" y="0"/>
            <a:ext cx="2920206" cy="493633"/>
          </a:xfrm>
          <a:prstGeom prst="rect">
            <a:avLst/>
          </a:prstGeom>
        </p:spPr>
        <p:txBody>
          <a:bodyPr vert="horz" lIns="91440" tIns="45720" rIns="91440" bIns="45720" rtlCol="0"/>
          <a:lstStyle>
            <a:lvl1pPr algn="r">
              <a:defRPr sz="1200"/>
            </a:lvl1pPr>
          </a:lstStyle>
          <a:p>
            <a:fld id="{462CA676-2DD8-442E-8729-B72320CDCDD9}" type="datetimeFigureOut">
              <a:rPr kumimoji="1" lang="ja-JP" altLang="en-US" smtClean="0"/>
              <a:t>2019/3/8</a:t>
            </a:fld>
            <a:endParaRPr kumimoji="1" lang="ja-JP" altLang="en-US"/>
          </a:p>
        </p:txBody>
      </p:sp>
      <p:sp>
        <p:nvSpPr>
          <p:cNvPr id="4" name="フッター プレースホルダー 3"/>
          <p:cNvSpPr>
            <a:spLocks noGrp="1"/>
          </p:cNvSpPr>
          <p:nvPr>
            <p:ph type="ftr" sz="quarter" idx="2"/>
          </p:nvPr>
        </p:nvSpPr>
        <p:spPr>
          <a:xfrm>
            <a:off x="0" y="9377316"/>
            <a:ext cx="2920206"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7172" y="9377316"/>
            <a:ext cx="2920206" cy="493633"/>
          </a:xfrm>
          <a:prstGeom prst="rect">
            <a:avLst/>
          </a:prstGeom>
        </p:spPr>
        <p:txBody>
          <a:bodyPr vert="horz" lIns="91440" tIns="45720" rIns="91440" bIns="45720" rtlCol="0" anchor="b"/>
          <a:lstStyle>
            <a:lvl1pPr algn="r">
              <a:defRPr sz="1200"/>
            </a:lvl1pPr>
          </a:lstStyle>
          <a:p>
            <a:fld id="{230D7901-519D-47C8-AA2B-F1BCBAF5F42B}" type="slidenum">
              <a:rPr kumimoji="1" lang="ja-JP" altLang="en-US" smtClean="0"/>
              <a:t>‹#›</a:t>
            </a:fld>
            <a:endParaRPr kumimoji="1" lang="ja-JP" altLang="en-US"/>
          </a:p>
        </p:txBody>
      </p:sp>
    </p:spTree>
    <p:extLst>
      <p:ext uri="{BB962C8B-B14F-4D97-AF65-F5344CB8AC3E}">
        <p14:creationId xmlns:p14="http://schemas.microsoft.com/office/powerpoint/2010/main" val="1796327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206"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172" y="0"/>
            <a:ext cx="2920206" cy="493633"/>
          </a:xfrm>
          <a:prstGeom prst="rect">
            <a:avLst/>
          </a:prstGeom>
        </p:spPr>
        <p:txBody>
          <a:bodyPr vert="horz" lIns="91440" tIns="45720" rIns="91440" bIns="45720" rtlCol="0"/>
          <a:lstStyle>
            <a:lvl1pPr algn="r">
              <a:defRPr sz="1200"/>
            </a:lvl1pPr>
          </a:lstStyle>
          <a:p>
            <a:fld id="{79000154-4DF4-4A92-9C50-53922144D3E5}" type="datetimeFigureOut">
              <a:rPr kumimoji="1" lang="ja-JP" altLang="en-US" smtClean="0"/>
              <a:t>2019/3/8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894" y="4689515"/>
            <a:ext cx="539115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0206"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172" y="9377316"/>
            <a:ext cx="2920206" cy="493633"/>
          </a:xfrm>
          <a:prstGeom prst="rect">
            <a:avLst/>
          </a:prstGeom>
        </p:spPr>
        <p:txBody>
          <a:bodyPr vert="horz" lIns="91440" tIns="45720" rIns="91440" bIns="45720" rtlCol="0" anchor="b"/>
          <a:lstStyle>
            <a:lvl1pPr algn="r">
              <a:defRPr sz="1200"/>
            </a:lvl1pPr>
          </a:lstStyle>
          <a:p>
            <a:fld id="{7E89608B-EE4D-4724-A7DE-390FEE56EB80}" type="slidenum">
              <a:rPr kumimoji="1" lang="ja-JP" altLang="en-US" smtClean="0"/>
              <a:t>‹#›</a:t>
            </a:fld>
            <a:endParaRPr kumimoji="1" lang="ja-JP" altLang="en-US"/>
          </a:p>
        </p:txBody>
      </p:sp>
    </p:spTree>
    <p:extLst>
      <p:ext uri="{BB962C8B-B14F-4D97-AF65-F5344CB8AC3E}">
        <p14:creationId xmlns:p14="http://schemas.microsoft.com/office/powerpoint/2010/main" val="35262831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0</a:t>
            </a:fld>
            <a:endParaRPr kumimoji="1" lang="ja-JP" altLang="en-US"/>
          </a:p>
        </p:txBody>
      </p:sp>
    </p:spTree>
    <p:extLst>
      <p:ext uri="{BB962C8B-B14F-4D97-AF65-F5344CB8AC3E}">
        <p14:creationId xmlns:p14="http://schemas.microsoft.com/office/powerpoint/2010/main" val="135086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コンピュータは身近なものの多くに内蔵され，</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9</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生活を便利で豊かなものにしています。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10</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今の社会はコンピュータなどの情報機器や，それによって得られる情報を適切に</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11</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選択・活用して</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12</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問題を解決していく社会になっています。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13</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ただ子どもたちは，コンピュータを魔法の箱のように考えているかもしれません。</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14</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コンピュータは，人が考えた命令を与えることによって動作します。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15</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この命令が「プログラム」であり，命令を与えることが「プログラミング」です。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プログラミングによって，コンピュータに自分が求める動作をさせることで，</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16</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コンピュータの仕組みの一端を知ることができ，コンピュータが「魔法の箱」ではなくなり，より主体的に活用することにつながります。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17</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これから始まるプログラミング教育は，コンピュータの仕組みの一端を知ることを通して</a:t>
            </a:r>
            <a:endParaRPr lang="en-US" altLang="ja-JP" sz="1200"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18</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これから小学校プログラミング教育に関する</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ステップ１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の校内研修を始めます。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a:t>
            </a:fld>
            <a:endParaRPr kumimoji="1" lang="ja-JP" altLang="en-US"/>
          </a:p>
        </p:txBody>
      </p:sp>
    </p:spTree>
    <p:extLst>
      <p:ext uri="{BB962C8B-B14F-4D97-AF65-F5344CB8AC3E}">
        <p14:creationId xmlns:p14="http://schemas.microsoft.com/office/powerpoint/2010/main" val="3681156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明朝" panose="02020609040205080304" pitchFamily="17" charset="-128"/>
                <a:ea typeface="ＭＳ 明朝" panose="02020609040205080304" pitchFamily="17" charset="-128"/>
              </a:rPr>
              <a:t>子供たちの可能性を発掘し，</a:t>
            </a:r>
            <a:endParaRPr lang="en-US" altLang="ja-JP" sz="1200" dirty="0" smtClean="0">
              <a:solidFill>
                <a:schemeClr val="tx1"/>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19</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明朝" panose="02020609040205080304" pitchFamily="17" charset="-128"/>
                <a:ea typeface="ＭＳ 明朝" panose="02020609040205080304" pitchFamily="17" charset="-128"/>
              </a:rPr>
              <a:t>それを広げることで</a:t>
            </a:r>
            <a:endParaRPr lang="en-US" altLang="ja-JP" sz="1200" dirty="0" smtClean="0">
              <a:solidFill>
                <a:schemeClr val="tx1"/>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20</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明朝" panose="02020609040205080304" pitchFamily="17" charset="-128"/>
                <a:ea typeface="ＭＳ 明朝" panose="02020609040205080304" pitchFamily="17" charset="-128"/>
              </a:rPr>
              <a:t>社会で活躍するきっかけになることも期待できるのです。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明朝" panose="02020609040205080304" pitchFamily="17" charset="-128"/>
                <a:ea typeface="ＭＳ 明朝" panose="02020609040205080304" pitchFamily="17" charset="-128"/>
              </a:rPr>
              <a:t>そして，このような力は将来どのような職業に就くとしても，重要になります。</a:t>
            </a:r>
            <a:endParaRPr lang="en-US" altLang="ja-JP" sz="1200" dirty="0" smtClean="0">
              <a:solidFill>
                <a:schemeClr val="tx1"/>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21</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ＭＳ 明朝" panose="02020609040205080304" pitchFamily="17" charset="-128"/>
                <a:ea typeface="ＭＳ 明朝" panose="02020609040205080304" pitchFamily="17" charset="-128"/>
              </a:rPr>
              <a:t>こうしたことから，小・中・高等学校でプログラミング教育を充実することとし，２０２０年度から小学校においてプログラミング教育が導入されることになりました。</a:t>
            </a:r>
            <a:endParaRPr lang="en-US" altLang="ja-JP" sz="1200" dirty="0" smtClean="0">
              <a:solidFill>
                <a:schemeClr val="tx1"/>
              </a:solidFill>
              <a:latin typeface="ＭＳ 明朝" panose="02020609040205080304" pitchFamily="17" charset="-128"/>
              <a:ea typeface="ＭＳ 明朝" panose="02020609040205080304" pitchFamily="17" charset="-128"/>
            </a:endParaRPr>
          </a:p>
          <a:p>
            <a:endParaRPr kumimoji="1" lang="ja-JP" altLang="en-US" dirty="0">
              <a:solidFill>
                <a:schemeClr val="tx1"/>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22</a:t>
            </a:fld>
            <a:endParaRPr kumimoji="1" lang="ja-JP" altLang="en-US"/>
          </a:p>
        </p:txBody>
      </p:sp>
    </p:spTree>
    <p:extLst>
      <p:ext uri="{BB962C8B-B14F-4D97-AF65-F5344CB8AC3E}">
        <p14:creationId xmlns:p14="http://schemas.microsoft.com/office/powerpoint/2010/main" val="383980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次に小学校プログラミング教育のねらいについて確認していきましょう。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ねらいは３つあります。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23</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１つ目は，「プログラミング的思考」を育むこと，</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24</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この「プログラミング的思考」とは，物事を論理的に考えていく力の１つです。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25</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２つ目は，プログラムの働きのよさへの「気付き」やコンピュータ等を活用して問題を解決したり，よりよい社会を築いたりしようとする「態度」を育むこと，</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26</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３つ目は，各教科等の「学びをより確実なものとする」こと，</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27</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この三つになります。</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28</a:t>
            </a:fld>
            <a:endParaRPr kumimoji="1" lang="ja-JP" altLang="en-US"/>
          </a:p>
        </p:txBody>
      </p:sp>
    </p:spTree>
    <p:extLst>
      <p:ext uri="{BB962C8B-B14F-4D97-AF65-F5344CB8AC3E}">
        <p14:creationId xmlns:p14="http://schemas.microsoft.com/office/powerpoint/2010/main" val="332422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ステップ１の研修のねらいは，「プログラミング教育の概要を知ろう！」です。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a:t>
            </a:fld>
            <a:endParaRPr kumimoji="1" lang="ja-JP" altLang="en-US"/>
          </a:p>
        </p:txBody>
      </p:sp>
    </p:spTree>
    <p:extLst>
      <p:ext uri="{BB962C8B-B14F-4D97-AF65-F5344CB8AC3E}">
        <p14:creationId xmlns:p14="http://schemas.microsoft.com/office/powerpoint/2010/main" val="51939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児童がプログラミングに取り組むことでプログラミング言語を覚えることや，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29</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技能を習得したりすることも考えられますが，</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30</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それ自体をねらいにはしていません。</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31</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子供たちがプログラミングを体験することで，プログラムのよさ等に気付いたり，コンピュータ等を活用したいという意欲を高め，</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32</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「プログラミング的思考」を育むとともに，</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33</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「各教科等の学び」も充実していくことが期待されています。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こうしたことからも，児童がプログラミングを「体験」することが大切になります。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34</a:t>
            </a:fld>
            <a:endParaRPr kumimoji="1" lang="ja-JP" altLang="en-US"/>
          </a:p>
        </p:txBody>
      </p:sp>
    </p:spTree>
    <p:extLst>
      <p:ext uri="{BB962C8B-B14F-4D97-AF65-F5344CB8AC3E}">
        <p14:creationId xmlns:p14="http://schemas.microsoft.com/office/powerpoint/2010/main" val="1204516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では先生方もプログラミングを体験して，そのよさや楽しさ等を味わってみましょう。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35</a:t>
            </a:fld>
            <a:endParaRPr kumimoji="1" lang="ja-JP" altLang="en-US"/>
          </a:p>
        </p:txBody>
      </p:sp>
    </p:spTree>
    <p:extLst>
      <p:ext uri="{BB962C8B-B14F-4D97-AF65-F5344CB8AC3E}">
        <p14:creationId xmlns:p14="http://schemas.microsoft.com/office/powerpoint/2010/main" val="127440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これはロボット掃除機です。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ロボット掃除機はどんな動きをするか思い出してみてください。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36</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smtClean="0">
                <a:latin typeface="ＭＳ 明朝" panose="02020609040205080304" pitchFamily="17" charset="-128"/>
                <a:ea typeface="ＭＳ 明朝" panose="02020609040205080304" pitchFamily="17" charset="-128"/>
              </a:rPr>
              <a:t>プログラミングソフト</a:t>
            </a:r>
            <a:r>
              <a:rPr kumimoji="1" lang="ja-JP" altLang="en-US" dirty="0" smtClean="0">
                <a:latin typeface="ＭＳ 明朝" panose="02020609040205080304" pitchFamily="17" charset="-128"/>
                <a:ea typeface="ＭＳ 明朝" panose="02020609040205080304" pitchFamily="17" charset="-128"/>
              </a:rPr>
              <a:t>を使って動かしてみますので，ご覧ください。</a:t>
            </a:r>
            <a:endParaRPr kumimoji="1" lang="en-US" altLang="ja-JP"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（視聴した後）</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このような動きをしますよね。</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これからの体験では今見た動きの実現に向け，３つの課題に取り組んでいきます。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37</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今回は</a:t>
            </a:r>
            <a:r>
              <a:rPr kumimoji="1" lang="ja-JP" altLang="en-US" u="none" dirty="0" smtClean="0">
                <a:latin typeface="ＭＳ 明朝" panose="02020609040205080304" pitchFamily="17" charset="-128"/>
                <a:ea typeface="ＭＳ 明朝" panose="02020609040205080304" pitchFamily="17" charset="-128"/>
              </a:rPr>
              <a:t>「</a:t>
            </a:r>
            <a:r>
              <a:rPr kumimoji="1" lang="en-US" altLang="ja-JP" u="none" dirty="0" smtClean="0">
                <a:latin typeface="ＭＳ 明朝" panose="02020609040205080304" pitchFamily="17" charset="-128"/>
                <a:ea typeface="ＭＳ 明朝" panose="02020609040205080304" pitchFamily="17" charset="-128"/>
              </a:rPr>
              <a:t>Scratch</a:t>
            </a:r>
            <a:r>
              <a:rPr kumimoji="1" lang="ja-JP" altLang="en-US" u="none" dirty="0" smtClean="0">
                <a:latin typeface="ＭＳ 明朝" panose="02020609040205080304" pitchFamily="17" charset="-128"/>
                <a:ea typeface="ＭＳ 明朝" panose="02020609040205080304" pitchFamily="17" charset="-128"/>
              </a:rPr>
              <a:t>（スクラッチ）</a:t>
            </a:r>
            <a:r>
              <a:rPr kumimoji="1" lang="ja-JP" altLang="en-US" dirty="0" smtClean="0">
                <a:latin typeface="ＭＳ 明朝" panose="02020609040205080304" pitchFamily="17" charset="-128"/>
                <a:ea typeface="ＭＳ 明朝" panose="02020609040205080304" pitchFamily="17" charset="-128"/>
              </a:rPr>
              <a:t>」というプログラミングソフトを使います。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38</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以上のような内容で進めていきます。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配布したワークシートにメモを取っても構いません。</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a:t>
            </a:fld>
            <a:endParaRPr kumimoji="1" lang="ja-JP" altLang="en-US"/>
          </a:p>
        </p:txBody>
      </p:sp>
    </p:spTree>
    <p:extLst>
      <p:ext uri="{BB962C8B-B14F-4D97-AF65-F5344CB8AC3E}">
        <p14:creationId xmlns:p14="http://schemas.microsoft.com/office/powerpoint/2010/main" val="1550144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最初にスクラッチの画面構成を説明します。</a:t>
            </a:r>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画面構成の説明（</a:t>
            </a:r>
            <a:r>
              <a:rPr kumimoji="1" lang="en-US" altLang="ja-JP" dirty="0" err="1" smtClean="0">
                <a:latin typeface="ＭＳ 明朝" panose="02020609040205080304" pitchFamily="17" charset="-128"/>
                <a:ea typeface="ＭＳ 明朝" panose="02020609040205080304" pitchFamily="17" charset="-128"/>
              </a:rPr>
              <a:t>Scratch2.0</a:t>
            </a:r>
            <a:r>
              <a:rPr kumimoji="1" lang="ja-JP" altLang="en-US" dirty="0" smtClean="0">
                <a:latin typeface="ＭＳ 明朝" panose="02020609040205080304" pitchFamily="17" charset="-128"/>
                <a:ea typeface="ＭＳ 明朝" panose="02020609040205080304" pitchFamily="17" charset="-128"/>
              </a:rPr>
              <a:t>）</a:t>
            </a:r>
            <a:r>
              <a:rPr kumimoji="1" lang="en-US" altLang="ja-JP" dirty="0" smtClean="0">
                <a:latin typeface="ＭＳ 明朝" panose="02020609040205080304" pitchFamily="17" charset="-128"/>
                <a:ea typeface="ＭＳ 明朝" panose="02020609040205080304" pitchFamily="17" charset="-128"/>
              </a:rPr>
              <a:t>】</a:t>
            </a:r>
          </a:p>
          <a:p>
            <a:r>
              <a:rPr kumimoji="1" lang="ja-JP" altLang="en-US" dirty="0" smtClean="0">
                <a:latin typeface="ＭＳ 明朝" panose="02020609040205080304" pitchFamily="17" charset="-128"/>
                <a:ea typeface="ＭＳ 明朝" panose="02020609040205080304" pitchFamily="17" charset="-128"/>
              </a:rPr>
              <a:t>・左側の黄色で囲まれている所はスプライトと言われる「キャラクターが動く場所」です。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・真ん中の緑の所は「ブロックがある場所」で，上のピンクの所は「ブロックの種類」になります。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・右の赤い所が「ブロックを置く場所」です。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そして，上に小さく青で囲まれている中にある左の緑の旗がプログラムの実行ボタン，右の赤いボタンが停止ボタンになります。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（何か操作方法等で分からないことがあれば，私や推進委員の○○先生，○○先生に聞いてください）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・それでは課題に取り組んでいきます。課題１のファイルを開いてください。（必要な場合は課題１を開くための説明をする）</a:t>
            </a:r>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全員が開いたら説明を始める</a:t>
            </a:r>
            <a:r>
              <a:rPr kumimoji="1" lang="en-US" altLang="ja-JP" dirty="0" smtClean="0">
                <a:latin typeface="ＭＳ 明朝" panose="02020609040205080304" pitchFamily="17" charset="-128"/>
                <a:ea typeface="ＭＳ 明朝" panose="02020609040205080304" pitchFamily="17" charset="-128"/>
              </a:rPr>
              <a:t>】</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39</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ここからは先生方と一緒に課題１（</a:t>
            </a:r>
            <a:r>
              <a:rPr kumimoji="1" lang="en-US" altLang="ja-JP" dirty="0" smtClean="0">
                <a:latin typeface="ＭＳ 明朝" panose="02020609040205080304" pitchFamily="17" charset="-128"/>
                <a:ea typeface="ＭＳ 明朝" panose="02020609040205080304" pitchFamily="17" charset="-128"/>
              </a:rPr>
              <a:t>Scratch</a:t>
            </a:r>
            <a:r>
              <a:rPr kumimoji="1" lang="ja-JP" altLang="en-US" dirty="0" smtClean="0">
                <a:latin typeface="ＭＳ 明朝" panose="02020609040205080304" pitchFamily="17" charset="-128"/>
                <a:ea typeface="ＭＳ 明朝" panose="02020609040205080304" pitchFamily="17" charset="-128"/>
              </a:rPr>
              <a:t>）を開いて説明する</a:t>
            </a:r>
            <a:r>
              <a:rPr kumimoji="1" lang="en-US" altLang="ja-JP" dirty="0" smtClean="0">
                <a:latin typeface="ＭＳ 明朝" panose="02020609040205080304" pitchFamily="17" charset="-128"/>
                <a:ea typeface="ＭＳ 明朝" panose="02020609040205080304" pitchFamily="17"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説明原稿</a:t>
            </a:r>
            <a:r>
              <a:rPr kumimoji="1" lang="en-US" altLang="ja-JP" dirty="0" smtClean="0">
                <a:latin typeface="ＭＳ 明朝" panose="02020609040205080304" pitchFamily="17" charset="-128"/>
                <a:ea typeface="ＭＳ 明朝" panose="02020609040205080304" pitchFamily="17" charset="-128"/>
              </a:rPr>
              <a:t>】</a:t>
            </a:r>
          </a:p>
          <a:p>
            <a:r>
              <a:rPr kumimoji="1" lang="ja-JP" altLang="en-US" dirty="0" smtClean="0">
                <a:latin typeface="ＭＳ 明朝" panose="02020609040205080304" pitchFamily="17" charset="-128"/>
                <a:ea typeface="ＭＳ 明朝" panose="02020609040205080304" pitchFamily="17" charset="-128"/>
              </a:rPr>
              <a:t>・この課題は操作方法を確認しながら一緒に行います。</a:t>
            </a:r>
          </a:p>
          <a:p>
            <a:r>
              <a:rPr kumimoji="1" lang="ja-JP" altLang="en-US" dirty="0" smtClean="0">
                <a:latin typeface="ＭＳ 明朝" panose="02020609040205080304" pitchFamily="17" charset="-128"/>
                <a:ea typeface="ＭＳ 明朝" panose="02020609040205080304" pitchFamily="17" charset="-128"/>
              </a:rPr>
              <a:t>・最初の課題１は「ロボット掃除機を右に滑らかに動かそう」です。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40</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説明原稿</a:t>
            </a:r>
            <a:r>
              <a:rPr kumimoji="1" lang="en-US" altLang="ja-JP" dirty="0" smtClean="0">
                <a:latin typeface="ＭＳ 明朝" panose="02020609040205080304" pitchFamily="17" charset="-128"/>
                <a:ea typeface="ＭＳ 明朝" panose="02020609040205080304" pitchFamily="17"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ＭＳ ゴシック" panose="020B0609070205080204" pitchFamily="49" charset="-128"/>
                <a:ea typeface="ＭＳ ゴシック" panose="020B0609070205080204" pitchFamily="49" charset="-128"/>
              </a:rPr>
              <a:t>○ブロックの種類「イベント」から「旗がクリックされたとき」ブロックを動かす</a:t>
            </a:r>
            <a:endParaRPr kumimoji="1" lang="en-US" altLang="ja-JP" b="1"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明朝" panose="02020609040205080304" pitchFamily="17" charset="-128"/>
                <a:ea typeface="ＭＳ 明朝" panose="02020609040205080304" pitchFamily="17" charset="-128"/>
              </a:rPr>
              <a:t>・ロボット掃除機を動かすためには，最初にスイッチを入れると思います。よって，どうすれば動き始めるかを決めます。ブロックの種類の「イベント」をクリック（タップ）し，１番上にある「旗（絵）がクリックされたとき」ブロックを，ブロックを置く場所に持ってき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ＭＳ ゴシック" panose="020B0609070205080204" pitchFamily="49" charset="-128"/>
                <a:ea typeface="ＭＳ ゴシック" panose="020B0609070205080204" pitchFamily="49" charset="-128"/>
              </a:rPr>
              <a:t>○ブロックの種類「動き」から「１０歩動かす」ブロックを動かす</a:t>
            </a:r>
            <a:endParaRPr kumimoji="1" lang="en-US" altLang="ja-JP" b="1"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明朝" panose="02020609040205080304" pitchFamily="17" charset="-128"/>
                <a:ea typeface="ＭＳ 明朝" panose="02020609040205080304" pitchFamily="17" charset="-128"/>
              </a:rPr>
              <a:t>・次にブロックの種類の「動き」をクリック（タップ）し，１番上にある「１０歩動かす」ブロックを，「旗（絵）がクリックされたとき」ブロックの下につなげましょう。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つなげようとすると接続部分が白くなります。つなげたら旗をクリック（タップ）して実行してみてください。</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・右に少し動きましたか？（反応を確認する）</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もっと右に動かしたいときは何度も旗（実行ボタン）をクリック（タップ）します。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・どうですか？（反応を確認する）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ＭＳ ゴシック" panose="020B0609070205080204" pitchFamily="49" charset="-128"/>
                <a:ea typeface="ＭＳ ゴシック" panose="020B0609070205080204" pitchFamily="49" charset="-128"/>
              </a:rPr>
              <a:t>○ロボット掃除機をもとの位置に戻す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右に行きすぎたので，もとの位置に戻すときはクリック（タップ）しながら移動（ドラッグ）させてください。</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（状況を見てから）</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・しかし，実際は何回もスイッチを押したりしませんね。</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41</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説明原稿</a:t>
            </a:r>
            <a:r>
              <a:rPr kumimoji="1" lang="en-US" altLang="ja-JP" dirty="0" smtClean="0">
                <a:latin typeface="ＭＳ 明朝" panose="02020609040205080304" pitchFamily="17" charset="-128"/>
                <a:ea typeface="ＭＳ 明朝" panose="02020609040205080304" pitchFamily="17"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ＭＳ ゴシック" panose="020B0609070205080204" pitchFamily="49" charset="-128"/>
                <a:ea typeface="ＭＳ ゴシック" panose="020B0609070205080204" pitchFamily="49" charset="-128"/>
              </a:rPr>
              <a:t>○「１０歩動かす」ブロックを数個つなげる</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・一気に右に大きく動かしたいときは，最初の「１０歩動かす」ブロックの下に，さらに「１０歩動かす」ブロックをどんどんつなげて実行してみてください。</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・動きましたか？</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でも，これも面倒ですよね。他の方法を確認しますので，「旗（絵）がクリックされたとき」ブロックと「１０歩動かす」ブロックを１つだけ残して，それ以外のブロックを削除しましょう。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ＭＳ ゴシック" panose="020B0609070205080204" pitchFamily="49" charset="-128"/>
                <a:ea typeface="ＭＳ ゴシック" panose="020B0609070205080204" pitchFamily="49" charset="-128"/>
              </a:rPr>
              <a:t>○いらないブロックを削除する</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・削除方法ですが，いらないブロックを</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ブロックがある場所</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に移動させると削除できます。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また，たくさんあるときは面倒ですので，削除したいブロックの一番上をクリック（タップ）すると，その下にあるブロックをすべて移動させることができます。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ＭＳ ゴシック" panose="020B0609070205080204" pitchFamily="49" charset="-128"/>
                <a:ea typeface="ＭＳ ゴシック" panose="020B0609070205080204" pitchFamily="49" charset="-128"/>
              </a:rPr>
              <a:t>○「１０歩動かす」ブロックの数字を変える</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・それでは他の方法ですが，「１０歩動かす」ブロックの数字を変えることができます。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・数字のところをクリック（タップ）して，１００や２００など好きな数字を入力し，実行してみて下さい。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・できましたか？（反応を確認する）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ＭＳ ゴシック" panose="020B0609070205080204" pitchFamily="49" charset="-128"/>
                <a:ea typeface="ＭＳ ゴシック" panose="020B0609070205080204" pitchFamily="49" charset="-128"/>
              </a:rPr>
              <a:t>○ブロックの種類「制御」から「１０回繰り返す」ブロックを動かす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・ただ，実物を考えるとこんなに早く移動はしませんよね。（「○歩動かす」ブロックを削除させる）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そこで，滑らかに動かすために，ブロックの種類の「制御」にある「１０回繰り返す」というブロックを使ってみます。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・「旗（絵）がクリックされたとき」ブロックの下に「１０回繰り返す」ブロックをつなげて下さい。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・つなげたらそのブロックの中に「１０歩動かす」ブロックを入れて実行してみて下さい。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・どうですか？滑らかに動きましたか？（反応を確認する）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これで課題１はクリアです。では課題１のファイルを保存せずに閉じ，課題２を開いてください。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42</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説明原稿</a:t>
            </a:r>
            <a:r>
              <a:rPr kumimoji="1" lang="en-US" altLang="ja-JP" dirty="0" smtClean="0">
                <a:latin typeface="ＭＳ 明朝" panose="02020609040205080304" pitchFamily="17" charset="-128"/>
                <a:ea typeface="ＭＳ 明朝" panose="02020609040205080304" pitchFamily="17" charset="-128"/>
              </a:rPr>
              <a:t>】</a:t>
            </a:r>
          </a:p>
          <a:p>
            <a:r>
              <a:rPr kumimoji="1" lang="ja-JP" altLang="en-US" dirty="0" smtClean="0">
                <a:latin typeface="ＭＳ 明朝" panose="02020609040205080304" pitchFamily="17" charset="-128"/>
                <a:ea typeface="ＭＳ 明朝" panose="02020609040205080304" pitchFamily="17" charset="-128"/>
              </a:rPr>
              <a:t>（全員開いたら）</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・課題２はそれぞれで取り組んでみましょう。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・ただし，ヒントブロックも必ず使ってください。（ただ，ヒントブロックだけでは，課題はクリアできません。）</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・分からないときは近くの先生と相談しても良いですし，私や（推進委員の）○○先生や○○先生に聞いてください。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43</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課題２の操作説明が必要な場合の参考にしてください</a:t>
            </a:r>
            <a:r>
              <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○ブロックの種類「イベント」から「旗がクリックされたとき」ブロックを動かす</a:t>
            </a:r>
            <a:endParaRPr kumimoji="1" lang="en-US" altLang="ja-JP"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・課題１と同様に，まずはスイッチを入れるためにブロックの種類の「イベント」にある，「旗（絵）がクリックされたとき」</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err="1" smtClean="0">
                <a:ln>
                  <a:noFill/>
                </a:ln>
                <a:solidFill>
                  <a:prstClr val="black"/>
                </a:solidFill>
                <a:effectLst/>
                <a:uLnTx/>
                <a:uFillTx/>
                <a:latin typeface="ＭＳ 明朝" panose="02020609040205080304" pitchFamily="17" charset="-128"/>
                <a:ea typeface="ＭＳ 明朝" panose="02020609040205080304" pitchFamily="17" charset="-128"/>
              </a:rPr>
              <a:t>を置</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きます。</a:t>
            </a:r>
            <a:endParaRPr kumimoji="1" lang="en-US" altLang="ja-JP"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○ヒントブロックの「ずっと」ブロックを動かす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・ロボット掃除機をずっと滑らかに動かしたいので，ヒントブロックの「ずっと」ブロックを「旗（絵）がクリックされたとき」</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の下につなげます。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○ブロックの種類「動き」から「１０歩動かす」ブロックを動かす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・このままでは，どのような動きをさせたいのか決まっていないので，課題１でも使用した「１０歩動かす」ブロックが必要になります。そこで，「ずっと」</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の中に「１０歩動かす」</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を入れます。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・動く速さを調整したいときは数字を変えればよいですね。</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○ヒントブロックの「もし端に着いたら、跳ね返る」ブロックを動かす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・そして，課題にある「右端までいったら跳ね返り，左端までいったら跳ね返る」ようにするために，ヒントブロックにある「もし端に着いたら、跳ね返る」ブロックを「１０歩動かす」</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の下につなげます。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・これで完成です。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44</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説明原稿</a:t>
            </a:r>
            <a:r>
              <a:rPr kumimoji="1" lang="en-US" altLang="ja-JP" dirty="0" smtClean="0">
                <a:latin typeface="ＭＳ 明朝" panose="02020609040205080304" pitchFamily="17" charset="-128"/>
                <a:ea typeface="ＭＳ 明朝" panose="02020609040205080304" pitchFamily="17" charset="-128"/>
              </a:rPr>
              <a:t>】</a:t>
            </a:r>
          </a:p>
          <a:p>
            <a:r>
              <a:rPr kumimoji="1" lang="ja-JP" altLang="en-US" dirty="0" smtClean="0">
                <a:latin typeface="ＭＳ 明朝" panose="02020609040205080304" pitchFamily="17" charset="-128"/>
                <a:ea typeface="ＭＳ 明朝" panose="02020609040205080304" pitchFamily="17" charset="-128"/>
              </a:rPr>
              <a:t>・どのように組みましたか？（操作しながら指名して確認する等）</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・そうですね。このように組めばいいですね。</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他にはありますか？（あった場合は同じように操作しながら確認する等）</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・これで課題２もクリアです。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だいぶ目標の動きに近づいてきましたね。</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では課題２のファイルを保存せずに閉じて，課題３を開いて下さい。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45</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説明原稿</a:t>
            </a:r>
            <a:r>
              <a:rPr kumimoji="1" lang="en-US" altLang="ja-JP" dirty="0" smtClean="0">
                <a:latin typeface="ＭＳ 明朝" panose="02020609040205080304" pitchFamily="17" charset="-128"/>
                <a:ea typeface="ＭＳ 明朝" panose="02020609040205080304" pitchFamily="17" charset="-128"/>
              </a:rPr>
              <a:t>】</a:t>
            </a:r>
          </a:p>
          <a:p>
            <a:r>
              <a:rPr kumimoji="1" lang="ja-JP" altLang="en-US" dirty="0" smtClean="0">
                <a:latin typeface="ＭＳ 明朝" panose="02020609040205080304" pitchFamily="17" charset="-128"/>
                <a:ea typeface="ＭＳ 明朝" panose="02020609040205080304" pitchFamily="17" charset="-128"/>
              </a:rPr>
              <a:t>（全員開いたら）</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・課題３が最後の課題です。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ロボット掃除機の上下左右に色が付いていますが，向きを確認するためです。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・それではそれぞれで取り組んでみてください。</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sz="1200" kern="1200" dirty="0" smtClean="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200" kern="1200" dirty="0" smtClean="0">
                <a:solidFill>
                  <a:schemeClr val="tx1"/>
                </a:solidFill>
                <a:effectLst/>
                <a:latin typeface="ＭＳ 明朝" panose="02020609040205080304" pitchFamily="17" charset="-128"/>
                <a:ea typeface="ＭＳ 明朝" panose="02020609040205080304" pitchFamily="17" charset="-128"/>
                <a:cs typeface="+mn-cs"/>
              </a:rPr>
              <a:t>分からない</a:t>
            </a:r>
            <a:r>
              <a:rPr kumimoji="1" lang="ja-JP" altLang="en-US" sz="1200" kern="1200" dirty="0" smtClean="0">
                <a:solidFill>
                  <a:schemeClr val="tx1"/>
                </a:solidFill>
                <a:effectLst/>
                <a:latin typeface="ＭＳ 明朝" panose="02020609040205080304" pitchFamily="17" charset="-128"/>
                <a:ea typeface="ＭＳ 明朝" panose="02020609040205080304" pitchFamily="17" charset="-128"/>
                <a:cs typeface="+mn-cs"/>
              </a:rPr>
              <a:t>とき</a:t>
            </a:r>
            <a:r>
              <a:rPr kumimoji="1" lang="ja-JP" altLang="ja-JP" sz="1200" kern="1200" dirty="0" smtClean="0">
                <a:solidFill>
                  <a:schemeClr val="tx1"/>
                </a:solidFill>
                <a:effectLst/>
                <a:latin typeface="ＭＳ 明朝" panose="02020609040205080304" pitchFamily="17" charset="-128"/>
                <a:ea typeface="ＭＳ 明朝" panose="02020609040205080304" pitchFamily="17" charset="-128"/>
                <a:cs typeface="+mn-cs"/>
              </a:rPr>
              <a:t>は近くの先生と相談しても</a:t>
            </a:r>
            <a:r>
              <a:rPr kumimoji="1" lang="ja-JP" altLang="en-US" sz="1200" kern="1200" dirty="0" smtClean="0">
                <a:solidFill>
                  <a:schemeClr val="tx1"/>
                </a:solidFill>
                <a:effectLst/>
                <a:latin typeface="ＭＳ 明朝" panose="02020609040205080304" pitchFamily="17" charset="-128"/>
                <a:ea typeface="ＭＳ 明朝" panose="02020609040205080304" pitchFamily="17" charset="-128"/>
                <a:cs typeface="+mn-cs"/>
              </a:rPr>
              <a:t>よ</a:t>
            </a:r>
            <a:r>
              <a:rPr kumimoji="1" lang="ja-JP" altLang="ja-JP" sz="1200" kern="1200" dirty="0" smtClean="0">
                <a:solidFill>
                  <a:schemeClr val="tx1"/>
                </a:solidFill>
                <a:effectLst/>
                <a:latin typeface="ＭＳ 明朝" panose="02020609040205080304" pitchFamily="17" charset="-128"/>
                <a:ea typeface="ＭＳ 明朝" panose="02020609040205080304" pitchFamily="17" charset="-128"/>
                <a:cs typeface="+mn-cs"/>
              </a:rPr>
              <a:t>いですし，私や（推進委員の）○○先生や○○先生に聞いて</a:t>
            </a:r>
            <a:r>
              <a:rPr kumimoji="1" lang="ja-JP" altLang="en-US" sz="1200" kern="1200" dirty="0" smtClean="0">
                <a:solidFill>
                  <a:schemeClr val="tx1"/>
                </a:solidFill>
                <a:effectLst/>
                <a:latin typeface="ＭＳ 明朝" panose="02020609040205080304" pitchFamily="17" charset="-128"/>
                <a:ea typeface="ＭＳ 明朝" panose="02020609040205080304" pitchFamily="17" charset="-128"/>
                <a:cs typeface="+mn-cs"/>
              </a:rPr>
              <a:t>くだ</a:t>
            </a:r>
            <a:r>
              <a:rPr kumimoji="1" lang="ja-JP" altLang="ja-JP" sz="1200" kern="1200" dirty="0" smtClean="0">
                <a:solidFill>
                  <a:schemeClr val="tx1"/>
                </a:solidFill>
                <a:effectLst/>
                <a:latin typeface="ＭＳ 明朝" panose="02020609040205080304" pitchFamily="17" charset="-128"/>
                <a:ea typeface="ＭＳ 明朝" panose="02020609040205080304" pitchFamily="17" charset="-128"/>
                <a:cs typeface="+mn-cs"/>
              </a:rPr>
              <a:t>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ロボット掃除機の向きに注意をしてください。「動き（ブロックの種類）」にある「９０</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に向ける」ブロックをクリックすると，ロボット掃除機の向きが変わります。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46</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操作説明が必要な場合の参考にしてください</a:t>
            </a:r>
            <a:r>
              <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○ブロックの種類「イベント」から「旗がクリックされたとき」ブロックを動かす</a:t>
            </a:r>
            <a:endParaRPr kumimoji="1" lang="en-US" altLang="ja-JP"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・課題１，２と同様に，まずはスイッチを入れるためにブロックの種類の「イベント」にある，「旗（絵）がクリックされたとき」</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err="1" smtClean="0">
                <a:ln>
                  <a:noFill/>
                </a:ln>
                <a:solidFill>
                  <a:prstClr val="black"/>
                </a:solidFill>
                <a:effectLst/>
                <a:uLnTx/>
                <a:uFillTx/>
                <a:latin typeface="ＭＳ 明朝" panose="02020609040205080304" pitchFamily="17" charset="-128"/>
                <a:ea typeface="ＭＳ 明朝" panose="02020609040205080304" pitchFamily="17" charset="-128"/>
              </a:rPr>
              <a:t>を置</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きます。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○ブロックの種類「制御」から「ずっと」ブロックを動かす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・課題２と同様にずっと同じ動きをさせたいので，「ずっと」</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を「旗（絵）がクリックされたとき」</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の下につなげます。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○「１０歩動かす」ブロックを動かす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・どのような動きをさせたいのか決まっていないので，課題２と同様に「１０歩動かす」</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を「ずっと」</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の中に入れます。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・動く速さを調整したいときは数字を変えればよいですね。</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○「もし端に着いたら，跳ね返る」ブロックを動かす</a:t>
            </a:r>
            <a:endParaRPr kumimoji="1" lang="en-US" altLang="ja-JP"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・端に着いたら跳ね返るようにするために「もし端に着いたら，跳ね返る」</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を「１０歩動かす」</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の下につなげます。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○ヒントブロックの「もし◇◇なら」ブロックを動かす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・このままでは，右に滑らかに進み，茶色いピアノもすり抜けていくことになります。よって，ヒントブロックの「もし◇◇ならば」ブロックを「もし端に着いたら，跳ね返る」</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の下につなげます。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○ヒントブロックの「□色に触れたら」ブロックを動かす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そして，◇◇のところにヒントブロックの「□色に触れたら」ブロックを入れ，□を茶色に変えます。色の変え方ですが，まずは□をクリックし，その後，変えたい色をクリックするとその色になります。（この場合は□をクリックし，ピアノの茶色をクリックする）</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○ヒントブロックの「○度回す」ブロックを動かす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・角度をつけて跳ね返すためには，ヒントブロックの「○度回す」ブロックを「もし◇◇ならば」</a:t>
            </a:r>
            <a:r>
              <a:rPr kumimoji="1" lang="ja-JP" altLang="en-US" dirty="0" smtClean="0">
                <a:latin typeface="ＭＳ 明朝" panose="02020609040205080304" pitchFamily="17" charset="-128"/>
                <a:ea typeface="ＭＳ 明朝" panose="02020609040205080304" pitchFamily="17" charset="-128"/>
              </a:rPr>
              <a:t>ブロック</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の中に入れます。そして，角度を「３０」に変えます。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・これで完成です。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47</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（このスライドは非表示設定にしています）</a:t>
            </a:r>
            <a:endParaRPr kumimoji="1" lang="en-US" altLang="ja-JP" dirty="0" smtClean="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a:t>
            </a: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説明原稿</a:t>
            </a:r>
            <a:r>
              <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・どのように組みましたか？（指名して，操作しながら確認する等）</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そうですね。このように組めばいいですね。</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・これで課題３もクリアとなり，全てクリアしたことになります。</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・体験していかがでしたか？難しいと感じた方もいると思いますが，楽しさや面白さを感じていただけましたか？</a:t>
            </a:r>
            <a:endParaRPr kumimoji="1" lang="en-US" altLang="ja-JP"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rPr>
              <a:t>（数名の先生に聞く）</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48</a:t>
            </a:fld>
            <a:endParaRPr kumimoji="1" lang="ja-JP" altLang="en-US"/>
          </a:p>
        </p:txBody>
      </p:sp>
    </p:spTree>
    <p:extLst>
      <p:ext uri="{BB962C8B-B14F-4D97-AF65-F5344CB8AC3E}">
        <p14:creationId xmlns:p14="http://schemas.microsoft.com/office/powerpoint/2010/main" val="136334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まずは小学校プログラミング教育導入の経緯について確認します。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a:t>
            </a:fld>
            <a:endParaRPr kumimoji="1" lang="ja-JP" altLang="en-US"/>
          </a:p>
        </p:txBody>
      </p:sp>
    </p:spTree>
    <p:extLst>
      <p:ext uri="{BB962C8B-B14F-4D97-AF65-F5344CB8AC3E}">
        <p14:creationId xmlns:p14="http://schemas.microsoft.com/office/powerpoint/2010/main" val="127440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気付いた方もいると思いますが，実は体験していただいた中にねらいの１つである「プログラミング的思考」が含まれていました。</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49</a:t>
            </a:fld>
            <a:endParaRPr kumimoji="1" lang="ja-JP" altLang="en-US"/>
          </a:p>
        </p:txBody>
      </p:sp>
    </p:spTree>
    <p:extLst>
      <p:ext uri="{BB962C8B-B14F-4D97-AF65-F5344CB8AC3E}">
        <p14:creationId xmlns:p14="http://schemas.microsoft.com/office/powerpoint/2010/main" val="3324228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１つ目は，このように並べた順に一つずつ実行しました。</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50</a:t>
            </a:fld>
            <a:endParaRPr kumimoji="1" lang="ja-JP" altLang="en-US"/>
          </a:p>
        </p:txBody>
      </p:sp>
    </p:spTree>
    <p:extLst>
      <p:ext uri="{BB962C8B-B14F-4D97-AF65-F5344CB8AC3E}">
        <p14:creationId xmlns:p14="http://schemas.microsoft.com/office/powerpoint/2010/main" val="3657282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これをプログラミング的思考の「順次」といいます。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51</a:t>
            </a:fld>
            <a:endParaRPr kumimoji="1" lang="ja-JP" altLang="en-US"/>
          </a:p>
        </p:txBody>
      </p:sp>
    </p:spTree>
    <p:extLst>
      <p:ext uri="{BB962C8B-B14F-4D97-AF65-F5344CB8AC3E}">
        <p14:creationId xmlns:p14="http://schemas.microsoft.com/office/powerpoint/2010/main" val="3657282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２つ目は，「○回繰り返す」や「ずっと」のように，指定された条件や回数を繰り返し実行しました。</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52</a:t>
            </a:fld>
            <a:endParaRPr kumimoji="1" lang="ja-JP" altLang="en-US"/>
          </a:p>
        </p:txBody>
      </p:sp>
    </p:spTree>
    <p:extLst>
      <p:ext uri="{BB962C8B-B14F-4D97-AF65-F5344CB8AC3E}">
        <p14:creationId xmlns:p14="http://schemas.microsoft.com/office/powerpoint/2010/main" val="2844691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これをプログラミング的思考の「反復」といいます。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53</a:t>
            </a:fld>
            <a:endParaRPr kumimoji="1" lang="ja-JP" altLang="en-US"/>
          </a:p>
        </p:txBody>
      </p:sp>
    </p:spTree>
    <p:extLst>
      <p:ext uri="{BB962C8B-B14F-4D97-AF65-F5344CB8AC3E}">
        <p14:creationId xmlns:p14="http://schemas.microsoft.com/office/powerpoint/2010/main" val="2844691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そして３つ目は，「もし，～なら」のように，条件によって選択して実行しました。</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54</a:t>
            </a:fld>
            <a:endParaRPr kumimoji="1" lang="ja-JP" altLang="en-US"/>
          </a:p>
        </p:txBody>
      </p:sp>
    </p:spTree>
    <p:extLst>
      <p:ext uri="{BB962C8B-B14F-4D97-AF65-F5344CB8AC3E}">
        <p14:creationId xmlns:p14="http://schemas.microsoft.com/office/powerpoint/2010/main" val="1235610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これをプログラミング的思考の「分岐」といいます。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55</a:t>
            </a:fld>
            <a:endParaRPr kumimoji="1" lang="ja-JP" altLang="en-US"/>
          </a:p>
        </p:txBody>
      </p:sp>
    </p:spTree>
    <p:extLst>
      <p:ext uri="{BB962C8B-B14F-4D97-AF65-F5344CB8AC3E}">
        <p14:creationId xmlns:p14="http://schemas.microsoft.com/office/powerpoint/2010/main" val="1235610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実はこのように，「体験」する中で，自然とプログラミング的思考を働かせていました。</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これを授業の中で児童に意識させることが大切です。では，最後に授業づくりの視点となる，資質・能力について確認していきます。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56</a:t>
            </a:fld>
            <a:endParaRPr kumimoji="1" lang="ja-JP" altLang="en-US"/>
          </a:p>
        </p:txBody>
      </p:sp>
    </p:spTree>
    <p:extLst>
      <p:ext uri="{BB962C8B-B14F-4D97-AF65-F5344CB8AC3E}">
        <p14:creationId xmlns:p14="http://schemas.microsoft.com/office/powerpoint/2010/main" val="38991962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プログラミング教育を通じて目指す育成すべき資質・能力についてです。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57</a:t>
            </a:fld>
            <a:endParaRPr kumimoji="1" lang="ja-JP" altLang="en-US"/>
          </a:p>
        </p:txBody>
      </p:sp>
    </p:spTree>
    <p:extLst>
      <p:ext uri="{BB962C8B-B14F-4D97-AF65-F5344CB8AC3E}">
        <p14:creationId xmlns:p14="http://schemas.microsoft.com/office/powerpoint/2010/main" val="127440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プログラミング教育の３つのねらいと，学習指導要領に示されている育成すべき３つの資質・能力を整理してみると</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58</a:t>
            </a:fld>
            <a:endParaRPr kumimoji="1" lang="ja-JP" altLang="en-US"/>
          </a:p>
        </p:txBody>
      </p:sp>
    </p:spTree>
    <p:extLst>
      <p:ext uri="{BB962C8B-B14F-4D97-AF65-F5344CB8AC3E}">
        <p14:creationId xmlns:p14="http://schemas.microsoft.com/office/powerpoint/2010/main" val="64537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最初に先生方にお聞きします。家にコンピュータはいくつありますか？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少し時間をとりますので考えてください。（</a:t>
            </a:r>
            <a:r>
              <a:rPr kumimoji="1" lang="en-US" altLang="ja-JP" dirty="0" smtClean="0">
                <a:latin typeface="ＭＳ 明朝" panose="02020609040205080304" pitchFamily="17" charset="-128"/>
                <a:ea typeface="ＭＳ 明朝" panose="02020609040205080304" pitchFamily="17" charset="-128"/>
              </a:rPr>
              <a:t>30</a:t>
            </a:r>
            <a:r>
              <a:rPr kumimoji="1" lang="ja-JP" altLang="en-US" dirty="0" smtClean="0">
                <a:latin typeface="ＭＳ 明朝" panose="02020609040205080304" pitchFamily="17" charset="-128"/>
                <a:ea typeface="ＭＳ 明朝" panose="02020609040205080304" pitchFamily="17" charset="-128"/>
              </a:rPr>
              <a:t>秒から１分）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それでは確認します。（挙手で確認する）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a:t>
            </a:fld>
            <a:endParaRPr kumimoji="1" lang="ja-JP" altLang="en-US"/>
          </a:p>
        </p:txBody>
      </p:sp>
    </p:spTree>
    <p:extLst>
      <p:ext uri="{BB962C8B-B14F-4D97-AF65-F5344CB8AC3E}">
        <p14:creationId xmlns:p14="http://schemas.microsoft.com/office/powerpoint/2010/main" val="32605583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ねらいの①は，資質・能力の「思考力，判断力，表現力等」に</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59</a:t>
            </a:fld>
            <a:endParaRPr kumimoji="1" lang="ja-JP" altLang="en-US"/>
          </a:p>
        </p:txBody>
      </p:sp>
    </p:spTree>
    <p:extLst>
      <p:ext uri="{BB962C8B-B14F-4D97-AF65-F5344CB8AC3E}">
        <p14:creationId xmlns:p14="http://schemas.microsoft.com/office/powerpoint/2010/main" val="35858812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ねらいの②は，資質・能力の「知識及び技能」と「学びに向かう力，人間性等」に</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60</a:t>
            </a:fld>
            <a:endParaRPr kumimoji="1" lang="ja-JP" altLang="en-US"/>
          </a:p>
        </p:txBody>
      </p:sp>
    </p:spTree>
    <p:extLst>
      <p:ext uri="{BB962C8B-B14F-4D97-AF65-F5344CB8AC3E}">
        <p14:creationId xmlns:p14="http://schemas.microsoft.com/office/powerpoint/2010/main" val="1039416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ねらいの③は，資質・能力のいずれかに関わってくると考えられます。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61</a:t>
            </a:fld>
            <a:endParaRPr kumimoji="1" lang="ja-JP" altLang="en-US"/>
          </a:p>
        </p:txBody>
      </p:sp>
    </p:spTree>
    <p:extLst>
      <p:ext uri="{BB962C8B-B14F-4D97-AF65-F5344CB8AC3E}">
        <p14:creationId xmlns:p14="http://schemas.microsoft.com/office/powerpoint/2010/main" val="2480501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これらのことからプログラミング教育を授業に取り入れやすくするために</a:t>
            </a: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62</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３つの資質・能力を更に７つに分けました。</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そして，この７つの考えを基に，授業づくりを考えていきましょう。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63</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ＭＳ 明朝" panose="02020609040205080304" pitchFamily="17" charset="-128"/>
                <a:ea typeface="ＭＳ 明朝" panose="02020609040205080304" pitchFamily="17" charset="-128"/>
              </a:rPr>
              <a:t>まず，知識及び技能については，</a:t>
            </a:r>
            <a:endParaRPr kumimoji="1" lang="ja-JP" altLang="en-US" dirty="0">
              <a:solidFill>
                <a:schemeClr val="tx1"/>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64</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身近な生活でコンピュータが活用されていることに気付くこと，と</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65</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体験等を通して，問題解決には必要な手順があることに気付くこと</a:t>
            </a:r>
            <a:endParaRPr lang="en-US" altLang="ja-JP" sz="1200"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の２つです。</a:t>
            </a: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66</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「気付き」が大切になりますね。</a:t>
            </a:r>
            <a:endParaRPr lang="en-US" altLang="ja-JP" sz="1200"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明朝" panose="02020609040205080304" pitchFamily="17" charset="-128"/>
                <a:ea typeface="ＭＳ 明朝" panose="02020609040205080304" pitchFamily="17" charset="-128"/>
              </a:rPr>
              <a:t>具体的に授業で考えると，</a:t>
            </a: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67</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２年生，生活科，「図書館のことを聞いてみよう」</a:t>
            </a:r>
            <a:r>
              <a:rPr kumimoji="1" lang="ja-JP" altLang="en-US" dirty="0" smtClean="0">
                <a:latin typeface="ＭＳ 明朝" panose="02020609040205080304" pitchFamily="17" charset="-128"/>
                <a:ea typeface="ＭＳ 明朝" panose="02020609040205080304" pitchFamily="17" charset="-128"/>
              </a:rPr>
              <a:t>では，身近な生活でコンピュータが活用されていることに気付かせることから</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68</a:t>
            </a:fld>
            <a:endParaRPr kumimoji="1" lang="ja-JP" altLang="en-US"/>
          </a:p>
        </p:txBody>
      </p:sp>
    </p:spTree>
    <p:extLst>
      <p:ext uri="{BB962C8B-B14F-4D97-AF65-F5344CB8AC3E}">
        <p14:creationId xmlns:p14="http://schemas.microsoft.com/office/powerpoint/2010/main" val="109098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今思い浮かべたのはこれらですか？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（反応を確認した後）</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コンピュータと聞かれるとこのようにパソコンやスマートフォン，タブレットのことを思い浮かべると思いますが，他にもコンピュータが使われているものはありませんか？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（例：５つ以上あると言った先生など数名に聞く）</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例えば何ですか？</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6</a:t>
            </a:fld>
            <a:endParaRPr kumimoji="1" lang="ja-JP" altLang="en-US"/>
          </a:p>
        </p:txBody>
      </p:sp>
    </p:spTree>
    <p:extLst>
      <p:ext uri="{BB962C8B-B14F-4D97-AF65-F5344CB8AC3E}">
        <p14:creationId xmlns:p14="http://schemas.microsoft.com/office/powerpoint/2010/main" val="29223514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Ａ１にあてはまりそうですね。</a:t>
            </a:r>
          </a:p>
          <a:p>
            <a:endParaRPr kumimoji="1" lang="ja-JP" altLang="en-US" dirty="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69</a:t>
            </a:fld>
            <a:endParaRPr kumimoji="1" lang="ja-JP" altLang="en-US"/>
          </a:p>
        </p:txBody>
      </p:sp>
    </p:spTree>
    <p:extLst>
      <p:ext uri="{BB962C8B-B14F-4D97-AF65-F5344CB8AC3E}">
        <p14:creationId xmlns:p14="http://schemas.microsoft.com/office/powerpoint/2010/main" val="10909853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次に，思考力，判断力，表現力等については，</a:t>
            </a: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70</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体験の時に確認した「プログラミング的思考」について</a:t>
            </a: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71</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プログラミングの基本となる「順次」「反復」「分岐」の３つに分けます。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明朝" panose="02020609040205080304" pitchFamily="17" charset="-128"/>
                <a:ea typeface="ＭＳ 明朝" panose="02020609040205080304" pitchFamily="17" charset="-128"/>
              </a:rPr>
              <a:t>具体的な授業で考えると</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72</a:t>
            </a:fld>
            <a:endParaRPr kumimoji="1" lang="ja-JP" altLang="en-US"/>
          </a:p>
        </p:txBody>
      </p:sp>
    </p:spTree>
    <p:extLst>
      <p:ext uri="{BB962C8B-B14F-4D97-AF65-F5344CB8AC3E}">
        <p14:creationId xmlns:p14="http://schemas.microsoft.com/office/powerpoint/2010/main" val="5278623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ゴシック" panose="020B0609070205080204" pitchFamily="49" charset="-128"/>
                <a:ea typeface="ＭＳ ゴシック" panose="020B0609070205080204" pitchFamily="49" charset="-128"/>
              </a:rPr>
              <a:t>６年生，理科，「水溶液の性質のはたらき」</a:t>
            </a:r>
            <a:r>
              <a:rPr kumimoji="1" lang="ja-JP" altLang="en-US" dirty="0" smtClean="0">
                <a:latin typeface="ＭＳ 明朝" panose="02020609040205080304" pitchFamily="17" charset="-128"/>
                <a:ea typeface="ＭＳ 明朝" panose="02020609040205080304" pitchFamily="17" charset="-128"/>
              </a:rPr>
              <a:t>では，</a:t>
            </a:r>
            <a:r>
              <a:rPr kumimoji="1" lang="ja-JP" altLang="ja-JP" sz="1200" kern="1200" dirty="0" smtClean="0">
                <a:solidFill>
                  <a:schemeClr val="tx1"/>
                </a:solidFill>
                <a:effectLst/>
                <a:latin typeface="ＭＳ 明朝" panose="02020609040205080304" pitchFamily="17" charset="-128"/>
                <a:ea typeface="ＭＳ 明朝" panose="02020609040205080304" pitchFamily="17" charset="-128"/>
                <a:cs typeface="+mn-cs"/>
              </a:rPr>
              <a:t>水溶液の特徴の見分け方として，青色リトマス紙が赤色に変化したものとそうでないものに分ける</a:t>
            </a:r>
            <a:r>
              <a:rPr kumimoji="1" lang="ja-JP" altLang="en-US" sz="1200" kern="1200" dirty="0" smtClean="0">
                <a:solidFill>
                  <a:schemeClr val="tx1"/>
                </a:solidFill>
                <a:effectLst/>
                <a:latin typeface="ＭＳ 明朝" panose="02020609040205080304" pitchFamily="17" charset="-128"/>
                <a:ea typeface="ＭＳ 明朝" panose="02020609040205080304" pitchFamily="17" charset="-128"/>
                <a:cs typeface="+mn-cs"/>
              </a:rPr>
              <a:t>等</a:t>
            </a:r>
            <a:r>
              <a:rPr kumimoji="1" lang="ja-JP" altLang="ja-JP" sz="1200" kern="1200" dirty="0" smtClean="0">
                <a:solidFill>
                  <a:schemeClr val="tx1"/>
                </a:solidFill>
                <a:effectLst/>
                <a:latin typeface="ＭＳ 明朝" panose="02020609040205080304" pitchFamily="17" charset="-128"/>
                <a:ea typeface="ＭＳ 明朝" panose="02020609040205080304" pitchFamily="17" charset="-128"/>
                <a:cs typeface="+mn-cs"/>
              </a:rPr>
              <a:t>，</a:t>
            </a:r>
            <a:r>
              <a:rPr kumimoji="1" lang="ja-JP" altLang="en-US" dirty="0" smtClean="0">
                <a:latin typeface="ＭＳ 明朝" panose="02020609040205080304" pitchFamily="17" charset="-128"/>
                <a:ea typeface="ＭＳ 明朝" panose="02020609040205080304" pitchFamily="17" charset="-128"/>
              </a:rPr>
              <a:t>実験の手順を分岐の考えを基にまとめることから</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73</a:t>
            </a:fld>
            <a:endParaRPr kumimoji="1" lang="ja-JP" altLang="en-US"/>
          </a:p>
        </p:txBody>
      </p:sp>
    </p:spTree>
    <p:extLst>
      <p:ext uri="{BB962C8B-B14F-4D97-AF65-F5344CB8AC3E}">
        <p14:creationId xmlns:p14="http://schemas.microsoft.com/office/powerpoint/2010/main" val="10909853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Ｂ３の分岐の考えにあてはまりそうですね。</a:t>
            </a:r>
          </a:p>
          <a:p>
            <a:endParaRPr kumimoji="1" lang="ja-JP" altLang="en-US" dirty="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74</a:t>
            </a:fld>
            <a:endParaRPr kumimoji="1" lang="ja-JP" altLang="en-US"/>
          </a:p>
        </p:txBody>
      </p:sp>
    </p:spTree>
    <p:extLst>
      <p:ext uri="{BB962C8B-B14F-4D97-AF65-F5344CB8AC3E}">
        <p14:creationId xmlns:p14="http://schemas.microsoft.com/office/powerpoint/2010/main" val="10909853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最後に，学びに向かう力，人間性等についてです。</a:t>
            </a:r>
            <a:endParaRPr lang="en-US" altLang="ja-JP" sz="1200"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75</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コンピュータの働きを，身近な生活に生かそうとすること，と</a:t>
            </a:r>
            <a:endParaRPr lang="en-US" altLang="ja-JP" sz="1200"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76</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社会づくりに生かそうとすること</a:t>
            </a:r>
            <a:endParaRPr lang="en-US" altLang="ja-JP" sz="1200"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の２つになります。</a:t>
            </a:r>
            <a:endParaRPr lang="en-US" altLang="ja-JP" sz="1200"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77</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明朝" panose="02020609040205080304" pitchFamily="17" charset="-128"/>
                <a:ea typeface="ＭＳ 明朝" panose="02020609040205080304" pitchFamily="17" charset="-128"/>
              </a:rPr>
              <a:t>生かそうとする「態度」が大切になりますね。</a:t>
            </a:r>
            <a:endParaRPr lang="en-US" altLang="ja-JP" sz="1200"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明朝" panose="02020609040205080304" pitchFamily="17" charset="-128"/>
                <a:ea typeface="ＭＳ 明朝" panose="02020609040205080304" pitchFamily="17" charset="-128"/>
              </a:rPr>
              <a:t>具体的な授業で考えると</a:t>
            </a: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46F77EBA-156F-4D9C-8EC9-8AD90134573A}" type="slidenum">
              <a:rPr kumimoji="1" lang="ja-JP" altLang="en-US" smtClean="0"/>
              <a:t>78</a:t>
            </a:fld>
            <a:endParaRPr kumimoji="1" lang="ja-JP" altLang="en-US"/>
          </a:p>
        </p:txBody>
      </p:sp>
    </p:spTree>
    <p:extLst>
      <p:ext uri="{BB962C8B-B14F-4D97-AF65-F5344CB8AC3E}">
        <p14:creationId xmlns:p14="http://schemas.microsoft.com/office/powerpoint/2010/main" val="212002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これらはどうですか？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（反応を確認した後）</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気付いた方もいると思いますが，洗濯機やロボット掃除機等，家電製品の多くにコンピュータが使われています。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7</a:t>
            </a:fld>
            <a:endParaRPr kumimoji="1" lang="ja-JP" altLang="en-US"/>
          </a:p>
        </p:txBody>
      </p:sp>
    </p:spTree>
    <p:extLst>
      <p:ext uri="{BB962C8B-B14F-4D97-AF65-F5344CB8AC3E}">
        <p14:creationId xmlns:p14="http://schemas.microsoft.com/office/powerpoint/2010/main" val="29223514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４年生，国語，「夢のロボット」を作るでは，身近な生活がよりよくなるようなロボットを考えさせることから</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79</a:t>
            </a:fld>
            <a:endParaRPr kumimoji="1" lang="ja-JP" altLang="en-US"/>
          </a:p>
        </p:txBody>
      </p:sp>
    </p:spTree>
    <p:extLst>
      <p:ext uri="{BB962C8B-B14F-4D97-AF65-F5344CB8AC3E}">
        <p14:creationId xmlns:p14="http://schemas.microsoft.com/office/powerpoint/2010/main" val="10909853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Ｃ１にあてはまりそうですね。</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80</a:t>
            </a:fld>
            <a:endParaRPr kumimoji="1" lang="ja-JP" altLang="en-US"/>
          </a:p>
        </p:txBody>
      </p:sp>
    </p:spTree>
    <p:extLst>
      <p:ext uri="{BB962C8B-B14F-4D97-AF65-F5344CB8AC3E}">
        <p14:creationId xmlns:p14="http://schemas.microsoft.com/office/powerpoint/2010/main" val="10909853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どうですか，どのような授業にプログラミング教育を取り入れられそうですか？</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今日の研修で学んだことを振り返りながらワークシートに記入し，周りの先生方と話し合ってみてください。</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（２～３分後）</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プログラミング教育を取り入れた授業の実践に向け，この７つの考えを基に，</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81</a:t>
            </a:fld>
            <a:endParaRPr kumimoji="1" lang="ja-JP" altLang="en-US"/>
          </a:p>
        </p:txBody>
      </p:sp>
    </p:spTree>
    <p:extLst>
      <p:ext uri="{BB962C8B-B14F-4D97-AF65-F5344CB8AC3E}">
        <p14:creationId xmlns:p14="http://schemas.microsoft.com/office/powerpoint/2010/main" val="17274643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授業づくりやカリキュラム作成について考えていきましょう。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以上でステップ１の研修内容は終了です。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82</a:t>
            </a:fld>
            <a:endParaRPr kumimoji="1" lang="ja-JP" altLang="en-US"/>
          </a:p>
        </p:txBody>
      </p:sp>
    </p:spTree>
    <p:extLst>
      <p:ext uri="{BB962C8B-B14F-4D97-AF65-F5344CB8AC3E}">
        <p14:creationId xmlns:p14="http://schemas.microsoft.com/office/powerpoint/2010/main" val="17274643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研修の振り返りは，アンケート用紙への記入で代えさせていただきます。（回収は後からでもよい。）</a:t>
            </a:r>
            <a:endParaRPr kumimoji="1" lang="en-US" altLang="ja-JP" dirty="0" smtClean="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83</a:t>
            </a:fld>
            <a:endParaRPr kumimoji="1" lang="ja-JP" altLang="en-US"/>
          </a:p>
        </p:txBody>
      </p:sp>
    </p:spTree>
    <p:extLst>
      <p:ext uri="{BB962C8B-B14F-4D97-AF65-F5344CB8AC3E}">
        <p14:creationId xmlns:p14="http://schemas.microsoft.com/office/powerpoint/2010/main" val="15501442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今後の予定ですが，</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ヘッダー プレースホルダー 3"/>
          <p:cNvSpPr>
            <a:spLocks noGrp="1"/>
          </p:cNvSpPr>
          <p:nvPr>
            <p:ph type="hdr" sz="quarter" idx="10"/>
          </p:nvPr>
        </p:nvSpPr>
        <p:spPr/>
        <p:txBody>
          <a:bodyPr/>
          <a:lstStyle/>
          <a:p>
            <a:endParaRPr lang="ja-JP" altLang="en-US" dirty="0">
              <a:solidFill>
                <a:prstClr val="black"/>
              </a:solidFill>
            </a:endParaRPr>
          </a:p>
        </p:txBody>
      </p:sp>
      <p:sp>
        <p:nvSpPr>
          <p:cNvPr id="5" name="日付プレースホルダー 4"/>
          <p:cNvSpPr>
            <a:spLocks noGrp="1"/>
          </p:cNvSpPr>
          <p:nvPr>
            <p:ph type="dt" idx="11"/>
          </p:nvPr>
        </p:nvSpPr>
        <p:spPr/>
        <p:txBody>
          <a:bodyPr/>
          <a:lstStyle/>
          <a:p>
            <a:fld id="{39753D77-050B-401B-96B6-8F1F4FD8F178}" type="datetime1">
              <a:rPr lang="ja-JP" altLang="en-US" smtClean="0">
                <a:solidFill>
                  <a:prstClr val="black"/>
                </a:solidFill>
              </a:rPr>
              <a:pPr/>
              <a:t>2019/3/8</a:t>
            </a:fld>
            <a:endParaRPr lang="ja-JP" altLang="en-US" dirty="0">
              <a:solidFill>
                <a:prstClr val="black"/>
              </a:solidFill>
            </a:endParaRPr>
          </a:p>
        </p:txBody>
      </p:sp>
      <p:sp>
        <p:nvSpPr>
          <p:cNvPr id="6" name="フッター プレースホルダー 5"/>
          <p:cNvSpPr>
            <a:spLocks noGrp="1"/>
          </p:cNvSpPr>
          <p:nvPr>
            <p:ph type="ftr" sz="quarter" idx="12"/>
          </p:nvPr>
        </p:nvSpPr>
        <p:spPr/>
        <p:txBody>
          <a:bodyPr/>
          <a:lstStyle/>
          <a:p>
            <a:endParaRPr lang="ja-JP" altLang="en-US" dirty="0">
              <a:solidFill>
                <a:prstClr val="black"/>
              </a:solidFill>
            </a:endParaRPr>
          </a:p>
        </p:txBody>
      </p:sp>
      <p:sp>
        <p:nvSpPr>
          <p:cNvPr id="7" name="スライド番号プレースホルダー 6"/>
          <p:cNvSpPr>
            <a:spLocks noGrp="1"/>
          </p:cNvSpPr>
          <p:nvPr>
            <p:ph type="sldNum" sz="quarter" idx="13"/>
          </p:nvPr>
        </p:nvSpPr>
        <p:spPr/>
        <p:txBody>
          <a:bodyPr/>
          <a:lstStyle/>
          <a:p>
            <a:fld id="{5469DFF4-C8F1-4761-8A93-30C199762C3A}" type="slidenum">
              <a:rPr lang="ja-JP" altLang="en-US" smtClean="0">
                <a:solidFill>
                  <a:prstClr val="black"/>
                </a:solidFill>
              </a:rPr>
              <a:pPr/>
              <a:t>84</a:t>
            </a:fld>
            <a:endParaRPr lang="ja-JP" altLang="en-US" dirty="0">
              <a:solidFill>
                <a:prstClr val="black"/>
              </a:solidFill>
            </a:endParaRPr>
          </a:p>
        </p:txBody>
      </p:sp>
    </p:spTree>
    <p:extLst>
      <p:ext uri="{BB962C8B-B14F-4D97-AF65-F5344CB8AC3E}">
        <p14:creationId xmlns:p14="http://schemas.microsoft.com/office/powerpoint/2010/main" val="40322698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次回行うステップ２の研修は，７つの考えを基に模擬授業動画を視聴する等，授業のイメージを持つ内容になっています。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それまでの間ですが，</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ヘッダー プレースホルダー 3"/>
          <p:cNvSpPr>
            <a:spLocks noGrp="1"/>
          </p:cNvSpPr>
          <p:nvPr>
            <p:ph type="hdr" sz="quarter" idx="10"/>
          </p:nvPr>
        </p:nvSpPr>
        <p:spPr/>
        <p:txBody>
          <a:bodyPr/>
          <a:lstStyle/>
          <a:p>
            <a:endParaRPr lang="ja-JP" altLang="en-US" dirty="0">
              <a:solidFill>
                <a:prstClr val="black"/>
              </a:solidFill>
            </a:endParaRPr>
          </a:p>
        </p:txBody>
      </p:sp>
      <p:sp>
        <p:nvSpPr>
          <p:cNvPr id="5" name="日付プレースホルダー 4"/>
          <p:cNvSpPr>
            <a:spLocks noGrp="1"/>
          </p:cNvSpPr>
          <p:nvPr>
            <p:ph type="dt" idx="11"/>
          </p:nvPr>
        </p:nvSpPr>
        <p:spPr/>
        <p:txBody>
          <a:bodyPr/>
          <a:lstStyle/>
          <a:p>
            <a:fld id="{39753D77-050B-401B-96B6-8F1F4FD8F178}" type="datetime1">
              <a:rPr lang="ja-JP" altLang="en-US" smtClean="0">
                <a:solidFill>
                  <a:prstClr val="black"/>
                </a:solidFill>
              </a:rPr>
              <a:pPr/>
              <a:t>2019/3/8</a:t>
            </a:fld>
            <a:endParaRPr lang="ja-JP" altLang="en-US" dirty="0">
              <a:solidFill>
                <a:prstClr val="black"/>
              </a:solidFill>
            </a:endParaRPr>
          </a:p>
        </p:txBody>
      </p:sp>
      <p:sp>
        <p:nvSpPr>
          <p:cNvPr id="6" name="フッター プレースホルダー 5"/>
          <p:cNvSpPr>
            <a:spLocks noGrp="1"/>
          </p:cNvSpPr>
          <p:nvPr>
            <p:ph type="ftr" sz="quarter" idx="12"/>
          </p:nvPr>
        </p:nvSpPr>
        <p:spPr/>
        <p:txBody>
          <a:bodyPr/>
          <a:lstStyle/>
          <a:p>
            <a:endParaRPr lang="ja-JP" altLang="en-US" dirty="0">
              <a:solidFill>
                <a:prstClr val="black"/>
              </a:solidFill>
            </a:endParaRPr>
          </a:p>
        </p:txBody>
      </p:sp>
      <p:sp>
        <p:nvSpPr>
          <p:cNvPr id="7" name="スライド番号プレースホルダー 6"/>
          <p:cNvSpPr>
            <a:spLocks noGrp="1"/>
          </p:cNvSpPr>
          <p:nvPr>
            <p:ph type="sldNum" sz="quarter" idx="13"/>
          </p:nvPr>
        </p:nvSpPr>
        <p:spPr/>
        <p:txBody>
          <a:bodyPr/>
          <a:lstStyle/>
          <a:p>
            <a:fld id="{5469DFF4-C8F1-4761-8A93-30C199762C3A}" type="slidenum">
              <a:rPr lang="ja-JP" altLang="en-US" smtClean="0">
                <a:solidFill>
                  <a:prstClr val="black"/>
                </a:solidFill>
              </a:rPr>
              <a:pPr/>
              <a:t>85</a:t>
            </a:fld>
            <a:endParaRPr lang="ja-JP" altLang="en-US" dirty="0">
              <a:solidFill>
                <a:prstClr val="black"/>
              </a:solidFill>
            </a:endParaRPr>
          </a:p>
        </p:txBody>
      </p:sp>
    </p:spTree>
    <p:extLst>
      <p:ext uri="{BB962C8B-B14F-4D97-AF65-F5344CB8AC3E}">
        <p14:creationId xmlns:p14="http://schemas.microsoft.com/office/powerpoint/2010/main" val="40322698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本日体験した「</a:t>
            </a:r>
            <a:r>
              <a:rPr kumimoji="1" lang="en-US" altLang="ja-JP" dirty="0" smtClean="0">
                <a:latin typeface="ＭＳ 明朝" panose="02020609040205080304" pitchFamily="17" charset="-128"/>
                <a:ea typeface="ＭＳ 明朝" panose="02020609040205080304" pitchFamily="17" charset="-128"/>
              </a:rPr>
              <a:t>Scratch</a:t>
            </a:r>
            <a:r>
              <a:rPr kumimoji="1" lang="ja-JP" altLang="en-US" dirty="0" smtClean="0">
                <a:latin typeface="ＭＳ 明朝" panose="02020609040205080304" pitchFamily="17" charset="-128"/>
                <a:ea typeface="ＭＳ 明朝" panose="02020609040205080304" pitchFamily="17" charset="-128"/>
              </a:rPr>
              <a:t>」や「プログラミン」，「</a:t>
            </a:r>
            <a:r>
              <a:rPr kumimoji="1" lang="en-US" altLang="ja-JP" dirty="0" smtClean="0">
                <a:latin typeface="ＭＳ 明朝" panose="02020609040205080304" pitchFamily="17" charset="-128"/>
                <a:ea typeface="ＭＳ 明朝" panose="02020609040205080304" pitchFamily="17" charset="-128"/>
              </a:rPr>
              <a:t>Hour of code</a:t>
            </a:r>
            <a:r>
              <a:rPr kumimoji="1" lang="ja-JP" altLang="en-US" dirty="0" smtClean="0">
                <a:latin typeface="ＭＳ 明朝" panose="02020609040205080304" pitchFamily="17" charset="-128"/>
                <a:ea typeface="ＭＳ 明朝" panose="02020609040205080304" pitchFamily="17" charset="-128"/>
              </a:rPr>
              <a:t>」，「ビスケット」等，授業で活用できるプログラミングソフトがあります。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ワークシートの裏にその他のソフトも含め，いくつか載せてあるので，是非，体験してみてください。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分からない時は私や推進委員の○○先生や○○先生に声を掛けてください。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ヘッダー プレースホルダー 3"/>
          <p:cNvSpPr>
            <a:spLocks noGrp="1"/>
          </p:cNvSpPr>
          <p:nvPr>
            <p:ph type="hdr" sz="quarter" idx="10"/>
          </p:nvPr>
        </p:nvSpPr>
        <p:spPr/>
        <p:txBody>
          <a:bodyPr/>
          <a:lstStyle/>
          <a:p>
            <a:endParaRPr lang="ja-JP" altLang="en-US" dirty="0">
              <a:solidFill>
                <a:prstClr val="black"/>
              </a:solidFill>
            </a:endParaRPr>
          </a:p>
        </p:txBody>
      </p:sp>
      <p:sp>
        <p:nvSpPr>
          <p:cNvPr id="5" name="日付プレースホルダー 4"/>
          <p:cNvSpPr>
            <a:spLocks noGrp="1"/>
          </p:cNvSpPr>
          <p:nvPr>
            <p:ph type="dt" idx="11"/>
          </p:nvPr>
        </p:nvSpPr>
        <p:spPr/>
        <p:txBody>
          <a:bodyPr/>
          <a:lstStyle/>
          <a:p>
            <a:fld id="{39753D77-050B-401B-96B6-8F1F4FD8F178}" type="datetime1">
              <a:rPr lang="ja-JP" altLang="en-US" smtClean="0">
                <a:solidFill>
                  <a:prstClr val="black"/>
                </a:solidFill>
              </a:rPr>
              <a:pPr/>
              <a:t>2019/3/8</a:t>
            </a:fld>
            <a:endParaRPr lang="ja-JP" altLang="en-US" dirty="0">
              <a:solidFill>
                <a:prstClr val="black"/>
              </a:solidFill>
            </a:endParaRPr>
          </a:p>
        </p:txBody>
      </p:sp>
      <p:sp>
        <p:nvSpPr>
          <p:cNvPr id="6" name="フッター プレースホルダー 5"/>
          <p:cNvSpPr>
            <a:spLocks noGrp="1"/>
          </p:cNvSpPr>
          <p:nvPr>
            <p:ph type="ftr" sz="quarter" idx="12"/>
          </p:nvPr>
        </p:nvSpPr>
        <p:spPr/>
        <p:txBody>
          <a:bodyPr/>
          <a:lstStyle/>
          <a:p>
            <a:endParaRPr lang="ja-JP" altLang="en-US" dirty="0">
              <a:solidFill>
                <a:prstClr val="black"/>
              </a:solidFill>
            </a:endParaRPr>
          </a:p>
        </p:txBody>
      </p:sp>
      <p:sp>
        <p:nvSpPr>
          <p:cNvPr id="7" name="スライド番号プレースホルダー 6"/>
          <p:cNvSpPr>
            <a:spLocks noGrp="1"/>
          </p:cNvSpPr>
          <p:nvPr>
            <p:ph type="sldNum" sz="quarter" idx="13"/>
          </p:nvPr>
        </p:nvSpPr>
        <p:spPr/>
        <p:txBody>
          <a:bodyPr/>
          <a:lstStyle/>
          <a:p>
            <a:fld id="{5469DFF4-C8F1-4761-8A93-30C199762C3A}" type="slidenum">
              <a:rPr lang="ja-JP" altLang="en-US" smtClean="0">
                <a:solidFill>
                  <a:prstClr val="black"/>
                </a:solidFill>
              </a:rPr>
              <a:pPr/>
              <a:t>86</a:t>
            </a:fld>
            <a:endParaRPr lang="ja-JP" altLang="en-US" dirty="0">
              <a:solidFill>
                <a:prstClr val="black"/>
              </a:solidFill>
            </a:endParaRPr>
          </a:p>
        </p:txBody>
      </p:sp>
    </p:spTree>
    <p:extLst>
      <p:ext uri="{BB962C8B-B14F-4D97-AF65-F5344CB8AC3E}">
        <p14:creationId xmlns:p14="http://schemas.microsoft.com/office/powerpoint/2010/main" val="40322698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これで本日の研修は終了です。お疲れ様でした。</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87</a:t>
            </a:fld>
            <a:endParaRPr kumimoji="1" lang="ja-JP" altLang="en-US"/>
          </a:p>
        </p:txBody>
      </p:sp>
    </p:spTree>
    <p:extLst>
      <p:ext uri="{BB962C8B-B14F-4D97-AF65-F5344CB8AC3E}">
        <p14:creationId xmlns:p14="http://schemas.microsoft.com/office/powerpoint/2010/main" val="368115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このように身の回りにはコンピュータが使われているものがどんどん増えています。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また，家にあるものだけでなく，様々な場所でもコンピュータは使われています。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8</a:t>
            </a:fld>
            <a:endParaRPr kumimoji="1" lang="ja-JP" altLang="en-US"/>
          </a:p>
        </p:txBody>
      </p:sp>
    </p:spTree>
    <p:extLst>
      <p:ext uri="{BB962C8B-B14F-4D97-AF65-F5344CB8AC3E}">
        <p14:creationId xmlns:p14="http://schemas.microsoft.com/office/powerpoint/2010/main" val="292235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表紙">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小学校プログラミング教育に関する校内研修</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5609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表紙">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小学校プログラミング教育に関する校内研修</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pPr/>
              <a:t>‹#›</a:t>
            </a:fld>
            <a:endParaRPr lang="ja-JP" altLang="en-US"/>
          </a:p>
        </p:txBody>
      </p:sp>
    </p:spTree>
    <p:extLst>
      <p:ext uri="{BB962C8B-B14F-4D97-AF65-F5344CB8AC3E}">
        <p14:creationId xmlns:p14="http://schemas.microsoft.com/office/powerpoint/2010/main" val="8257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経緯">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プログラミング教育導入の経緯</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pPr/>
              <a:t>‹#›</a:t>
            </a:fld>
            <a:endParaRPr lang="ja-JP" altLang="en-US"/>
          </a:p>
        </p:txBody>
      </p:sp>
    </p:spTree>
    <p:extLst>
      <p:ext uri="{BB962C8B-B14F-4D97-AF65-F5344CB8AC3E}">
        <p14:creationId xmlns:p14="http://schemas.microsoft.com/office/powerpoint/2010/main" val="199218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ねらい">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小学校プログラミング教育のねらい</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pPr/>
              <a:t>‹#›</a:t>
            </a:fld>
            <a:endParaRPr lang="ja-JP" altLang="en-US"/>
          </a:p>
        </p:txBody>
      </p:sp>
    </p:spTree>
    <p:extLst>
      <p:ext uri="{BB962C8B-B14F-4D97-AF65-F5344CB8AC3E}">
        <p14:creationId xmlns:p14="http://schemas.microsoft.com/office/powerpoint/2010/main" val="168764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体験">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プログラミング体験</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pPr/>
              <a:t>‹#›</a:t>
            </a:fld>
            <a:endParaRPr lang="ja-JP" altLang="en-US"/>
          </a:p>
        </p:txBody>
      </p:sp>
    </p:spTree>
    <p:extLst>
      <p:ext uri="{BB962C8B-B14F-4D97-AF65-F5344CB8AC3E}">
        <p14:creationId xmlns:p14="http://schemas.microsoft.com/office/powerpoint/2010/main" val="402675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資質・能力">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目指す育成すべき資質・能力</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pPr/>
              <a:t>‹#›</a:t>
            </a:fld>
            <a:endParaRPr lang="ja-JP" altLang="en-US"/>
          </a:p>
        </p:txBody>
      </p:sp>
    </p:spTree>
    <p:extLst>
      <p:ext uri="{BB962C8B-B14F-4D97-AF65-F5344CB8AC3E}">
        <p14:creationId xmlns:p14="http://schemas.microsoft.com/office/powerpoint/2010/main" val="177774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振り返り">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振り返り</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pPr/>
              <a:t>‹#›</a:t>
            </a:fld>
            <a:endParaRPr lang="ja-JP" altLang="en-US"/>
          </a:p>
        </p:txBody>
      </p:sp>
    </p:spTree>
    <p:extLst>
      <p:ext uri="{BB962C8B-B14F-4D97-AF65-F5344CB8AC3E}">
        <p14:creationId xmlns:p14="http://schemas.microsoft.com/office/powerpoint/2010/main" val="33730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57C9C-233D-4A80-9528-D2A855D9FDFE}" type="slidenum">
              <a:rPr kumimoji="1" lang="ja-JP" altLang="en-US" smtClean="0"/>
              <a:t>‹#›</a:t>
            </a:fld>
            <a:endParaRPr kumimoji="1" lang="ja-JP" altLang="en-US"/>
          </a:p>
        </p:txBody>
      </p:sp>
    </p:spTree>
    <p:extLst>
      <p:ext uri="{BB962C8B-B14F-4D97-AF65-F5344CB8AC3E}">
        <p14:creationId xmlns:p14="http://schemas.microsoft.com/office/powerpoint/2010/main" val="1567907766"/>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4" r:id="rId3"/>
    <p:sldLayoutId id="2147483655" r:id="rId4"/>
    <p:sldLayoutId id="2147483660" r:id="rId5"/>
    <p:sldLayoutId id="2147483661" r:id="rId6"/>
    <p:sldLayoutId id="214748366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ratch.mit.edu/download/scratch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cratch.mit.edu/downloa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1.wmv"/><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テキスト ボックス 2"/>
          <p:cNvSpPr txBox="1"/>
          <p:nvPr/>
        </p:nvSpPr>
        <p:spPr>
          <a:xfrm>
            <a:off x="125760" y="411043"/>
            <a:ext cx="8892480" cy="6186309"/>
          </a:xfrm>
          <a:prstGeom prst="rect">
            <a:avLst/>
          </a:prstGeom>
          <a:noFill/>
        </p:spPr>
        <p:txBody>
          <a:bodyPr wrap="square" rtlCol="0">
            <a:spAutoFit/>
          </a:bodyPr>
          <a:lstStyle/>
          <a:p>
            <a:pPr algn="ctr"/>
            <a:r>
              <a:rPr kumimoji="1" lang="ja-JP" altLang="en-US" sz="2800" b="1" dirty="0" smtClean="0">
                <a:latin typeface="HG丸ｺﾞｼｯｸM-PRO" panose="020F0600000000000000" pitchFamily="50" charset="-128"/>
                <a:ea typeface="HG丸ｺﾞｼｯｸM-PRO" panose="020F0600000000000000" pitchFamily="50" charset="-128"/>
              </a:rPr>
              <a:t>実施</a:t>
            </a:r>
            <a:r>
              <a:rPr kumimoji="1" lang="ja-JP" altLang="en-US" sz="2800" b="1" dirty="0" smtClean="0">
                <a:latin typeface="HG丸ｺﾞｼｯｸM-PRO" panose="020F0600000000000000" pitchFamily="50" charset="-128"/>
                <a:ea typeface="HG丸ｺﾞｼｯｸM-PRO" panose="020F0600000000000000" pitchFamily="50" charset="-128"/>
              </a:rPr>
              <a:t>委員，推進</a:t>
            </a:r>
            <a:r>
              <a:rPr lang="ja-JP" altLang="en-US" sz="2800" b="1" dirty="0">
                <a:latin typeface="HG丸ｺﾞｼｯｸM-PRO" panose="020F0600000000000000" pitchFamily="50" charset="-128"/>
                <a:ea typeface="HG丸ｺﾞｼｯｸM-PRO" panose="020F0600000000000000" pitchFamily="50" charset="-128"/>
              </a:rPr>
              <a:t>委員</a:t>
            </a:r>
            <a:r>
              <a:rPr kumimoji="1" lang="ja-JP" altLang="en-US" sz="2800" b="1" dirty="0" smtClean="0">
                <a:latin typeface="HG丸ｺﾞｼｯｸM-PRO" panose="020F0600000000000000" pitchFamily="50" charset="-128"/>
                <a:ea typeface="HG丸ｺﾞｼｯｸM-PRO" panose="020F0600000000000000" pitchFamily="50" charset="-128"/>
              </a:rPr>
              <a:t>の</a:t>
            </a:r>
            <a:r>
              <a:rPr lang="ja-JP" altLang="en-US" sz="2800" b="1" dirty="0" smtClean="0">
                <a:latin typeface="HG丸ｺﾞｼｯｸM-PRO" panose="020F0600000000000000" pitchFamily="50" charset="-128"/>
                <a:ea typeface="HG丸ｺﾞｼｯｸM-PRO" panose="020F0600000000000000" pitchFamily="50" charset="-128"/>
              </a:rPr>
              <a:t>先生</a:t>
            </a:r>
            <a:r>
              <a:rPr kumimoji="1" lang="ja-JP" altLang="en-US" sz="2800" b="1" dirty="0" smtClean="0">
                <a:latin typeface="HG丸ｺﾞｼｯｸM-PRO" panose="020F0600000000000000" pitchFamily="50" charset="-128"/>
                <a:ea typeface="HG丸ｺﾞｼｯｸM-PRO" panose="020F0600000000000000" pitchFamily="50" charset="-128"/>
              </a:rPr>
              <a:t>へ</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200" dirty="0" smtClean="0">
                <a:latin typeface="HG丸ｺﾞｼｯｸM-PRO" panose="020F0600000000000000" pitchFamily="50" charset="-128"/>
                <a:ea typeface="HG丸ｺﾞｼｯｸM-PRO" panose="020F0600000000000000" pitchFamily="50" charset="-128"/>
              </a:rPr>
              <a:t>体験</a:t>
            </a:r>
            <a:r>
              <a:rPr lang="ja-JP" altLang="en-US" sz="2200" dirty="0" smtClean="0">
                <a:latin typeface="HG丸ｺﾞｼｯｸM-PRO" panose="020F0600000000000000" pitchFamily="50" charset="-128"/>
                <a:ea typeface="HG丸ｺﾞｼｯｸM-PRO" panose="020F0600000000000000" pitchFamily="50" charset="-128"/>
              </a:rPr>
              <a:t>に使用する「プログラミング体験（課題）」を学校の共有フォルダ等に保存しておくことを推奨します。</a:t>
            </a:r>
            <a:endParaRPr lang="en-US" altLang="ja-JP" sz="2200"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200" dirty="0" smtClean="0">
                <a:latin typeface="HG丸ｺﾞｼｯｸM-PRO" panose="020F0600000000000000" pitchFamily="50" charset="-128"/>
                <a:ea typeface="HG丸ｺﾞｼｯｸM-PRO" panose="020F0600000000000000" pitchFamily="50" charset="-128"/>
              </a:rPr>
              <a:t>体験課題は全て「</a:t>
            </a:r>
            <a:r>
              <a:rPr lang="en-US" altLang="ja-JP" sz="2200" dirty="0" err="1" smtClean="0">
                <a:latin typeface="HG丸ｺﾞｼｯｸM-PRO" panose="020F0600000000000000" pitchFamily="50" charset="-128"/>
                <a:ea typeface="HG丸ｺﾞｼｯｸM-PRO" panose="020F0600000000000000" pitchFamily="50" charset="-128"/>
              </a:rPr>
              <a:t>Scratch2.0</a:t>
            </a:r>
            <a:r>
              <a:rPr lang="ja-JP" altLang="en-US" sz="2200" dirty="0" smtClean="0">
                <a:latin typeface="HG丸ｺﾞｼｯｸM-PRO" panose="020F0600000000000000" pitchFamily="50" charset="-128"/>
                <a:ea typeface="HG丸ｺﾞｼｯｸM-PRO" panose="020F0600000000000000" pitchFamily="50" charset="-128"/>
              </a:rPr>
              <a:t>」で作成しています。また</a:t>
            </a:r>
            <a:r>
              <a:rPr lang="ja-JP" altLang="en-US" sz="2200" dirty="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2200" dirty="0" smtClean="0">
                <a:latin typeface="HG丸ｺﾞｼｯｸM-PRO" panose="020F0600000000000000" pitchFamily="50" charset="-128"/>
                <a:ea typeface="HG丸ｺﾞｼｯｸM-PRO" panose="020F0600000000000000" pitchFamily="50" charset="-128"/>
              </a:rPr>
              <a:t>Scratch</a:t>
            </a:r>
            <a:r>
              <a:rPr lang="ja-JP" altLang="en-US" sz="2200" dirty="0" smtClean="0">
                <a:latin typeface="HG丸ｺﾞｼｯｸM-PRO" panose="020F0600000000000000" pitchFamily="50" charset="-128"/>
                <a:ea typeface="HG丸ｺﾞｼｯｸM-PRO" panose="020F0600000000000000" pitchFamily="50" charset="-128"/>
              </a:rPr>
              <a:t>３</a:t>
            </a:r>
            <a:r>
              <a:rPr lang="en-US" altLang="ja-JP" sz="2200" dirty="0" smtClean="0">
                <a:latin typeface="HG丸ｺﾞｼｯｸM-PRO" panose="020F0600000000000000" pitchFamily="50" charset="-128"/>
                <a:ea typeface="HG丸ｺﾞｼｯｸM-PRO" panose="020F0600000000000000" pitchFamily="50" charset="-128"/>
              </a:rPr>
              <a:t>.0</a:t>
            </a:r>
            <a:r>
              <a:rPr lang="ja-JP" altLang="en-US" sz="2200" dirty="0" smtClean="0">
                <a:latin typeface="HG丸ｺﾞｼｯｸM-PRO" panose="020F0600000000000000" pitchFamily="50" charset="-128"/>
                <a:ea typeface="HG丸ｺﾞｼｯｸM-PRO" panose="020F0600000000000000" pitchFamily="50" charset="-128"/>
              </a:rPr>
              <a:t>」でも動作します。</a:t>
            </a:r>
            <a:endParaRPr lang="en-US" altLang="ja-JP" sz="2200"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200" dirty="0" smtClean="0">
                <a:latin typeface="HG丸ｺﾞｼｯｸM-PRO" panose="020F0600000000000000" pitchFamily="50" charset="-128"/>
                <a:ea typeface="HG丸ｺﾞｼｯｸM-PRO" panose="020F0600000000000000" pitchFamily="50" charset="-128"/>
              </a:rPr>
              <a:t>ブラウザ上で動作しますので，インストールの必要はありません。</a:t>
            </a:r>
            <a:endParaRPr lang="en-US" altLang="ja-JP" sz="2200" dirty="0" smtClean="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200" dirty="0" smtClean="0">
                <a:latin typeface="HG丸ｺﾞｼｯｸM-PRO" panose="020F0600000000000000" pitchFamily="50" charset="-128"/>
                <a:ea typeface="HG丸ｺﾞｼｯｸM-PRO" panose="020F0600000000000000" pitchFamily="50" charset="-128"/>
              </a:rPr>
              <a:t>インターネットに接続されていなくても，オフラインエディターをインストールすることで使えます。</a:t>
            </a:r>
            <a:endParaRPr lang="en-US" altLang="ja-JP" sz="2200" dirty="0" smtClean="0">
              <a:latin typeface="HG丸ｺﾞｼｯｸM-PRO" panose="020F0600000000000000" pitchFamily="50" charset="-128"/>
              <a:ea typeface="HG丸ｺﾞｼｯｸM-PRO" panose="020F0600000000000000" pitchFamily="50" charset="-128"/>
            </a:endParaRPr>
          </a:p>
          <a:p>
            <a:r>
              <a:rPr lang="en-US" altLang="ja-JP" sz="1600" dirty="0" smtClean="0">
                <a:hlinkClick r:id="rId3"/>
              </a:rPr>
              <a:t>https</a:t>
            </a:r>
            <a:r>
              <a:rPr lang="en-US" altLang="ja-JP" sz="1600" dirty="0">
                <a:hlinkClick r:id="rId3"/>
              </a:rPr>
              <a:t>://</a:t>
            </a:r>
            <a:r>
              <a:rPr lang="en-US" altLang="ja-JP" sz="1600" dirty="0" smtClean="0">
                <a:hlinkClick r:id="rId3"/>
              </a:rPr>
              <a:t>scratch.mit.edu/download/scratch2</a:t>
            </a:r>
            <a:r>
              <a:rPr lang="ja-JP" altLang="en-US" sz="1600" dirty="0" smtClean="0"/>
              <a:t>（</a:t>
            </a:r>
            <a:r>
              <a:rPr lang="en-US" altLang="ja-JP" sz="1600" dirty="0" smtClean="0"/>
              <a:t>Scratch2.0</a:t>
            </a:r>
            <a:r>
              <a:rPr lang="ja-JP" altLang="en-US" sz="1600" dirty="0" smtClean="0"/>
              <a:t>）    </a:t>
            </a:r>
            <a:r>
              <a:rPr lang="en-US" altLang="ja-JP" sz="1600" dirty="0" smtClean="0">
                <a:hlinkClick r:id="rId4"/>
              </a:rPr>
              <a:t>https</a:t>
            </a:r>
            <a:r>
              <a:rPr lang="en-US" altLang="ja-JP" sz="1600" dirty="0">
                <a:hlinkClick r:id="rId4"/>
              </a:rPr>
              <a:t>://</a:t>
            </a:r>
            <a:r>
              <a:rPr lang="en-US" altLang="ja-JP" sz="1600" dirty="0" smtClean="0">
                <a:hlinkClick r:id="rId4"/>
              </a:rPr>
              <a:t>scratch.mit.edu/download</a:t>
            </a:r>
            <a:r>
              <a:rPr lang="ja-JP" altLang="en-US" sz="1600" dirty="0" smtClean="0"/>
              <a:t>（</a:t>
            </a:r>
            <a:r>
              <a:rPr lang="en-US" altLang="ja-JP" sz="1600" dirty="0" smtClean="0"/>
              <a:t>Scratch3.0</a:t>
            </a:r>
            <a:r>
              <a:rPr lang="ja-JP" altLang="en-US" sz="1600" dirty="0" smtClean="0"/>
              <a:t>）</a:t>
            </a:r>
            <a:endParaRPr lang="en-US" altLang="ja-JP" sz="1600" dirty="0" smtClean="0"/>
          </a:p>
          <a:p>
            <a:endParaRPr lang="en-US" altLang="ja-JP" sz="1100" dirty="0" smtClean="0">
              <a:latin typeface="HG丸ｺﾞｼｯｸM-PRO" panose="020F0600000000000000" pitchFamily="50" charset="-128"/>
              <a:ea typeface="HG丸ｺﾞｼｯｸM-PRO" panose="020F0600000000000000" pitchFamily="50" charset="-128"/>
            </a:endParaRPr>
          </a:p>
          <a:p>
            <a:endParaRPr lang="en-US" altLang="ja-JP" sz="1100" dirty="0" smtClean="0">
              <a:latin typeface="HG丸ｺﾞｼｯｸM-PRO" panose="020F0600000000000000" pitchFamily="50" charset="-128"/>
              <a:ea typeface="HG丸ｺﾞｼｯｸM-PRO" panose="020F0600000000000000" pitchFamily="50" charset="-128"/>
            </a:endParaRPr>
          </a:p>
          <a:p>
            <a:pPr marL="258763" indent="-258763" algn="ctr"/>
            <a:r>
              <a:rPr lang="ja-JP" altLang="en-US" sz="2800" b="1" dirty="0" smtClean="0">
                <a:latin typeface="HG丸ｺﾞｼｯｸM-PRO" panose="020F0600000000000000" pitchFamily="50" charset="-128"/>
                <a:ea typeface="HG丸ｺﾞｼｯｸM-PRO" panose="020F0600000000000000" pitchFamily="50" charset="-128"/>
              </a:rPr>
              <a:t>実施時間</a:t>
            </a:r>
            <a:r>
              <a:rPr lang="ja-JP" altLang="en-US" sz="2800" b="1" dirty="0" smtClean="0">
                <a:latin typeface="HG丸ｺﾞｼｯｸM-PRO" panose="020F0600000000000000" pitchFamily="50" charset="-128"/>
                <a:ea typeface="HG丸ｺﾞｼｯｸM-PRO" panose="020F0600000000000000" pitchFamily="50" charset="-128"/>
              </a:rPr>
              <a:t>の</a:t>
            </a:r>
            <a:r>
              <a:rPr lang="ja-JP" altLang="en-US" sz="2800" b="1" dirty="0" smtClean="0">
                <a:latin typeface="HG丸ｺﾞｼｯｸM-PRO" panose="020F0600000000000000" pitchFamily="50" charset="-128"/>
                <a:ea typeface="HG丸ｺﾞｼｯｸM-PRO" panose="020F0600000000000000" pitchFamily="50" charset="-128"/>
              </a:rPr>
              <a:t>目安</a:t>
            </a:r>
            <a:endParaRPr lang="en-US" altLang="ja-JP" sz="2800" b="1" dirty="0" smtClean="0">
              <a:latin typeface="HG丸ｺﾞｼｯｸM-PRO" panose="020F0600000000000000" pitchFamily="50" charset="-128"/>
              <a:ea typeface="HG丸ｺﾞｼｯｸM-PRO" panose="020F0600000000000000" pitchFamily="50" charset="-128"/>
            </a:endParaRPr>
          </a:p>
          <a:p>
            <a:pPr marL="258763" indent="-258763" algn="ctr"/>
            <a:endParaRPr lang="en-US" altLang="ja-JP" sz="1400"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200" dirty="0" smtClean="0">
                <a:latin typeface="HG丸ｺﾞｼｯｸM-PRO" panose="020F0600000000000000" pitchFamily="50" charset="-128"/>
                <a:ea typeface="HG丸ｺﾞｼｯｸM-PRO" panose="020F0600000000000000" pitchFamily="50" charset="-128"/>
              </a:rPr>
              <a:t>プログラミング教育導入の経緯とねらいを確認しよう（５分）</a:t>
            </a:r>
            <a:endParaRPr lang="en-US" altLang="ja-JP" sz="2200"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200" dirty="0" smtClean="0">
                <a:latin typeface="HG丸ｺﾞｼｯｸM-PRO" panose="020F0600000000000000" pitchFamily="50" charset="-128"/>
                <a:ea typeface="HG丸ｺﾞｼｯｸM-PRO" panose="020F0600000000000000" pitchFamily="50" charset="-128"/>
              </a:rPr>
              <a:t>プログラミングを体験しよう（</a:t>
            </a:r>
            <a:r>
              <a:rPr lang="en-US" altLang="ja-JP" sz="2200" dirty="0">
                <a:latin typeface="HG丸ｺﾞｼｯｸM-PRO" panose="020F0600000000000000" pitchFamily="50" charset="-128"/>
                <a:ea typeface="HG丸ｺﾞｼｯｸM-PRO" panose="020F0600000000000000" pitchFamily="50" charset="-128"/>
              </a:rPr>
              <a:t>12</a:t>
            </a:r>
            <a:r>
              <a:rPr lang="ja-JP" altLang="en-US" sz="2200" dirty="0" smtClean="0">
                <a:latin typeface="HG丸ｺﾞｼｯｸM-PRO" panose="020F0600000000000000" pitchFamily="50" charset="-128"/>
                <a:ea typeface="HG丸ｺﾞｼｯｸM-PRO" panose="020F0600000000000000" pitchFamily="50" charset="-128"/>
              </a:rPr>
              <a:t>分）</a:t>
            </a:r>
            <a:endParaRPr lang="en-US" altLang="ja-JP" sz="2200"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200" dirty="0" smtClean="0">
                <a:latin typeface="HG丸ｺﾞｼｯｸM-PRO" panose="020F0600000000000000" pitchFamily="50" charset="-128"/>
                <a:ea typeface="HG丸ｺﾞｼｯｸM-PRO" panose="020F0600000000000000" pitchFamily="50" charset="-128"/>
              </a:rPr>
              <a:t>プログラミング教育を通じて目指す育成すべき資質・能力を確認しよう（</a:t>
            </a:r>
            <a:r>
              <a:rPr lang="en-US" altLang="ja-JP" sz="2200" dirty="0">
                <a:latin typeface="HG丸ｺﾞｼｯｸM-PRO" panose="020F0600000000000000" pitchFamily="50" charset="-128"/>
                <a:ea typeface="HG丸ｺﾞｼｯｸM-PRO" panose="020F0600000000000000" pitchFamily="50" charset="-128"/>
              </a:rPr>
              <a:t>10</a:t>
            </a:r>
            <a:r>
              <a:rPr lang="ja-JP" altLang="en-US" sz="2200" dirty="0" smtClean="0">
                <a:latin typeface="HG丸ｺﾞｼｯｸM-PRO" panose="020F0600000000000000" pitchFamily="50" charset="-128"/>
                <a:ea typeface="HG丸ｺﾞｼｯｸM-PRO" panose="020F0600000000000000" pitchFamily="50" charset="-128"/>
              </a:rPr>
              <a:t>分）</a:t>
            </a:r>
            <a:endParaRPr lang="en-US" altLang="ja-JP" sz="2200"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200" dirty="0" smtClean="0">
                <a:latin typeface="HG丸ｺﾞｼｯｸM-PRO" panose="020F0600000000000000" pitchFamily="50" charset="-128"/>
                <a:ea typeface="HG丸ｺﾞｼｯｸM-PRO" panose="020F0600000000000000" pitchFamily="50" charset="-128"/>
              </a:rPr>
              <a:t>振り返りをしよう（３分）</a:t>
            </a:r>
            <a:endParaRPr lang="en-US" altLang="ja-JP" sz="2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8554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776" y="476672"/>
            <a:ext cx="8604448"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身の回りにある家電や自動車などに内蔵</a:t>
            </a:r>
            <a:endParaRPr kumimoji="1" lang="ja-JP" altLang="en-US" sz="36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351449" y="1141544"/>
            <a:ext cx="4000408" cy="3324640"/>
            <a:chOff x="439035" y="2697079"/>
            <a:chExt cx="4717017" cy="3711314"/>
          </a:xfrm>
        </p:grpSpPr>
        <p:grpSp>
          <p:nvGrpSpPr>
            <p:cNvPr id="4" name="グループ化 3"/>
            <p:cNvGrpSpPr/>
            <p:nvPr/>
          </p:nvGrpSpPr>
          <p:grpSpPr>
            <a:xfrm>
              <a:off x="439035" y="2697079"/>
              <a:ext cx="1656184" cy="3456384"/>
              <a:chOff x="2051720" y="188640"/>
              <a:chExt cx="1656184" cy="3456384"/>
            </a:xfrm>
          </p:grpSpPr>
          <p:sp>
            <p:nvSpPr>
              <p:cNvPr id="28" name="正方形/長方形 27"/>
              <p:cNvSpPr/>
              <p:nvPr/>
            </p:nvSpPr>
            <p:spPr>
              <a:xfrm>
                <a:off x="2051720" y="188640"/>
                <a:ext cx="1656184" cy="34563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2267744" y="188640"/>
                <a:ext cx="0" cy="172819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195736" y="188640"/>
                <a:ext cx="0" cy="172819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8" idx="1"/>
                <a:endCxn id="28" idx="3"/>
              </p:cNvCxnSpPr>
              <p:nvPr/>
            </p:nvCxnSpPr>
            <p:spPr>
              <a:xfrm>
                <a:off x="2051720" y="1916832"/>
                <a:ext cx="16561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051720" y="2420888"/>
                <a:ext cx="16561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051720" y="2996952"/>
                <a:ext cx="16561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フリーフォーム 33"/>
              <p:cNvSpPr/>
              <p:nvPr/>
            </p:nvSpPr>
            <p:spPr>
              <a:xfrm>
                <a:off x="2590800" y="1905000"/>
                <a:ext cx="502920"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590252" y="2436128"/>
                <a:ext cx="613596"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1763688" y="3903618"/>
              <a:ext cx="1752022" cy="2232248"/>
              <a:chOff x="4964536" y="1664804"/>
              <a:chExt cx="1752022" cy="22322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grpSp>
            <p:nvGrpSpPr>
              <p:cNvPr id="17" name="グループ化 16"/>
              <p:cNvGrpSpPr/>
              <p:nvPr/>
            </p:nvGrpSpPr>
            <p:grpSpPr>
              <a:xfrm>
                <a:off x="4964536" y="1664804"/>
                <a:ext cx="1752022" cy="2232248"/>
                <a:chOff x="3468050" y="1340768"/>
                <a:chExt cx="1752022" cy="2232248"/>
              </a:xfrm>
              <a:grpFill/>
            </p:grpSpPr>
            <p:sp>
              <p:nvSpPr>
                <p:cNvPr id="19" name="角丸四角形 18"/>
                <p:cNvSpPr/>
                <p:nvPr/>
              </p:nvSpPr>
              <p:spPr>
                <a:xfrm>
                  <a:off x="3468050" y="1340768"/>
                  <a:ext cx="1752022" cy="2232248"/>
                </a:xfrm>
                <a:prstGeom prst="roundRect">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779912" y="1844824"/>
                  <a:ext cx="1106741" cy="1080120"/>
                </a:xfrm>
                <a:prstGeom prst="ellipse">
                  <a:avLst/>
                </a:prstGeom>
                <a:solidFill>
                  <a:schemeClr val="tx1">
                    <a:lumMod val="75000"/>
                    <a:lumOff val="2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908257" y="1988840"/>
                  <a:ext cx="879767" cy="792088"/>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843906" y="1916832"/>
                  <a:ext cx="288032" cy="28803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851920" y="1448780"/>
                  <a:ext cx="960761"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099874"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315898"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644008"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3504208" y="1772816"/>
                  <a:ext cx="1715864" cy="0"/>
                </a:xfrm>
                <a:prstGeom prst="line">
                  <a:avLst/>
                </a:prstGeom>
                <a:grpFill/>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5396018" y="1916832"/>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2707780" y="4551690"/>
              <a:ext cx="2448272" cy="1756596"/>
              <a:chOff x="4427984" y="1996440"/>
              <a:chExt cx="2448272" cy="1756596"/>
            </a:xfrm>
          </p:grpSpPr>
          <p:sp>
            <p:nvSpPr>
              <p:cNvPr id="14" name="正方形/長方形 13"/>
              <p:cNvSpPr/>
              <p:nvPr/>
            </p:nvSpPr>
            <p:spPr>
              <a:xfrm>
                <a:off x="4427984" y="1996440"/>
                <a:ext cx="2448272" cy="1504568"/>
              </a:xfrm>
              <a:prstGeom prst="rect">
                <a:avLst/>
              </a:prstGeom>
              <a:solidFill>
                <a:schemeClr val="tx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561294" y="2098808"/>
                <a:ext cx="2181651" cy="130703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手作業 15"/>
              <p:cNvSpPr/>
              <p:nvPr/>
            </p:nvSpPr>
            <p:spPr>
              <a:xfrm flipV="1">
                <a:off x="4886653" y="3537012"/>
                <a:ext cx="1604054" cy="216024"/>
              </a:xfrm>
              <a:prstGeom prst="flowChartManualOperation">
                <a:avLst/>
              </a:prstGeom>
              <a:solidFill>
                <a:schemeClr val="tx1">
                  <a:lumMod val="85000"/>
                  <a:lumOff val="1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655059" y="5513795"/>
              <a:ext cx="2683063" cy="894598"/>
              <a:chOff x="2366373" y="2996952"/>
              <a:chExt cx="2683063" cy="894598"/>
            </a:xfr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p:grpSpPr>
          <p:sp>
            <p:nvSpPr>
              <p:cNvPr id="9" name="フローチャート: 手作業 16"/>
              <p:cNvSpPr/>
              <p:nvPr/>
            </p:nvSpPr>
            <p:spPr>
              <a:xfrm>
                <a:off x="2366373" y="3645024"/>
                <a:ext cx="2683062" cy="24652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176"/>
                  <a:gd name="connsiteX1" fmla="*/ 10000 w 10000"/>
                  <a:gd name="connsiteY1" fmla="*/ 0 h 10176"/>
                  <a:gd name="connsiteX2" fmla="*/ 8000 w 10000"/>
                  <a:gd name="connsiteY2" fmla="*/ 10000 h 10176"/>
                  <a:gd name="connsiteX3" fmla="*/ 410 w 10000"/>
                  <a:gd name="connsiteY3" fmla="*/ 10176 h 10176"/>
                  <a:gd name="connsiteX4" fmla="*/ 0 w 10000"/>
                  <a:gd name="connsiteY4" fmla="*/ 0 h 10176"/>
                  <a:gd name="connsiteX0" fmla="*/ 0 w 10000"/>
                  <a:gd name="connsiteY0" fmla="*/ 0 h 10353"/>
                  <a:gd name="connsiteX1" fmla="*/ 10000 w 10000"/>
                  <a:gd name="connsiteY1" fmla="*/ 0 h 10353"/>
                  <a:gd name="connsiteX2" fmla="*/ 9704 w 10000"/>
                  <a:gd name="connsiteY2" fmla="*/ 10353 h 10353"/>
                  <a:gd name="connsiteX3" fmla="*/ 410 w 10000"/>
                  <a:gd name="connsiteY3" fmla="*/ 10176 h 10353"/>
                  <a:gd name="connsiteX4" fmla="*/ 0 w 10000"/>
                  <a:gd name="connsiteY4" fmla="*/ 0 h 1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53">
                    <a:moveTo>
                      <a:pt x="0" y="0"/>
                    </a:moveTo>
                    <a:lnTo>
                      <a:pt x="10000" y="0"/>
                    </a:lnTo>
                    <a:cubicBezTo>
                      <a:pt x="9901" y="3451"/>
                      <a:pt x="9803" y="6902"/>
                      <a:pt x="9704" y="10353"/>
                    </a:cubicBezTo>
                    <a:lnTo>
                      <a:pt x="410" y="10176"/>
                    </a:lnTo>
                    <a:cubicBezTo>
                      <a:pt x="273" y="6784"/>
                      <a:pt x="137" y="3392"/>
                      <a:pt x="0" y="0"/>
                    </a:cubicBezTo>
                    <a:close/>
                  </a:path>
                </a:pathLst>
              </a:custGeom>
              <a:grp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66374" y="2996952"/>
                <a:ext cx="2683062" cy="648072"/>
              </a:xfrm>
              <a:prstGeom prst="rect">
                <a:avLst/>
              </a:prstGeom>
              <a:grp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383868" y="3501008"/>
                <a:ext cx="756084" cy="144016"/>
              </a:xfrm>
              <a:prstGeom prst="rect">
                <a:avLst/>
              </a:prstGeom>
              <a:grp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2447412" y="3768287"/>
                <a:ext cx="2412620" cy="0"/>
              </a:xfrm>
              <a:prstGeom prst="line">
                <a:avLst/>
              </a:prstGeom>
              <a:grpFill/>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4765331" y="3660275"/>
                <a:ext cx="94701" cy="216024"/>
              </a:xfrm>
              <a:prstGeom prst="line">
                <a:avLst/>
              </a:prstGeom>
              <a:grpFill/>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グループ化 35"/>
          <p:cNvGrpSpPr/>
          <p:nvPr/>
        </p:nvGrpSpPr>
        <p:grpSpPr>
          <a:xfrm>
            <a:off x="4860032" y="1538951"/>
            <a:ext cx="3534032" cy="1973538"/>
            <a:chOff x="1470660" y="3429000"/>
            <a:chExt cx="6094778" cy="3434230"/>
          </a:xfrm>
          <a:solidFill>
            <a:schemeClr val="tx1">
              <a:lumMod val="85000"/>
              <a:lumOff val="15000"/>
            </a:schemeClr>
          </a:solidFill>
        </p:grpSpPr>
        <p:sp>
          <p:nvSpPr>
            <p:cNvPr id="37" name="角丸四角形 13"/>
            <p:cNvSpPr/>
            <p:nvPr/>
          </p:nvSpPr>
          <p:spPr>
            <a:xfrm>
              <a:off x="7308304" y="4149080"/>
              <a:ext cx="257134" cy="1008112"/>
            </a:xfrm>
            <a:custGeom>
              <a:avLst/>
              <a:gdLst>
                <a:gd name="connsiteX0" fmla="*/ 0 w 112693"/>
                <a:gd name="connsiteY0" fmla="*/ 18783 h 1008112"/>
                <a:gd name="connsiteX1" fmla="*/ 18783 w 112693"/>
                <a:gd name="connsiteY1" fmla="*/ 0 h 1008112"/>
                <a:gd name="connsiteX2" fmla="*/ 93910 w 112693"/>
                <a:gd name="connsiteY2" fmla="*/ 0 h 1008112"/>
                <a:gd name="connsiteX3" fmla="*/ 112693 w 112693"/>
                <a:gd name="connsiteY3" fmla="*/ 18783 h 1008112"/>
                <a:gd name="connsiteX4" fmla="*/ 112693 w 112693"/>
                <a:gd name="connsiteY4" fmla="*/ 989329 h 1008112"/>
                <a:gd name="connsiteX5" fmla="*/ 93910 w 112693"/>
                <a:gd name="connsiteY5" fmla="*/ 1008112 h 1008112"/>
                <a:gd name="connsiteX6" fmla="*/ 18783 w 112693"/>
                <a:gd name="connsiteY6" fmla="*/ 1008112 h 1008112"/>
                <a:gd name="connsiteX7" fmla="*/ 0 w 112693"/>
                <a:gd name="connsiteY7" fmla="*/ 989329 h 1008112"/>
                <a:gd name="connsiteX8" fmla="*/ 0 w 112693"/>
                <a:gd name="connsiteY8" fmla="*/ 18783 h 1008112"/>
                <a:gd name="connsiteX0" fmla="*/ 0 w 257134"/>
                <a:gd name="connsiteY0" fmla="*/ 18783 h 1008112"/>
                <a:gd name="connsiteX1" fmla="*/ 18783 w 257134"/>
                <a:gd name="connsiteY1" fmla="*/ 0 h 1008112"/>
                <a:gd name="connsiteX2" fmla="*/ 93910 w 257134"/>
                <a:gd name="connsiteY2" fmla="*/ 0 h 1008112"/>
                <a:gd name="connsiteX3" fmla="*/ 112693 w 257134"/>
                <a:gd name="connsiteY3" fmla="*/ 18783 h 1008112"/>
                <a:gd name="connsiteX4" fmla="*/ 257134 w 257134"/>
                <a:gd name="connsiteY4" fmla="*/ 461744 h 1008112"/>
                <a:gd name="connsiteX5" fmla="*/ 112693 w 257134"/>
                <a:gd name="connsiteY5" fmla="*/ 989329 h 1008112"/>
                <a:gd name="connsiteX6" fmla="*/ 93910 w 257134"/>
                <a:gd name="connsiteY6" fmla="*/ 1008112 h 1008112"/>
                <a:gd name="connsiteX7" fmla="*/ 18783 w 257134"/>
                <a:gd name="connsiteY7" fmla="*/ 1008112 h 1008112"/>
                <a:gd name="connsiteX8" fmla="*/ 0 w 257134"/>
                <a:gd name="connsiteY8" fmla="*/ 989329 h 1008112"/>
                <a:gd name="connsiteX9" fmla="*/ 0 w 257134"/>
                <a:gd name="connsiteY9" fmla="*/ 18783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34" h="1008112">
                  <a:moveTo>
                    <a:pt x="0" y="18783"/>
                  </a:moveTo>
                  <a:cubicBezTo>
                    <a:pt x="0" y="8409"/>
                    <a:pt x="8409" y="0"/>
                    <a:pt x="18783" y="0"/>
                  </a:cubicBezTo>
                  <a:lnTo>
                    <a:pt x="93910" y="0"/>
                  </a:lnTo>
                  <a:cubicBezTo>
                    <a:pt x="104284" y="0"/>
                    <a:pt x="112693" y="8409"/>
                    <a:pt x="112693" y="18783"/>
                  </a:cubicBezTo>
                  <a:cubicBezTo>
                    <a:pt x="115120" y="171517"/>
                    <a:pt x="254707" y="309010"/>
                    <a:pt x="257134" y="461744"/>
                  </a:cubicBezTo>
                  <a:cubicBezTo>
                    <a:pt x="254707" y="632526"/>
                    <a:pt x="115120" y="818547"/>
                    <a:pt x="112693" y="989329"/>
                  </a:cubicBezTo>
                  <a:cubicBezTo>
                    <a:pt x="112693" y="999703"/>
                    <a:pt x="104284" y="1008112"/>
                    <a:pt x="93910" y="1008112"/>
                  </a:cubicBezTo>
                  <a:lnTo>
                    <a:pt x="18783" y="1008112"/>
                  </a:lnTo>
                  <a:cubicBezTo>
                    <a:pt x="8409" y="1008112"/>
                    <a:pt x="0" y="999703"/>
                    <a:pt x="0" y="989329"/>
                  </a:cubicBezTo>
                  <a:lnTo>
                    <a:pt x="0" y="18783"/>
                  </a:ln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1554480" y="3429000"/>
              <a:ext cx="5760720" cy="2111022"/>
            </a:xfrm>
            <a:custGeom>
              <a:avLst/>
              <a:gdLst>
                <a:gd name="connsiteX0" fmla="*/ 0 w 5699760"/>
                <a:gd name="connsiteY0" fmla="*/ 1402080 h 2103120"/>
                <a:gd name="connsiteX1" fmla="*/ 182880 w 5699760"/>
                <a:gd name="connsiteY1" fmla="*/ 1051560 h 2103120"/>
                <a:gd name="connsiteX2" fmla="*/ 1584960 w 5699760"/>
                <a:gd name="connsiteY2" fmla="*/ 777240 h 2103120"/>
                <a:gd name="connsiteX3" fmla="*/ 2423160 w 5699760"/>
                <a:gd name="connsiteY3" fmla="*/ 0 h 2103120"/>
                <a:gd name="connsiteX4" fmla="*/ 5349240 w 5699760"/>
                <a:gd name="connsiteY4" fmla="*/ 15240 h 2103120"/>
                <a:gd name="connsiteX5" fmla="*/ 5638800 w 5699760"/>
                <a:gd name="connsiteY5" fmla="*/ 716280 h 2103120"/>
                <a:gd name="connsiteX6" fmla="*/ 5699760 w 5699760"/>
                <a:gd name="connsiteY6" fmla="*/ 1706880 h 2103120"/>
                <a:gd name="connsiteX7" fmla="*/ 5608320 w 5699760"/>
                <a:gd name="connsiteY7" fmla="*/ 1996440 h 2103120"/>
                <a:gd name="connsiteX8" fmla="*/ 5044440 w 5699760"/>
                <a:gd name="connsiteY8" fmla="*/ 2103120 h 2103120"/>
                <a:gd name="connsiteX9" fmla="*/ 5044440 w 5699760"/>
                <a:gd name="connsiteY9" fmla="*/ 2103120 h 2103120"/>
                <a:gd name="connsiteX0" fmla="*/ 0 w 5760720"/>
                <a:gd name="connsiteY0" fmla="*/ 1463040 h 2103120"/>
                <a:gd name="connsiteX1" fmla="*/ 243840 w 5760720"/>
                <a:gd name="connsiteY1" fmla="*/ 1051560 h 2103120"/>
                <a:gd name="connsiteX2" fmla="*/ 1645920 w 5760720"/>
                <a:gd name="connsiteY2" fmla="*/ 777240 h 2103120"/>
                <a:gd name="connsiteX3" fmla="*/ 2484120 w 5760720"/>
                <a:gd name="connsiteY3" fmla="*/ 0 h 2103120"/>
                <a:gd name="connsiteX4" fmla="*/ 5410200 w 5760720"/>
                <a:gd name="connsiteY4" fmla="*/ 15240 h 2103120"/>
                <a:gd name="connsiteX5" fmla="*/ 5699760 w 5760720"/>
                <a:gd name="connsiteY5" fmla="*/ 716280 h 2103120"/>
                <a:gd name="connsiteX6" fmla="*/ 5760720 w 5760720"/>
                <a:gd name="connsiteY6" fmla="*/ 1706880 h 2103120"/>
                <a:gd name="connsiteX7" fmla="*/ 5669280 w 5760720"/>
                <a:gd name="connsiteY7" fmla="*/ 1996440 h 2103120"/>
                <a:gd name="connsiteX8" fmla="*/ 5105400 w 5760720"/>
                <a:gd name="connsiteY8" fmla="*/ 2103120 h 2103120"/>
                <a:gd name="connsiteX9" fmla="*/ 5105400 w 5760720"/>
                <a:gd name="connsiteY9" fmla="*/ 2103120 h 2103120"/>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1524000 w 5760720"/>
                <a:gd name="connsiteY9" fmla="*/ 2103120 h 2111022"/>
                <a:gd name="connsiteX0" fmla="*/ 0 w 5760720"/>
                <a:gd name="connsiteY0" fmla="*/ 1463040 h 2104417"/>
                <a:gd name="connsiteX1" fmla="*/ 243840 w 5760720"/>
                <a:gd name="connsiteY1" fmla="*/ 1051560 h 2104417"/>
                <a:gd name="connsiteX2" fmla="*/ 1645920 w 5760720"/>
                <a:gd name="connsiteY2" fmla="*/ 777240 h 2104417"/>
                <a:gd name="connsiteX3" fmla="*/ 2484120 w 5760720"/>
                <a:gd name="connsiteY3" fmla="*/ 0 h 2104417"/>
                <a:gd name="connsiteX4" fmla="*/ 5410200 w 5760720"/>
                <a:gd name="connsiteY4" fmla="*/ 15240 h 2104417"/>
                <a:gd name="connsiteX5" fmla="*/ 5699760 w 5760720"/>
                <a:gd name="connsiteY5" fmla="*/ 716280 h 2104417"/>
                <a:gd name="connsiteX6" fmla="*/ 5760720 w 5760720"/>
                <a:gd name="connsiteY6" fmla="*/ 1706880 h 2104417"/>
                <a:gd name="connsiteX7" fmla="*/ 5669280 w 5760720"/>
                <a:gd name="connsiteY7" fmla="*/ 1996440 h 2104417"/>
                <a:gd name="connsiteX8" fmla="*/ 5105400 w 5760720"/>
                <a:gd name="connsiteY8" fmla="*/ 2103120 h 2104417"/>
                <a:gd name="connsiteX9" fmla="*/ 45720 w 5760720"/>
                <a:gd name="connsiteY9" fmla="*/ 1920240 h 2104417"/>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289560 w 5760720"/>
                <a:gd name="connsiteY9" fmla="*/ 2103120 h 211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20" h="2111022">
                  <a:moveTo>
                    <a:pt x="0" y="1463040"/>
                  </a:moveTo>
                  <a:lnTo>
                    <a:pt x="243840" y="1051560"/>
                  </a:lnTo>
                  <a:lnTo>
                    <a:pt x="1645920" y="777240"/>
                  </a:lnTo>
                  <a:lnTo>
                    <a:pt x="2484120" y="0"/>
                  </a:lnTo>
                  <a:lnTo>
                    <a:pt x="5410200" y="15240"/>
                  </a:lnTo>
                  <a:lnTo>
                    <a:pt x="5699760" y="716280"/>
                  </a:lnTo>
                  <a:lnTo>
                    <a:pt x="5760720" y="1706880"/>
                  </a:lnTo>
                  <a:lnTo>
                    <a:pt x="5669280" y="1996440"/>
                  </a:lnTo>
                  <a:cubicBezTo>
                    <a:pt x="5481320" y="2032000"/>
                    <a:pt x="6002020" y="2085340"/>
                    <a:pt x="5105400" y="2103120"/>
                  </a:cubicBezTo>
                  <a:cubicBezTo>
                    <a:pt x="4208780" y="2120900"/>
                    <a:pt x="1483360" y="2103120"/>
                    <a:pt x="289560" y="2103120"/>
                  </a:cubicBezTo>
                </a:path>
              </a:pathLst>
            </a:custGeom>
            <a:grp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1470660" y="4891315"/>
              <a:ext cx="365760" cy="640080"/>
            </a:xfrm>
            <a:custGeom>
              <a:avLst/>
              <a:gdLst>
                <a:gd name="connsiteX0" fmla="*/ 30480 w 365760"/>
                <a:gd name="connsiteY0" fmla="*/ 0 h 640080"/>
                <a:gd name="connsiteX1" fmla="*/ 0 w 365760"/>
                <a:gd name="connsiteY1" fmla="*/ 76200 h 640080"/>
                <a:gd name="connsiteX2" fmla="*/ 0 w 365760"/>
                <a:gd name="connsiteY2" fmla="*/ 441960 h 640080"/>
                <a:gd name="connsiteX3" fmla="*/ 365760 w 365760"/>
                <a:gd name="connsiteY3" fmla="*/ 640080 h 640080"/>
                <a:gd name="connsiteX4" fmla="*/ 365760 w 365760"/>
                <a:gd name="connsiteY4" fmla="*/ 64008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640080">
                  <a:moveTo>
                    <a:pt x="30480" y="0"/>
                  </a:moveTo>
                  <a:lnTo>
                    <a:pt x="0" y="76200"/>
                  </a:lnTo>
                  <a:lnTo>
                    <a:pt x="0" y="441960"/>
                  </a:lnTo>
                  <a:lnTo>
                    <a:pt x="365760" y="640080"/>
                  </a:lnTo>
                  <a:lnTo>
                    <a:pt x="365760" y="640080"/>
                  </a:lnTo>
                </a:path>
              </a:pathLst>
            </a:cu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39"/>
            <p:cNvSpPr/>
            <p:nvPr/>
          </p:nvSpPr>
          <p:spPr>
            <a:xfrm>
              <a:off x="5379746" y="4891316"/>
              <a:ext cx="1496510" cy="1971914"/>
            </a:xfrm>
            <a:prstGeom prst="blockArc">
              <a:avLst>
                <a:gd name="adj1" fmla="val 11793542"/>
                <a:gd name="adj2" fmla="val 20261886"/>
                <a:gd name="adj3" fmla="val 3089"/>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1" name="直線コネクタ 40"/>
            <p:cNvCxnSpPr/>
            <p:nvPr/>
          </p:nvCxnSpPr>
          <p:spPr>
            <a:xfrm>
              <a:off x="3266487" y="5531395"/>
              <a:ext cx="2150097" cy="0"/>
            </a:xfrm>
            <a:prstGeom prst="line">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アーチ 41"/>
            <p:cNvSpPr/>
            <p:nvPr/>
          </p:nvSpPr>
          <p:spPr>
            <a:xfrm>
              <a:off x="1864494" y="4832278"/>
              <a:ext cx="1555378" cy="1981097"/>
            </a:xfrm>
            <a:prstGeom prst="blockArc">
              <a:avLst>
                <a:gd name="adj1" fmla="val 11793542"/>
                <a:gd name="adj2" fmla="val 20261886"/>
                <a:gd name="adj3" fmla="val 3089"/>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フリーフォーム 42"/>
            <p:cNvSpPr/>
            <p:nvPr/>
          </p:nvSpPr>
          <p:spPr>
            <a:xfrm>
              <a:off x="1500002" y="4687498"/>
              <a:ext cx="381000" cy="289560"/>
            </a:xfrm>
            <a:custGeom>
              <a:avLst/>
              <a:gdLst>
                <a:gd name="connsiteX0" fmla="*/ 152400 w 381000"/>
                <a:gd name="connsiteY0" fmla="*/ 0 h 289560"/>
                <a:gd name="connsiteX1" fmla="*/ 381000 w 381000"/>
                <a:gd name="connsiteY1" fmla="*/ 0 h 289560"/>
                <a:gd name="connsiteX2" fmla="*/ 335280 w 381000"/>
                <a:gd name="connsiteY2" fmla="*/ 167640 h 289560"/>
                <a:gd name="connsiteX3" fmla="*/ 152400 w 381000"/>
                <a:gd name="connsiteY3" fmla="*/ 289560 h 289560"/>
                <a:gd name="connsiteX4" fmla="*/ 15240 w 381000"/>
                <a:gd name="connsiteY4" fmla="*/ 259080 h 289560"/>
                <a:gd name="connsiteX5" fmla="*/ 0 w 381000"/>
                <a:gd name="connsiteY5" fmla="*/ 27432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89560">
                  <a:moveTo>
                    <a:pt x="152400" y="0"/>
                  </a:moveTo>
                  <a:lnTo>
                    <a:pt x="381000" y="0"/>
                  </a:lnTo>
                  <a:lnTo>
                    <a:pt x="335280" y="167640"/>
                  </a:lnTo>
                  <a:lnTo>
                    <a:pt x="152400" y="289560"/>
                  </a:lnTo>
                  <a:lnTo>
                    <a:pt x="15240" y="259080"/>
                  </a:lnTo>
                  <a:lnTo>
                    <a:pt x="0" y="274320"/>
                  </a:lnTo>
                </a:path>
              </a:pathLst>
            </a:cu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7162800" y="4581128"/>
              <a:ext cx="152400" cy="381000"/>
            </a:xfrm>
            <a:custGeom>
              <a:avLst/>
              <a:gdLst>
                <a:gd name="connsiteX0" fmla="*/ 137160 w 152400"/>
                <a:gd name="connsiteY0" fmla="*/ 381000 h 381000"/>
                <a:gd name="connsiteX1" fmla="*/ 0 w 152400"/>
                <a:gd name="connsiteY1" fmla="*/ 365760 h 381000"/>
                <a:gd name="connsiteX2" fmla="*/ 0 w 152400"/>
                <a:gd name="connsiteY2" fmla="*/ 182880 h 381000"/>
                <a:gd name="connsiteX3" fmla="*/ 60960 w 152400"/>
                <a:gd name="connsiteY3" fmla="*/ 0 h 381000"/>
                <a:gd name="connsiteX4" fmla="*/ 152400 w 152400"/>
                <a:gd name="connsiteY4" fmla="*/ 3048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0">
                  <a:moveTo>
                    <a:pt x="137160" y="381000"/>
                  </a:moveTo>
                  <a:lnTo>
                    <a:pt x="0" y="365760"/>
                  </a:lnTo>
                  <a:lnTo>
                    <a:pt x="0" y="182880"/>
                  </a:lnTo>
                  <a:lnTo>
                    <a:pt x="60960" y="0"/>
                  </a:lnTo>
                  <a:lnTo>
                    <a:pt x="152400" y="30480"/>
                  </a:lnTo>
                </a:path>
              </a:pathLst>
            </a:cu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5580112" y="4999962"/>
              <a:ext cx="1080120" cy="108012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2123728" y="4977058"/>
              <a:ext cx="1080120" cy="108012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1 つの角を切り取った四角形 5"/>
            <p:cNvSpPr/>
            <p:nvPr/>
          </p:nvSpPr>
          <p:spPr>
            <a:xfrm flipH="1">
              <a:off x="3563888" y="3723412"/>
              <a:ext cx="1224136" cy="713700"/>
            </a:xfrm>
            <a:custGeom>
              <a:avLst/>
              <a:gdLst>
                <a:gd name="connsiteX0" fmla="*/ 0 w 1224136"/>
                <a:gd name="connsiteY0" fmla="*/ 0 h 855340"/>
                <a:gd name="connsiteX1" fmla="*/ 796466 w 1224136"/>
                <a:gd name="connsiteY1" fmla="*/ 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08896 w 1224136"/>
                <a:gd name="connsiteY2" fmla="*/ 823910 h 855340"/>
                <a:gd name="connsiteX3" fmla="*/ 1224136 w 1224136"/>
                <a:gd name="connsiteY3" fmla="*/ 855340 h 855340"/>
                <a:gd name="connsiteX4" fmla="*/ 0 w 1224136"/>
                <a:gd name="connsiteY4" fmla="*/ 855340 h 855340"/>
                <a:gd name="connsiteX5" fmla="*/ 0 w 1224136"/>
                <a:gd name="connsiteY5" fmla="*/ 0 h 8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855340">
                  <a:moveTo>
                    <a:pt x="0" y="0"/>
                  </a:moveTo>
                  <a:lnTo>
                    <a:pt x="583106" y="30480"/>
                  </a:lnTo>
                  <a:lnTo>
                    <a:pt x="1208896" y="823910"/>
                  </a:lnTo>
                  <a:lnTo>
                    <a:pt x="1224136" y="855340"/>
                  </a:lnTo>
                  <a:lnTo>
                    <a:pt x="0" y="855340"/>
                  </a:lnTo>
                  <a:lnTo>
                    <a:pt x="0" y="0"/>
                  </a:ln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932040" y="3723412"/>
              <a:ext cx="1080120" cy="713700"/>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8"/>
            <p:cNvSpPr/>
            <p:nvPr/>
          </p:nvSpPr>
          <p:spPr>
            <a:xfrm>
              <a:off x="6156920" y="3723412"/>
              <a:ext cx="719336" cy="713700"/>
            </a:xfrm>
            <a:custGeom>
              <a:avLst/>
              <a:gdLst>
                <a:gd name="connsiteX0" fmla="*/ 0 w 719336"/>
                <a:gd name="connsiteY0" fmla="*/ 0 h 713700"/>
                <a:gd name="connsiteX1" fmla="*/ 719336 w 719336"/>
                <a:gd name="connsiteY1" fmla="*/ 0 h 713700"/>
                <a:gd name="connsiteX2" fmla="*/ 719336 w 719336"/>
                <a:gd name="connsiteY2" fmla="*/ 713700 h 713700"/>
                <a:gd name="connsiteX3" fmla="*/ 0 w 719336"/>
                <a:gd name="connsiteY3" fmla="*/ 713700 h 713700"/>
                <a:gd name="connsiteX4" fmla="*/ 0 w 719336"/>
                <a:gd name="connsiteY4" fmla="*/ 0 h 713700"/>
                <a:gd name="connsiteX0" fmla="*/ 0 w 719336"/>
                <a:gd name="connsiteY0" fmla="*/ 0 h 713700"/>
                <a:gd name="connsiteX1" fmla="*/ 597416 w 719336"/>
                <a:gd name="connsiteY1" fmla="*/ 0 h 713700"/>
                <a:gd name="connsiteX2" fmla="*/ 719336 w 719336"/>
                <a:gd name="connsiteY2" fmla="*/ 713700 h 713700"/>
                <a:gd name="connsiteX3" fmla="*/ 0 w 719336"/>
                <a:gd name="connsiteY3" fmla="*/ 713700 h 713700"/>
                <a:gd name="connsiteX4" fmla="*/ 0 w 719336"/>
                <a:gd name="connsiteY4" fmla="*/ 0 h 7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36" h="713700">
                  <a:moveTo>
                    <a:pt x="0" y="0"/>
                  </a:moveTo>
                  <a:lnTo>
                    <a:pt x="597416" y="0"/>
                  </a:lnTo>
                  <a:lnTo>
                    <a:pt x="719336" y="713700"/>
                  </a:lnTo>
                  <a:lnTo>
                    <a:pt x="0" y="713700"/>
                  </a:lnTo>
                  <a:lnTo>
                    <a:pt x="0" y="0"/>
                  </a:ln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4313205" y="4641779"/>
              <a:ext cx="241802" cy="4571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1" name="正方形/長方形 50"/>
            <p:cNvSpPr/>
            <p:nvPr/>
          </p:nvSpPr>
          <p:spPr>
            <a:xfrm>
              <a:off x="5650711" y="4607417"/>
              <a:ext cx="241802" cy="4571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2339752" y="5229200"/>
              <a:ext cx="693343" cy="648072"/>
              <a:chOff x="2181278" y="2420888"/>
              <a:chExt cx="693343" cy="648072"/>
            </a:xfrm>
            <a:grpFill/>
          </p:grpSpPr>
          <p:sp>
            <p:nvSpPr>
              <p:cNvPr id="59" name="円/楕円 58"/>
              <p:cNvSpPr/>
              <p:nvPr/>
            </p:nvSpPr>
            <p:spPr>
              <a:xfrm>
                <a:off x="2181278" y="2420888"/>
                <a:ext cx="693343" cy="648072"/>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a:stCxn id="59" idx="0"/>
              </p:cNvCxnSpPr>
              <p:nvPr/>
            </p:nvCxnSpPr>
            <p:spPr>
              <a:xfrm flipH="1">
                <a:off x="2527949" y="2420888"/>
                <a:ext cx="1" cy="64807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9" idx="2"/>
                <a:endCxn id="59" idx="6"/>
              </p:cNvCxnSpPr>
              <p:nvPr/>
            </p:nvCxnSpPr>
            <p:spPr>
              <a:xfrm>
                <a:off x="2181278" y="2744924"/>
                <a:ext cx="693343"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9" idx="1"/>
                <a:endCxn id="59" idx="5"/>
              </p:cNvCxnSpPr>
              <p:nvPr/>
            </p:nvCxnSpPr>
            <p:spPr>
              <a:xfrm>
                <a:off x="2282816" y="2515796"/>
                <a:ext cx="490267" cy="45825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9" idx="7"/>
                <a:endCxn id="59" idx="3"/>
              </p:cNvCxnSpPr>
              <p:nvPr/>
            </p:nvCxnSpPr>
            <p:spPr>
              <a:xfrm flipH="1">
                <a:off x="2282816" y="2515796"/>
                <a:ext cx="490267" cy="45825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5796136" y="5229200"/>
              <a:ext cx="693343" cy="648072"/>
              <a:chOff x="2181278" y="2420888"/>
              <a:chExt cx="693343" cy="648072"/>
            </a:xfrm>
            <a:grpFill/>
          </p:grpSpPr>
          <p:sp>
            <p:nvSpPr>
              <p:cNvPr id="54" name="円/楕円 53"/>
              <p:cNvSpPr/>
              <p:nvPr/>
            </p:nvSpPr>
            <p:spPr>
              <a:xfrm>
                <a:off x="2181278" y="2420888"/>
                <a:ext cx="693343" cy="648072"/>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stCxn id="54" idx="0"/>
              </p:cNvCxnSpPr>
              <p:nvPr/>
            </p:nvCxnSpPr>
            <p:spPr>
              <a:xfrm flipH="1">
                <a:off x="2527949" y="2420888"/>
                <a:ext cx="1" cy="64807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54" idx="2"/>
                <a:endCxn id="54" idx="6"/>
              </p:cNvCxnSpPr>
              <p:nvPr/>
            </p:nvCxnSpPr>
            <p:spPr>
              <a:xfrm>
                <a:off x="2181278" y="2744924"/>
                <a:ext cx="693343"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54" idx="1"/>
                <a:endCxn id="54" idx="5"/>
              </p:cNvCxnSpPr>
              <p:nvPr/>
            </p:nvCxnSpPr>
            <p:spPr>
              <a:xfrm>
                <a:off x="2282816" y="2515796"/>
                <a:ext cx="490267" cy="45825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54" idx="7"/>
                <a:endCxn id="54" idx="3"/>
              </p:cNvCxnSpPr>
              <p:nvPr/>
            </p:nvCxnSpPr>
            <p:spPr>
              <a:xfrm flipH="1">
                <a:off x="2282816" y="2515796"/>
                <a:ext cx="490267" cy="45825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9</a:t>
            </a:fld>
            <a:endParaRPr lang="ja-JP" altLang="en-US"/>
          </a:p>
        </p:txBody>
      </p:sp>
    </p:spTree>
    <p:extLst>
      <p:ext uri="{BB962C8B-B14F-4D97-AF65-F5344CB8AC3E}">
        <p14:creationId xmlns:p14="http://schemas.microsoft.com/office/powerpoint/2010/main" val="305264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グループ化 93"/>
          <p:cNvGrpSpPr/>
          <p:nvPr/>
        </p:nvGrpSpPr>
        <p:grpSpPr>
          <a:xfrm>
            <a:off x="351449" y="1141544"/>
            <a:ext cx="4000408" cy="3324640"/>
            <a:chOff x="439035" y="2697079"/>
            <a:chExt cx="4717017" cy="3711314"/>
          </a:xfrm>
          <a:solidFill>
            <a:schemeClr val="bg1">
              <a:lumMod val="95000"/>
            </a:schemeClr>
          </a:solidFill>
        </p:grpSpPr>
        <p:grpSp>
          <p:nvGrpSpPr>
            <p:cNvPr id="95" name="グループ化 94"/>
            <p:cNvGrpSpPr/>
            <p:nvPr/>
          </p:nvGrpSpPr>
          <p:grpSpPr>
            <a:xfrm>
              <a:off x="439035" y="2697079"/>
              <a:ext cx="1656184" cy="3456384"/>
              <a:chOff x="2051720" y="188640"/>
              <a:chExt cx="1656184" cy="3456384"/>
            </a:xfrm>
            <a:grpFill/>
          </p:grpSpPr>
          <p:sp>
            <p:nvSpPr>
              <p:cNvPr id="118" name="正方形/長方形 117"/>
              <p:cNvSpPr/>
              <p:nvPr/>
            </p:nvSpPr>
            <p:spPr>
              <a:xfrm>
                <a:off x="2051720" y="188640"/>
                <a:ext cx="1656184" cy="3456384"/>
              </a:xfrm>
              <a:prstGeom prst="rect">
                <a:avLst/>
              </a:pr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9" name="直線コネクタ 118"/>
              <p:cNvCxnSpPr/>
              <p:nvPr/>
            </p:nvCxnSpPr>
            <p:spPr>
              <a:xfrm>
                <a:off x="2267744" y="188640"/>
                <a:ext cx="0" cy="172819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2195736" y="188640"/>
                <a:ext cx="0" cy="1728192"/>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stCxn id="118" idx="1"/>
                <a:endCxn id="118" idx="3"/>
              </p:cNvCxnSpPr>
              <p:nvPr/>
            </p:nvCxnSpPr>
            <p:spPr>
              <a:xfrm>
                <a:off x="2051720" y="191683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2051720" y="2420888"/>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2051720" y="299695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フリーフォーム 123"/>
              <p:cNvSpPr/>
              <p:nvPr/>
            </p:nvSpPr>
            <p:spPr>
              <a:xfrm>
                <a:off x="2590800" y="1905000"/>
                <a:ext cx="502920"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2590252" y="2436128"/>
                <a:ext cx="613596"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p:cNvGrpSpPr/>
            <p:nvPr/>
          </p:nvGrpSpPr>
          <p:grpSpPr>
            <a:xfrm>
              <a:off x="1763688" y="3903618"/>
              <a:ext cx="1752022" cy="2232248"/>
              <a:chOff x="4964536" y="1664804"/>
              <a:chExt cx="1752022" cy="2232248"/>
            </a:xfrm>
            <a:grpFill/>
          </p:grpSpPr>
          <p:grpSp>
            <p:nvGrpSpPr>
              <p:cNvPr id="107" name="グループ化 106"/>
              <p:cNvGrpSpPr/>
              <p:nvPr/>
            </p:nvGrpSpPr>
            <p:grpSpPr>
              <a:xfrm>
                <a:off x="4964536" y="1664804"/>
                <a:ext cx="1752022" cy="2232248"/>
                <a:chOff x="3468050" y="1340768"/>
                <a:chExt cx="1752022" cy="2232248"/>
              </a:xfrm>
              <a:grpFill/>
            </p:grpSpPr>
            <p:sp>
              <p:nvSpPr>
                <p:cNvPr id="109" name="角丸四角形 108"/>
                <p:cNvSpPr/>
                <p:nvPr/>
              </p:nvSpPr>
              <p:spPr>
                <a:xfrm>
                  <a:off x="3468050"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3779912" y="1844824"/>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3908257" y="1988840"/>
                  <a:ext cx="879767" cy="792088"/>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コネクタ 116"/>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08" name="正方形/長方形 107"/>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a:off x="2707780" y="4551690"/>
              <a:ext cx="2448272" cy="1756596"/>
              <a:chOff x="4427984" y="1996440"/>
              <a:chExt cx="2448272" cy="1756596"/>
            </a:xfrm>
            <a:grpFill/>
          </p:grpSpPr>
          <p:sp>
            <p:nvSpPr>
              <p:cNvPr id="104" name="正方形/長方形 103"/>
              <p:cNvSpPr/>
              <p:nvPr/>
            </p:nvSpPr>
            <p:spPr>
              <a:xfrm>
                <a:off x="4427984" y="1996440"/>
                <a:ext cx="2448272" cy="1504568"/>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4561294" y="2098808"/>
                <a:ext cx="2181651" cy="130703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ローチャート: 手作業 105"/>
              <p:cNvSpPr/>
              <p:nvPr/>
            </p:nvSpPr>
            <p:spPr>
              <a:xfrm flipV="1">
                <a:off x="4886653" y="3537012"/>
                <a:ext cx="1604054" cy="216024"/>
              </a:xfrm>
              <a:prstGeom prst="flowChartManualOperation">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p:cNvGrpSpPr/>
            <p:nvPr/>
          </p:nvGrpSpPr>
          <p:grpSpPr>
            <a:xfrm>
              <a:off x="655059" y="5513795"/>
              <a:ext cx="2683063" cy="894598"/>
              <a:chOff x="2366373" y="2996952"/>
              <a:chExt cx="2683063" cy="894598"/>
            </a:xfrm>
            <a:grpFill/>
          </p:grpSpPr>
          <p:sp>
            <p:nvSpPr>
              <p:cNvPr id="99" name="フローチャート: 手作業 16"/>
              <p:cNvSpPr/>
              <p:nvPr/>
            </p:nvSpPr>
            <p:spPr>
              <a:xfrm>
                <a:off x="2366373" y="3645024"/>
                <a:ext cx="2683062" cy="24652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176"/>
                  <a:gd name="connsiteX1" fmla="*/ 10000 w 10000"/>
                  <a:gd name="connsiteY1" fmla="*/ 0 h 10176"/>
                  <a:gd name="connsiteX2" fmla="*/ 8000 w 10000"/>
                  <a:gd name="connsiteY2" fmla="*/ 10000 h 10176"/>
                  <a:gd name="connsiteX3" fmla="*/ 410 w 10000"/>
                  <a:gd name="connsiteY3" fmla="*/ 10176 h 10176"/>
                  <a:gd name="connsiteX4" fmla="*/ 0 w 10000"/>
                  <a:gd name="connsiteY4" fmla="*/ 0 h 10176"/>
                  <a:gd name="connsiteX0" fmla="*/ 0 w 10000"/>
                  <a:gd name="connsiteY0" fmla="*/ 0 h 10353"/>
                  <a:gd name="connsiteX1" fmla="*/ 10000 w 10000"/>
                  <a:gd name="connsiteY1" fmla="*/ 0 h 10353"/>
                  <a:gd name="connsiteX2" fmla="*/ 9704 w 10000"/>
                  <a:gd name="connsiteY2" fmla="*/ 10353 h 10353"/>
                  <a:gd name="connsiteX3" fmla="*/ 410 w 10000"/>
                  <a:gd name="connsiteY3" fmla="*/ 10176 h 10353"/>
                  <a:gd name="connsiteX4" fmla="*/ 0 w 10000"/>
                  <a:gd name="connsiteY4" fmla="*/ 0 h 1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53">
                    <a:moveTo>
                      <a:pt x="0" y="0"/>
                    </a:moveTo>
                    <a:lnTo>
                      <a:pt x="10000" y="0"/>
                    </a:lnTo>
                    <a:cubicBezTo>
                      <a:pt x="9901" y="3451"/>
                      <a:pt x="9803" y="6902"/>
                      <a:pt x="9704" y="10353"/>
                    </a:cubicBezTo>
                    <a:lnTo>
                      <a:pt x="410" y="10176"/>
                    </a:lnTo>
                    <a:cubicBezTo>
                      <a:pt x="273" y="6784"/>
                      <a:pt x="137" y="3392"/>
                      <a:pt x="0" y="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2366374" y="2996952"/>
                <a:ext cx="2683062" cy="648072"/>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3383868" y="3501008"/>
                <a:ext cx="756084" cy="14401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p:cNvCxnSpPr/>
              <p:nvPr/>
            </p:nvCxnSpPr>
            <p:spPr>
              <a:xfrm>
                <a:off x="2447412" y="3768287"/>
                <a:ext cx="2412620"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4765331" y="3660275"/>
                <a:ext cx="94701" cy="216024"/>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6" name="グループ化 125"/>
          <p:cNvGrpSpPr/>
          <p:nvPr/>
        </p:nvGrpSpPr>
        <p:grpSpPr>
          <a:xfrm>
            <a:off x="4860032" y="1538951"/>
            <a:ext cx="3534032" cy="1973538"/>
            <a:chOff x="1470660" y="3429000"/>
            <a:chExt cx="6094778" cy="3434230"/>
          </a:xfrm>
          <a:solidFill>
            <a:schemeClr val="bg1">
              <a:lumMod val="95000"/>
            </a:schemeClr>
          </a:solidFill>
        </p:grpSpPr>
        <p:sp>
          <p:nvSpPr>
            <p:cNvPr id="127" name="角丸四角形 13"/>
            <p:cNvSpPr/>
            <p:nvPr/>
          </p:nvSpPr>
          <p:spPr>
            <a:xfrm>
              <a:off x="7308304" y="4149080"/>
              <a:ext cx="257134" cy="1008112"/>
            </a:xfrm>
            <a:custGeom>
              <a:avLst/>
              <a:gdLst>
                <a:gd name="connsiteX0" fmla="*/ 0 w 112693"/>
                <a:gd name="connsiteY0" fmla="*/ 18783 h 1008112"/>
                <a:gd name="connsiteX1" fmla="*/ 18783 w 112693"/>
                <a:gd name="connsiteY1" fmla="*/ 0 h 1008112"/>
                <a:gd name="connsiteX2" fmla="*/ 93910 w 112693"/>
                <a:gd name="connsiteY2" fmla="*/ 0 h 1008112"/>
                <a:gd name="connsiteX3" fmla="*/ 112693 w 112693"/>
                <a:gd name="connsiteY3" fmla="*/ 18783 h 1008112"/>
                <a:gd name="connsiteX4" fmla="*/ 112693 w 112693"/>
                <a:gd name="connsiteY4" fmla="*/ 989329 h 1008112"/>
                <a:gd name="connsiteX5" fmla="*/ 93910 w 112693"/>
                <a:gd name="connsiteY5" fmla="*/ 1008112 h 1008112"/>
                <a:gd name="connsiteX6" fmla="*/ 18783 w 112693"/>
                <a:gd name="connsiteY6" fmla="*/ 1008112 h 1008112"/>
                <a:gd name="connsiteX7" fmla="*/ 0 w 112693"/>
                <a:gd name="connsiteY7" fmla="*/ 989329 h 1008112"/>
                <a:gd name="connsiteX8" fmla="*/ 0 w 112693"/>
                <a:gd name="connsiteY8" fmla="*/ 18783 h 1008112"/>
                <a:gd name="connsiteX0" fmla="*/ 0 w 257134"/>
                <a:gd name="connsiteY0" fmla="*/ 18783 h 1008112"/>
                <a:gd name="connsiteX1" fmla="*/ 18783 w 257134"/>
                <a:gd name="connsiteY1" fmla="*/ 0 h 1008112"/>
                <a:gd name="connsiteX2" fmla="*/ 93910 w 257134"/>
                <a:gd name="connsiteY2" fmla="*/ 0 h 1008112"/>
                <a:gd name="connsiteX3" fmla="*/ 112693 w 257134"/>
                <a:gd name="connsiteY3" fmla="*/ 18783 h 1008112"/>
                <a:gd name="connsiteX4" fmla="*/ 257134 w 257134"/>
                <a:gd name="connsiteY4" fmla="*/ 461744 h 1008112"/>
                <a:gd name="connsiteX5" fmla="*/ 112693 w 257134"/>
                <a:gd name="connsiteY5" fmla="*/ 989329 h 1008112"/>
                <a:gd name="connsiteX6" fmla="*/ 93910 w 257134"/>
                <a:gd name="connsiteY6" fmla="*/ 1008112 h 1008112"/>
                <a:gd name="connsiteX7" fmla="*/ 18783 w 257134"/>
                <a:gd name="connsiteY7" fmla="*/ 1008112 h 1008112"/>
                <a:gd name="connsiteX8" fmla="*/ 0 w 257134"/>
                <a:gd name="connsiteY8" fmla="*/ 989329 h 1008112"/>
                <a:gd name="connsiteX9" fmla="*/ 0 w 257134"/>
                <a:gd name="connsiteY9" fmla="*/ 18783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34" h="1008112">
                  <a:moveTo>
                    <a:pt x="0" y="18783"/>
                  </a:moveTo>
                  <a:cubicBezTo>
                    <a:pt x="0" y="8409"/>
                    <a:pt x="8409" y="0"/>
                    <a:pt x="18783" y="0"/>
                  </a:cubicBezTo>
                  <a:lnTo>
                    <a:pt x="93910" y="0"/>
                  </a:lnTo>
                  <a:cubicBezTo>
                    <a:pt x="104284" y="0"/>
                    <a:pt x="112693" y="8409"/>
                    <a:pt x="112693" y="18783"/>
                  </a:cubicBezTo>
                  <a:cubicBezTo>
                    <a:pt x="115120" y="171517"/>
                    <a:pt x="254707" y="309010"/>
                    <a:pt x="257134" y="461744"/>
                  </a:cubicBezTo>
                  <a:cubicBezTo>
                    <a:pt x="254707" y="632526"/>
                    <a:pt x="115120" y="818547"/>
                    <a:pt x="112693" y="989329"/>
                  </a:cubicBezTo>
                  <a:cubicBezTo>
                    <a:pt x="112693" y="999703"/>
                    <a:pt x="104284" y="1008112"/>
                    <a:pt x="93910" y="1008112"/>
                  </a:cubicBezTo>
                  <a:lnTo>
                    <a:pt x="18783" y="1008112"/>
                  </a:lnTo>
                  <a:cubicBezTo>
                    <a:pt x="8409" y="1008112"/>
                    <a:pt x="0" y="999703"/>
                    <a:pt x="0" y="989329"/>
                  </a:cubicBezTo>
                  <a:lnTo>
                    <a:pt x="0" y="18783"/>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フリーフォーム 127"/>
            <p:cNvSpPr/>
            <p:nvPr/>
          </p:nvSpPr>
          <p:spPr>
            <a:xfrm>
              <a:off x="1554480" y="3429000"/>
              <a:ext cx="5760720" cy="2111022"/>
            </a:xfrm>
            <a:custGeom>
              <a:avLst/>
              <a:gdLst>
                <a:gd name="connsiteX0" fmla="*/ 0 w 5699760"/>
                <a:gd name="connsiteY0" fmla="*/ 1402080 h 2103120"/>
                <a:gd name="connsiteX1" fmla="*/ 182880 w 5699760"/>
                <a:gd name="connsiteY1" fmla="*/ 1051560 h 2103120"/>
                <a:gd name="connsiteX2" fmla="*/ 1584960 w 5699760"/>
                <a:gd name="connsiteY2" fmla="*/ 777240 h 2103120"/>
                <a:gd name="connsiteX3" fmla="*/ 2423160 w 5699760"/>
                <a:gd name="connsiteY3" fmla="*/ 0 h 2103120"/>
                <a:gd name="connsiteX4" fmla="*/ 5349240 w 5699760"/>
                <a:gd name="connsiteY4" fmla="*/ 15240 h 2103120"/>
                <a:gd name="connsiteX5" fmla="*/ 5638800 w 5699760"/>
                <a:gd name="connsiteY5" fmla="*/ 716280 h 2103120"/>
                <a:gd name="connsiteX6" fmla="*/ 5699760 w 5699760"/>
                <a:gd name="connsiteY6" fmla="*/ 1706880 h 2103120"/>
                <a:gd name="connsiteX7" fmla="*/ 5608320 w 5699760"/>
                <a:gd name="connsiteY7" fmla="*/ 1996440 h 2103120"/>
                <a:gd name="connsiteX8" fmla="*/ 5044440 w 5699760"/>
                <a:gd name="connsiteY8" fmla="*/ 2103120 h 2103120"/>
                <a:gd name="connsiteX9" fmla="*/ 5044440 w 5699760"/>
                <a:gd name="connsiteY9" fmla="*/ 2103120 h 2103120"/>
                <a:gd name="connsiteX0" fmla="*/ 0 w 5760720"/>
                <a:gd name="connsiteY0" fmla="*/ 1463040 h 2103120"/>
                <a:gd name="connsiteX1" fmla="*/ 243840 w 5760720"/>
                <a:gd name="connsiteY1" fmla="*/ 1051560 h 2103120"/>
                <a:gd name="connsiteX2" fmla="*/ 1645920 w 5760720"/>
                <a:gd name="connsiteY2" fmla="*/ 777240 h 2103120"/>
                <a:gd name="connsiteX3" fmla="*/ 2484120 w 5760720"/>
                <a:gd name="connsiteY3" fmla="*/ 0 h 2103120"/>
                <a:gd name="connsiteX4" fmla="*/ 5410200 w 5760720"/>
                <a:gd name="connsiteY4" fmla="*/ 15240 h 2103120"/>
                <a:gd name="connsiteX5" fmla="*/ 5699760 w 5760720"/>
                <a:gd name="connsiteY5" fmla="*/ 716280 h 2103120"/>
                <a:gd name="connsiteX6" fmla="*/ 5760720 w 5760720"/>
                <a:gd name="connsiteY6" fmla="*/ 1706880 h 2103120"/>
                <a:gd name="connsiteX7" fmla="*/ 5669280 w 5760720"/>
                <a:gd name="connsiteY7" fmla="*/ 1996440 h 2103120"/>
                <a:gd name="connsiteX8" fmla="*/ 5105400 w 5760720"/>
                <a:gd name="connsiteY8" fmla="*/ 2103120 h 2103120"/>
                <a:gd name="connsiteX9" fmla="*/ 5105400 w 5760720"/>
                <a:gd name="connsiteY9" fmla="*/ 2103120 h 2103120"/>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1524000 w 5760720"/>
                <a:gd name="connsiteY9" fmla="*/ 2103120 h 2111022"/>
                <a:gd name="connsiteX0" fmla="*/ 0 w 5760720"/>
                <a:gd name="connsiteY0" fmla="*/ 1463040 h 2104417"/>
                <a:gd name="connsiteX1" fmla="*/ 243840 w 5760720"/>
                <a:gd name="connsiteY1" fmla="*/ 1051560 h 2104417"/>
                <a:gd name="connsiteX2" fmla="*/ 1645920 w 5760720"/>
                <a:gd name="connsiteY2" fmla="*/ 777240 h 2104417"/>
                <a:gd name="connsiteX3" fmla="*/ 2484120 w 5760720"/>
                <a:gd name="connsiteY3" fmla="*/ 0 h 2104417"/>
                <a:gd name="connsiteX4" fmla="*/ 5410200 w 5760720"/>
                <a:gd name="connsiteY4" fmla="*/ 15240 h 2104417"/>
                <a:gd name="connsiteX5" fmla="*/ 5699760 w 5760720"/>
                <a:gd name="connsiteY5" fmla="*/ 716280 h 2104417"/>
                <a:gd name="connsiteX6" fmla="*/ 5760720 w 5760720"/>
                <a:gd name="connsiteY6" fmla="*/ 1706880 h 2104417"/>
                <a:gd name="connsiteX7" fmla="*/ 5669280 w 5760720"/>
                <a:gd name="connsiteY7" fmla="*/ 1996440 h 2104417"/>
                <a:gd name="connsiteX8" fmla="*/ 5105400 w 5760720"/>
                <a:gd name="connsiteY8" fmla="*/ 2103120 h 2104417"/>
                <a:gd name="connsiteX9" fmla="*/ 45720 w 5760720"/>
                <a:gd name="connsiteY9" fmla="*/ 1920240 h 2104417"/>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289560 w 5760720"/>
                <a:gd name="connsiteY9" fmla="*/ 2103120 h 211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20" h="2111022">
                  <a:moveTo>
                    <a:pt x="0" y="1463040"/>
                  </a:moveTo>
                  <a:lnTo>
                    <a:pt x="243840" y="1051560"/>
                  </a:lnTo>
                  <a:lnTo>
                    <a:pt x="1645920" y="777240"/>
                  </a:lnTo>
                  <a:lnTo>
                    <a:pt x="2484120" y="0"/>
                  </a:lnTo>
                  <a:lnTo>
                    <a:pt x="5410200" y="15240"/>
                  </a:lnTo>
                  <a:lnTo>
                    <a:pt x="5699760" y="716280"/>
                  </a:lnTo>
                  <a:lnTo>
                    <a:pt x="5760720" y="1706880"/>
                  </a:lnTo>
                  <a:lnTo>
                    <a:pt x="5669280" y="1996440"/>
                  </a:lnTo>
                  <a:cubicBezTo>
                    <a:pt x="5481320" y="2032000"/>
                    <a:pt x="6002020" y="2085340"/>
                    <a:pt x="5105400" y="2103120"/>
                  </a:cubicBezTo>
                  <a:cubicBezTo>
                    <a:pt x="4208780" y="2120900"/>
                    <a:pt x="1483360" y="2103120"/>
                    <a:pt x="289560" y="2103120"/>
                  </a:cubicBez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1470660" y="4891315"/>
              <a:ext cx="365760" cy="640080"/>
            </a:xfrm>
            <a:custGeom>
              <a:avLst/>
              <a:gdLst>
                <a:gd name="connsiteX0" fmla="*/ 30480 w 365760"/>
                <a:gd name="connsiteY0" fmla="*/ 0 h 640080"/>
                <a:gd name="connsiteX1" fmla="*/ 0 w 365760"/>
                <a:gd name="connsiteY1" fmla="*/ 76200 h 640080"/>
                <a:gd name="connsiteX2" fmla="*/ 0 w 365760"/>
                <a:gd name="connsiteY2" fmla="*/ 441960 h 640080"/>
                <a:gd name="connsiteX3" fmla="*/ 365760 w 365760"/>
                <a:gd name="connsiteY3" fmla="*/ 640080 h 640080"/>
                <a:gd name="connsiteX4" fmla="*/ 365760 w 365760"/>
                <a:gd name="connsiteY4" fmla="*/ 64008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640080">
                  <a:moveTo>
                    <a:pt x="30480" y="0"/>
                  </a:moveTo>
                  <a:lnTo>
                    <a:pt x="0" y="76200"/>
                  </a:lnTo>
                  <a:lnTo>
                    <a:pt x="0" y="441960"/>
                  </a:lnTo>
                  <a:lnTo>
                    <a:pt x="365760" y="640080"/>
                  </a:lnTo>
                  <a:lnTo>
                    <a:pt x="365760" y="6400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アーチ 129"/>
            <p:cNvSpPr/>
            <p:nvPr/>
          </p:nvSpPr>
          <p:spPr>
            <a:xfrm>
              <a:off x="5379746" y="4891316"/>
              <a:ext cx="1496510" cy="1971914"/>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31" name="直線コネクタ 130"/>
            <p:cNvCxnSpPr/>
            <p:nvPr/>
          </p:nvCxnSpPr>
          <p:spPr>
            <a:xfrm>
              <a:off x="3266487" y="5531395"/>
              <a:ext cx="2150097" cy="0"/>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2" name="アーチ 131"/>
            <p:cNvSpPr/>
            <p:nvPr/>
          </p:nvSpPr>
          <p:spPr>
            <a:xfrm>
              <a:off x="1864494" y="4832278"/>
              <a:ext cx="1555378" cy="1981097"/>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3" name="フリーフォーム 132"/>
            <p:cNvSpPr/>
            <p:nvPr/>
          </p:nvSpPr>
          <p:spPr>
            <a:xfrm>
              <a:off x="1500002" y="4687498"/>
              <a:ext cx="381000" cy="289560"/>
            </a:xfrm>
            <a:custGeom>
              <a:avLst/>
              <a:gdLst>
                <a:gd name="connsiteX0" fmla="*/ 152400 w 381000"/>
                <a:gd name="connsiteY0" fmla="*/ 0 h 289560"/>
                <a:gd name="connsiteX1" fmla="*/ 381000 w 381000"/>
                <a:gd name="connsiteY1" fmla="*/ 0 h 289560"/>
                <a:gd name="connsiteX2" fmla="*/ 335280 w 381000"/>
                <a:gd name="connsiteY2" fmla="*/ 167640 h 289560"/>
                <a:gd name="connsiteX3" fmla="*/ 152400 w 381000"/>
                <a:gd name="connsiteY3" fmla="*/ 289560 h 289560"/>
                <a:gd name="connsiteX4" fmla="*/ 15240 w 381000"/>
                <a:gd name="connsiteY4" fmla="*/ 259080 h 289560"/>
                <a:gd name="connsiteX5" fmla="*/ 0 w 381000"/>
                <a:gd name="connsiteY5" fmla="*/ 27432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89560">
                  <a:moveTo>
                    <a:pt x="152400" y="0"/>
                  </a:moveTo>
                  <a:lnTo>
                    <a:pt x="381000" y="0"/>
                  </a:lnTo>
                  <a:lnTo>
                    <a:pt x="335280" y="167640"/>
                  </a:lnTo>
                  <a:lnTo>
                    <a:pt x="152400" y="289560"/>
                  </a:lnTo>
                  <a:lnTo>
                    <a:pt x="15240" y="259080"/>
                  </a:lnTo>
                  <a:lnTo>
                    <a:pt x="0" y="27432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133"/>
            <p:cNvSpPr/>
            <p:nvPr/>
          </p:nvSpPr>
          <p:spPr>
            <a:xfrm>
              <a:off x="7162800" y="4581128"/>
              <a:ext cx="152400" cy="381000"/>
            </a:xfrm>
            <a:custGeom>
              <a:avLst/>
              <a:gdLst>
                <a:gd name="connsiteX0" fmla="*/ 137160 w 152400"/>
                <a:gd name="connsiteY0" fmla="*/ 381000 h 381000"/>
                <a:gd name="connsiteX1" fmla="*/ 0 w 152400"/>
                <a:gd name="connsiteY1" fmla="*/ 365760 h 381000"/>
                <a:gd name="connsiteX2" fmla="*/ 0 w 152400"/>
                <a:gd name="connsiteY2" fmla="*/ 182880 h 381000"/>
                <a:gd name="connsiteX3" fmla="*/ 60960 w 152400"/>
                <a:gd name="connsiteY3" fmla="*/ 0 h 381000"/>
                <a:gd name="connsiteX4" fmla="*/ 152400 w 152400"/>
                <a:gd name="connsiteY4" fmla="*/ 3048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0">
                  <a:moveTo>
                    <a:pt x="137160" y="381000"/>
                  </a:moveTo>
                  <a:lnTo>
                    <a:pt x="0" y="365760"/>
                  </a:lnTo>
                  <a:lnTo>
                    <a:pt x="0" y="182880"/>
                  </a:lnTo>
                  <a:lnTo>
                    <a:pt x="60960" y="0"/>
                  </a:lnTo>
                  <a:lnTo>
                    <a:pt x="152400" y="304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5580112" y="4999962"/>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2123728" y="4977058"/>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1 つの角を切り取った四角形 5"/>
            <p:cNvSpPr/>
            <p:nvPr/>
          </p:nvSpPr>
          <p:spPr>
            <a:xfrm flipH="1">
              <a:off x="3563888" y="3723412"/>
              <a:ext cx="1224136" cy="713700"/>
            </a:xfrm>
            <a:custGeom>
              <a:avLst/>
              <a:gdLst>
                <a:gd name="connsiteX0" fmla="*/ 0 w 1224136"/>
                <a:gd name="connsiteY0" fmla="*/ 0 h 855340"/>
                <a:gd name="connsiteX1" fmla="*/ 796466 w 1224136"/>
                <a:gd name="connsiteY1" fmla="*/ 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08896 w 1224136"/>
                <a:gd name="connsiteY2" fmla="*/ 823910 h 855340"/>
                <a:gd name="connsiteX3" fmla="*/ 1224136 w 1224136"/>
                <a:gd name="connsiteY3" fmla="*/ 855340 h 855340"/>
                <a:gd name="connsiteX4" fmla="*/ 0 w 1224136"/>
                <a:gd name="connsiteY4" fmla="*/ 855340 h 855340"/>
                <a:gd name="connsiteX5" fmla="*/ 0 w 1224136"/>
                <a:gd name="connsiteY5" fmla="*/ 0 h 8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855340">
                  <a:moveTo>
                    <a:pt x="0" y="0"/>
                  </a:moveTo>
                  <a:lnTo>
                    <a:pt x="583106" y="30480"/>
                  </a:lnTo>
                  <a:lnTo>
                    <a:pt x="1208896" y="823910"/>
                  </a:lnTo>
                  <a:lnTo>
                    <a:pt x="1224136" y="855340"/>
                  </a:lnTo>
                  <a:lnTo>
                    <a:pt x="0" y="85534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4932040" y="3723412"/>
              <a:ext cx="1080120" cy="713700"/>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8"/>
            <p:cNvSpPr/>
            <p:nvPr/>
          </p:nvSpPr>
          <p:spPr>
            <a:xfrm>
              <a:off x="6156920" y="3723412"/>
              <a:ext cx="719336" cy="713700"/>
            </a:xfrm>
            <a:custGeom>
              <a:avLst/>
              <a:gdLst>
                <a:gd name="connsiteX0" fmla="*/ 0 w 719336"/>
                <a:gd name="connsiteY0" fmla="*/ 0 h 713700"/>
                <a:gd name="connsiteX1" fmla="*/ 719336 w 719336"/>
                <a:gd name="connsiteY1" fmla="*/ 0 h 713700"/>
                <a:gd name="connsiteX2" fmla="*/ 719336 w 719336"/>
                <a:gd name="connsiteY2" fmla="*/ 713700 h 713700"/>
                <a:gd name="connsiteX3" fmla="*/ 0 w 719336"/>
                <a:gd name="connsiteY3" fmla="*/ 713700 h 713700"/>
                <a:gd name="connsiteX4" fmla="*/ 0 w 719336"/>
                <a:gd name="connsiteY4" fmla="*/ 0 h 713700"/>
                <a:gd name="connsiteX0" fmla="*/ 0 w 719336"/>
                <a:gd name="connsiteY0" fmla="*/ 0 h 713700"/>
                <a:gd name="connsiteX1" fmla="*/ 597416 w 719336"/>
                <a:gd name="connsiteY1" fmla="*/ 0 h 713700"/>
                <a:gd name="connsiteX2" fmla="*/ 719336 w 719336"/>
                <a:gd name="connsiteY2" fmla="*/ 713700 h 713700"/>
                <a:gd name="connsiteX3" fmla="*/ 0 w 719336"/>
                <a:gd name="connsiteY3" fmla="*/ 713700 h 713700"/>
                <a:gd name="connsiteX4" fmla="*/ 0 w 719336"/>
                <a:gd name="connsiteY4" fmla="*/ 0 h 7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36" h="713700">
                  <a:moveTo>
                    <a:pt x="0" y="0"/>
                  </a:moveTo>
                  <a:lnTo>
                    <a:pt x="597416" y="0"/>
                  </a:lnTo>
                  <a:lnTo>
                    <a:pt x="719336" y="713700"/>
                  </a:lnTo>
                  <a:lnTo>
                    <a:pt x="0" y="71370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4313205" y="4641779"/>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41" name="正方形/長方形 140"/>
            <p:cNvSpPr/>
            <p:nvPr/>
          </p:nvSpPr>
          <p:spPr>
            <a:xfrm>
              <a:off x="5650711" y="4607417"/>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2" name="グループ化 141"/>
            <p:cNvGrpSpPr/>
            <p:nvPr/>
          </p:nvGrpSpPr>
          <p:grpSpPr>
            <a:xfrm>
              <a:off x="2339752" y="5229200"/>
              <a:ext cx="693343" cy="648072"/>
              <a:chOff x="2181278" y="2420888"/>
              <a:chExt cx="693343" cy="648072"/>
            </a:xfrm>
            <a:grpFill/>
          </p:grpSpPr>
          <p:sp>
            <p:nvSpPr>
              <p:cNvPr id="149" name="円/楕円 148"/>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0" name="直線コネクタ 149"/>
              <p:cNvCxnSpPr>
                <a:stCxn id="149"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a:stCxn id="149" idx="2"/>
                <a:endCxn id="149"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a:stCxn id="149" idx="1"/>
                <a:endCxn id="149"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49" idx="7"/>
                <a:endCxn id="149"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p:cNvGrpSpPr/>
            <p:nvPr/>
          </p:nvGrpSpPr>
          <p:grpSpPr>
            <a:xfrm>
              <a:off x="5796136" y="5229200"/>
              <a:ext cx="693343" cy="648072"/>
              <a:chOff x="2181278" y="2420888"/>
              <a:chExt cx="693343" cy="648072"/>
            </a:xfrm>
            <a:grpFill/>
          </p:grpSpPr>
          <p:sp>
            <p:nvSpPr>
              <p:cNvPr id="144" name="円/楕円 143"/>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5" name="直線コネクタ 144"/>
              <p:cNvCxnSpPr>
                <a:stCxn id="144"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stCxn id="144" idx="2"/>
                <a:endCxn id="144"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a:stCxn id="144" idx="1"/>
                <a:endCxn id="144"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a:stCxn id="144" idx="7"/>
                <a:endCxn id="144"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65" name="下矢印 64"/>
          <p:cNvSpPr/>
          <p:nvPr/>
        </p:nvSpPr>
        <p:spPr>
          <a:xfrm>
            <a:off x="4031940" y="1124744"/>
            <a:ext cx="1080120" cy="67592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807400" y="1916832"/>
            <a:ext cx="5529200" cy="792088"/>
          </a:xfrm>
          <a:prstGeom prst="rect">
            <a:avLst/>
          </a:prstGeom>
          <a:solidFill>
            <a:schemeClr val="accent5">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生活を便利で豊かに</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68" name="テキスト ボックス 67"/>
          <p:cNvSpPr txBox="1"/>
          <p:nvPr/>
        </p:nvSpPr>
        <p:spPr>
          <a:xfrm>
            <a:off x="269776" y="476672"/>
            <a:ext cx="8604448"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身の回りにある家電や自動車などに内蔵</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10</a:t>
            </a:fld>
            <a:endParaRPr lang="ja-JP" altLang="en-US"/>
          </a:p>
        </p:txBody>
      </p:sp>
    </p:spTree>
    <p:extLst>
      <p:ext uri="{BB962C8B-B14F-4D97-AF65-F5344CB8AC3E}">
        <p14:creationId xmlns:p14="http://schemas.microsoft.com/office/powerpoint/2010/main" val="268504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p:cNvGrpSpPr/>
          <p:nvPr/>
        </p:nvGrpSpPr>
        <p:grpSpPr>
          <a:xfrm>
            <a:off x="4860032" y="1538951"/>
            <a:ext cx="3534032" cy="1973538"/>
            <a:chOff x="1470660" y="3429000"/>
            <a:chExt cx="6094778" cy="3434230"/>
          </a:xfrm>
          <a:solidFill>
            <a:schemeClr val="bg1">
              <a:lumMod val="95000"/>
            </a:schemeClr>
          </a:solidFill>
        </p:grpSpPr>
        <p:sp>
          <p:nvSpPr>
            <p:cNvPr id="43" name="角丸四角形 13"/>
            <p:cNvSpPr/>
            <p:nvPr/>
          </p:nvSpPr>
          <p:spPr>
            <a:xfrm>
              <a:off x="7308304" y="4149080"/>
              <a:ext cx="257134" cy="1008112"/>
            </a:xfrm>
            <a:custGeom>
              <a:avLst/>
              <a:gdLst>
                <a:gd name="connsiteX0" fmla="*/ 0 w 112693"/>
                <a:gd name="connsiteY0" fmla="*/ 18783 h 1008112"/>
                <a:gd name="connsiteX1" fmla="*/ 18783 w 112693"/>
                <a:gd name="connsiteY1" fmla="*/ 0 h 1008112"/>
                <a:gd name="connsiteX2" fmla="*/ 93910 w 112693"/>
                <a:gd name="connsiteY2" fmla="*/ 0 h 1008112"/>
                <a:gd name="connsiteX3" fmla="*/ 112693 w 112693"/>
                <a:gd name="connsiteY3" fmla="*/ 18783 h 1008112"/>
                <a:gd name="connsiteX4" fmla="*/ 112693 w 112693"/>
                <a:gd name="connsiteY4" fmla="*/ 989329 h 1008112"/>
                <a:gd name="connsiteX5" fmla="*/ 93910 w 112693"/>
                <a:gd name="connsiteY5" fmla="*/ 1008112 h 1008112"/>
                <a:gd name="connsiteX6" fmla="*/ 18783 w 112693"/>
                <a:gd name="connsiteY6" fmla="*/ 1008112 h 1008112"/>
                <a:gd name="connsiteX7" fmla="*/ 0 w 112693"/>
                <a:gd name="connsiteY7" fmla="*/ 989329 h 1008112"/>
                <a:gd name="connsiteX8" fmla="*/ 0 w 112693"/>
                <a:gd name="connsiteY8" fmla="*/ 18783 h 1008112"/>
                <a:gd name="connsiteX0" fmla="*/ 0 w 257134"/>
                <a:gd name="connsiteY0" fmla="*/ 18783 h 1008112"/>
                <a:gd name="connsiteX1" fmla="*/ 18783 w 257134"/>
                <a:gd name="connsiteY1" fmla="*/ 0 h 1008112"/>
                <a:gd name="connsiteX2" fmla="*/ 93910 w 257134"/>
                <a:gd name="connsiteY2" fmla="*/ 0 h 1008112"/>
                <a:gd name="connsiteX3" fmla="*/ 112693 w 257134"/>
                <a:gd name="connsiteY3" fmla="*/ 18783 h 1008112"/>
                <a:gd name="connsiteX4" fmla="*/ 257134 w 257134"/>
                <a:gd name="connsiteY4" fmla="*/ 461744 h 1008112"/>
                <a:gd name="connsiteX5" fmla="*/ 112693 w 257134"/>
                <a:gd name="connsiteY5" fmla="*/ 989329 h 1008112"/>
                <a:gd name="connsiteX6" fmla="*/ 93910 w 257134"/>
                <a:gd name="connsiteY6" fmla="*/ 1008112 h 1008112"/>
                <a:gd name="connsiteX7" fmla="*/ 18783 w 257134"/>
                <a:gd name="connsiteY7" fmla="*/ 1008112 h 1008112"/>
                <a:gd name="connsiteX8" fmla="*/ 0 w 257134"/>
                <a:gd name="connsiteY8" fmla="*/ 989329 h 1008112"/>
                <a:gd name="connsiteX9" fmla="*/ 0 w 257134"/>
                <a:gd name="connsiteY9" fmla="*/ 18783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34" h="1008112">
                  <a:moveTo>
                    <a:pt x="0" y="18783"/>
                  </a:moveTo>
                  <a:cubicBezTo>
                    <a:pt x="0" y="8409"/>
                    <a:pt x="8409" y="0"/>
                    <a:pt x="18783" y="0"/>
                  </a:cubicBezTo>
                  <a:lnTo>
                    <a:pt x="93910" y="0"/>
                  </a:lnTo>
                  <a:cubicBezTo>
                    <a:pt x="104284" y="0"/>
                    <a:pt x="112693" y="8409"/>
                    <a:pt x="112693" y="18783"/>
                  </a:cubicBezTo>
                  <a:cubicBezTo>
                    <a:pt x="115120" y="171517"/>
                    <a:pt x="254707" y="309010"/>
                    <a:pt x="257134" y="461744"/>
                  </a:cubicBezTo>
                  <a:cubicBezTo>
                    <a:pt x="254707" y="632526"/>
                    <a:pt x="115120" y="818547"/>
                    <a:pt x="112693" y="989329"/>
                  </a:cubicBezTo>
                  <a:cubicBezTo>
                    <a:pt x="112693" y="999703"/>
                    <a:pt x="104284" y="1008112"/>
                    <a:pt x="93910" y="1008112"/>
                  </a:cubicBezTo>
                  <a:lnTo>
                    <a:pt x="18783" y="1008112"/>
                  </a:lnTo>
                  <a:cubicBezTo>
                    <a:pt x="8409" y="1008112"/>
                    <a:pt x="0" y="999703"/>
                    <a:pt x="0" y="989329"/>
                  </a:cubicBezTo>
                  <a:lnTo>
                    <a:pt x="0" y="18783"/>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1554480" y="3429000"/>
              <a:ext cx="5760720" cy="2111022"/>
            </a:xfrm>
            <a:custGeom>
              <a:avLst/>
              <a:gdLst>
                <a:gd name="connsiteX0" fmla="*/ 0 w 5699760"/>
                <a:gd name="connsiteY0" fmla="*/ 1402080 h 2103120"/>
                <a:gd name="connsiteX1" fmla="*/ 182880 w 5699760"/>
                <a:gd name="connsiteY1" fmla="*/ 1051560 h 2103120"/>
                <a:gd name="connsiteX2" fmla="*/ 1584960 w 5699760"/>
                <a:gd name="connsiteY2" fmla="*/ 777240 h 2103120"/>
                <a:gd name="connsiteX3" fmla="*/ 2423160 w 5699760"/>
                <a:gd name="connsiteY3" fmla="*/ 0 h 2103120"/>
                <a:gd name="connsiteX4" fmla="*/ 5349240 w 5699760"/>
                <a:gd name="connsiteY4" fmla="*/ 15240 h 2103120"/>
                <a:gd name="connsiteX5" fmla="*/ 5638800 w 5699760"/>
                <a:gd name="connsiteY5" fmla="*/ 716280 h 2103120"/>
                <a:gd name="connsiteX6" fmla="*/ 5699760 w 5699760"/>
                <a:gd name="connsiteY6" fmla="*/ 1706880 h 2103120"/>
                <a:gd name="connsiteX7" fmla="*/ 5608320 w 5699760"/>
                <a:gd name="connsiteY7" fmla="*/ 1996440 h 2103120"/>
                <a:gd name="connsiteX8" fmla="*/ 5044440 w 5699760"/>
                <a:gd name="connsiteY8" fmla="*/ 2103120 h 2103120"/>
                <a:gd name="connsiteX9" fmla="*/ 5044440 w 5699760"/>
                <a:gd name="connsiteY9" fmla="*/ 2103120 h 2103120"/>
                <a:gd name="connsiteX0" fmla="*/ 0 w 5760720"/>
                <a:gd name="connsiteY0" fmla="*/ 1463040 h 2103120"/>
                <a:gd name="connsiteX1" fmla="*/ 243840 w 5760720"/>
                <a:gd name="connsiteY1" fmla="*/ 1051560 h 2103120"/>
                <a:gd name="connsiteX2" fmla="*/ 1645920 w 5760720"/>
                <a:gd name="connsiteY2" fmla="*/ 777240 h 2103120"/>
                <a:gd name="connsiteX3" fmla="*/ 2484120 w 5760720"/>
                <a:gd name="connsiteY3" fmla="*/ 0 h 2103120"/>
                <a:gd name="connsiteX4" fmla="*/ 5410200 w 5760720"/>
                <a:gd name="connsiteY4" fmla="*/ 15240 h 2103120"/>
                <a:gd name="connsiteX5" fmla="*/ 5699760 w 5760720"/>
                <a:gd name="connsiteY5" fmla="*/ 716280 h 2103120"/>
                <a:gd name="connsiteX6" fmla="*/ 5760720 w 5760720"/>
                <a:gd name="connsiteY6" fmla="*/ 1706880 h 2103120"/>
                <a:gd name="connsiteX7" fmla="*/ 5669280 w 5760720"/>
                <a:gd name="connsiteY7" fmla="*/ 1996440 h 2103120"/>
                <a:gd name="connsiteX8" fmla="*/ 5105400 w 5760720"/>
                <a:gd name="connsiteY8" fmla="*/ 2103120 h 2103120"/>
                <a:gd name="connsiteX9" fmla="*/ 5105400 w 5760720"/>
                <a:gd name="connsiteY9" fmla="*/ 2103120 h 2103120"/>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1524000 w 5760720"/>
                <a:gd name="connsiteY9" fmla="*/ 2103120 h 2111022"/>
                <a:gd name="connsiteX0" fmla="*/ 0 w 5760720"/>
                <a:gd name="connsiteY0" fmla="*/ 1463040 h 2104417"/>
                <a:gd name="connsiteX1" fmla="*/ 243840 w 5760720"/>
                <a:gd name="connsiteY1" fmla="*/ 1051560 h 2104417"/>
                <a:gd name="connsiteX2" fmla="*/ 1645920 w 5760720"/>
                <a:gd name="connsiteY2" fmla="*/ 777240 h 2104417"/>
                <a:gd name="connsiteX3" fmla="*/ 2484120 w 5760720"/>
                <a:gd name="connsiteY3" fmla="*/ 0 h 2104417"/>
                <a:gd name="connsiteX4" fmla="*/ 5410200 w 5760720"/>
                <a:gd name="connsiteY4" fmla="*/ 15240 h 2104417"/>
                <a:gd name="connsiteX5" fmla="*/ 5699760 w 5760720"/>
                <a:gd name="connsiteY5" fmla="*/ 716280 h 2104417"/>
                <a:gd name="connsiteX6" fmla="*/ 5760720 w 5760720"/>
                <a:gd name="connsiteY6" fmla="*/ 1706880 h 2104417"/>
                <a:gd name="connsiteX7" fmla="*/ 5669280 w 5760720"/>
                <a:gd name="connsiteY7" fmla="*/ 1996440 h 2104417"/>
                <a:gd name="connsiteX8" fmla="*/ 5105400 w 5760720"/>
                <a:gd name="connsiteY8" fmla="*/ 2103120 h 2104417"/>
                <a:gd name="connsiteX9" fmla="*/ 45720 w 5760720"/>
                <a:gd name="connsiteY9" fmla="*/ 1920240 h 2104417"/>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289560 w 5760720"/>
                <a:gd name="connsiteY9" fmla="*/ 2103120 h 211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20" h="2111022">
                  <a:moveTo>
                    <a:pt x="0" y="1463040"/>
                  </a:moveTo>
                  <a:lnTo>
                    <a:pt x="243840" y="1051560"/>
                  </a:lnTo>
                  <a:lnTo>
                    <a:pt x="1645920" y="777240"/>
                  </a:lnTo>
                  <a:lnTo>
                    <a:pt x="2484120" y="0"/>
                  </a:lnTo>
                  <a:lnTo>
                    <a:pt x="5410200" y="15240"/>
                  </a:lnTo>
                  <a:lnTo>
                    <a:pt x="5699760" y="716280"/>
                  </a:lnTo>
                  <a:lnTo>
                    <a:pt x="5760720" y="1706880"/>
                  </a:lnTo>
                  <a:lnTo>
                    <a:pt x="5669280" y="1996440"/>
                  </a:lnTo>
                  <a:cubicBezTo>
                    <a:pt x="5481320" y="2032000"/>
                    <a:pt x="6002020" y="2085340"/>
                    <a:pt x="5105400" y="2103120"/>
                  </a:cubicBezTo>
                  <a:cubicBezTo>
                    <a:pt x="4208780" y="2120900"/>
                    <a:pt x="1483360" y="2103120"/>
                    <a:pt x="289560" y="2103120"/>
                  </a:cubicBez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1470660" y="4891315"/>
              <a:ext cx="365760" cy="640080"/>
            </a:xfrm>
            <a:custGeom>
              <a:avLst/>
              <a:gdLst>
                <a:gd name="connsiteX0" fmla="*/ 30480 w 365760"/>
                <a:gd name="connsiteY0" fmla="*/ 0 h 640080"/>
                <a:gd name="connsiteX1" fmla="*/ 0 w 365760"/>
                <a:gd name="connsiteY1" fmla="*/ 76200 h 640080"/>
                <a:gd name="connsiteX2" fmla="*/ 0 w 365760"/>
                <a:gd name="connsiteY2" fmla="*/ 441960 h 640080"/>
                <a:gd name="connsiteX3" fmla="*/ 365760 w 365760"/>
                <a:gd name="connsiteY3" fmla="*/ 640080 h 640080"/>
                <a:gd name="connsiteX4" fmla="*/ 365760 w 365760"/>
                <a:gd name="connsiteY4" fmla="*/ 64008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640080">
                  <a:moveTo>
                    <a:pt x="30480" y="0"/>
                  </a:moveTo>
                  <a:lnTo>
                    <a:pt x="0" y="76200"/>
                  </a:lnTo>
                  <a:lnTo>
                    <a:pt x="0" y="441960"/>
                  </a:lnTo>
                  <a:lnTo>
                    <a:pt x="365760" y="640080"/>
                  </a:lnTo>
                  <a:lnTo>
                    <a:pt x="365760" y="6400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p:cNvSpPr/>
            <p:nvPr/>
          </p:nvSpPr>
          <p:spPr>
            <a:xfrm>
              <a:off x="5379746" y="4891316"/>
              <a:ext cx="1496510" cy="1971914"/>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7" name="直線コネクタ 46"/>
            <p:cNvCxnSpPr/>
            <p:nvPr/>
          </p:nvCxnSpPr>
          <p:spPr>
            <a:xfrm>
              <a:off x="3266487" y="5531395"/>
              <a:ext cx="2150097" cy="0"/>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アーチ 47"/>
            <p:cNvSpPr/>
            <p:nvPr/>
          </p:nvSpPr>
          <p:spPr>
            <a:xfrm>
              <a:off x="1864494" y="4832278"/>
              <a:ext cx="1555378" cy="1981097"/>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フリーフォーム 48"/>
            <p:cNvSpPr/>
            <p:nvPr/>
          </p:nvSpPr>
          <p:spPr>
            <a:xfrm>
              <a:off x="1500002" y="4687498"/>
              <a:ext cx="381000" cy="289560"/>
            </a:xfrm>
            <a:custGeom>
              <a:avLst/>
              <a:gdLst>
                <a:gd name="connsiteX0" fmla="*/ 152400 w 381000"/>
                <a:gd name="connsiteY0" fmla="*/ 0 h 289560"/>
                <a:gd name="connsiteX1" fmla="*/ 381000 w 381000"/>
                <a:gd name="connsiteY1" fmla="*/ 0 h 289560"/>
                <a:gd name="connsiteX2" fmla="*/ 335280 w 381000"/>
                <a:gd name="connsiteY2" fmla="*/ 167640 h 289560"/>
                <a:gd name="connsiteX3" fmla="*/ 152400 w 381000"/>
                <a:gd name="connsiteY3" fmla="*/ 289560 h 289560"/>
                <a:gd name="connsiteX4" fmla="*/ 15240 w 381000"/>
                <a:gd name="connsiteY4" fmla="*/ 259080 h 289560"/>
                <a:gd name="connsiteX5" fmla="*/ 0 w 381000"/>
                <a:gd name="connsiteY5" fmla="*/ 27432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89560">
                  <a:moveTo>
                    <a:pt x="152400" y="0"/>
                  </a:moveTo>
                  <a:lnTo>
                    <a:pt x="381000" y="0"/>
                  </a:lnTo>
                  <a:lnTo>
                    <a:pt x="335280" y="167640"/>
                  </a:lnTo>
                  <a:lnTo>
                    <a:pt x="152400" y="289560"/>
                  </a:lnTo>
                  <a:lnTo>
                    <a:pt x="15240" y="259080"/>
                  </a:lnTo>
                  <a:lnTo>
                    <a:pt x="0" y="27432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7162800" y="4581128"/>
              <a:ext cx="152400" cy="381000"/>
            </a:xfrm>
            <a:custGeom>
              <a:avLst/>
              <a:gdLst>
                <a:gd name="connsiteX0" fmla="*/ 137160 w 152400"/>
                <a:gd name="connsiteY0" fmla="*/ 381000 h 381000"/>
                <a:gd name="connsiteX1" fmla="*/ 0 w 152400"/>
                <a:gd name="connsiteY1" fmla="*/ 365760 h 381000"/>
                <a:gd name="connsiteX2" fmla="*/ 0 w 152400"/>
                <a:gd name="connsiteY2" fmla="*/ 182880 h 381000"/>
                <a:gd name="connsiteX3" fmla="*/ 60960 w 152400"/>
                <a:gd name="connsiteY3" fmla="*/ 0 h 381000"/>
                <a:gd name="connsiteX4" fmla="*/ 152400 w 152400"/>
                <a:gd name="connsiteY4" fmla="*/ 3048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0">
                  <a:moveTo>
                    <a:pt x="137160" y="381000"/>
                  </a:moveTo>
                  <a:lnTo>
                    <a:pt x="0" y="365760"/>
                  </a:lnTo>
                  <a:lnTo>
                    <a:pt x="0" y="182880"/>
                  </a:lnTo>
                  <a:lnTo>
                    <a:pt x="60960" y="0"/>
                  </a:lnTo>
                  <a:lnTo>
                    <a:pt x="152400" y="304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5580112" y="4999962"/>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123728" y="4977058"/>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1 つの角を切り取った四角形 5"/>
            <p:cNvSpPr/>
            <p:nvPr/>
          </p:nvSpPr>
          <p:spPr>
            <a:xfrm flipH="1">
              <a:off x="3563888" y="3723412"/>
              <a:ext cx="1224136" cy="713700"/>
            </a:xfrm>
            <a:custGeom>
              <a:avLst/>
              <a:gdLst>
                <a:gd name="connsiteX0" fmla="*/ 0 w 1224136"/>
                <a:gd name="connsiteY0" fmla="*/ 0 h 855340"/>
                <a:gd name="connsiteX1" fmla="*/ 796466 w 1224136"/>
                <a:gd name="connsiteY1" fmla="*/ 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08896 w 1224136"/>
                <a:gd name="connsiteY2" fmla="*/ 823910 h 855340"/>
                <a:gd name="connsiteX3" fmla="*/ 1224136 w 1224136"/>
                <a:gd name="connsiteY3" fmla="*/ 855340 h 855340"/>
                <a:gd name="connsiteX4" fmla="*/ 0 w 1224136"/>
                <a:gd name="connsiteY4" fmla="*/ 855340 h 855340"/>
                <a:gd name="connsiteX5" fmla="*/ 0 w 1224136"/>
                <a:gd name="connsiteY5" fmla="*/ 0 h 8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855340">
                  <a:moveTo>
                    <a:pt x="0" y="0"/>
                  </a:moveTo>
                  <a:lnTo>
                    <a:pt x="583106" y="30480"/>
                  </a:lnTo>
                  <a:lnTo>
                    <a:pt x="1208896" y="823910"/>
                  </a:lnTo>
                  <a:lnTo>
                    <a:pt x="1224136" y="855340"/>
                  </a:lnTo>
                  <a:lnTo>
                    <a:pt x="0" y="85534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4932040" y="3723412"/>
              <a:ext cx="1080120" cy="713700"/>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8"/>
            <p:cNvSpPr/>
            <p:nvPr/>
          </p:nvSpPr>
          <p:spPr>
            <a:xfrm>
              <a:off x="6156920" y="3723412"/>
              <a:ext cx="719336" cy="713700"/>
            </a:xfrm>
            <a:custGeom>
              <a:avLst/>
              <a:gdLst>
                <a:gd name="connsiteX0" fmla="*/ 0 w 719336"/>
                <a:gd name="connsiteY0" fmla="*/ 0 h 713700"/>
                <a:gd name="connsiteX1" fmla="*/ 719336 w 719336"/>
                <a:gd name="connsiteY1" fmla="*/ 0 h 713700"/>
                <a:gd name="connsiteX2" fmla="*/ 719336 w 719336"/>
                <a:gd name="connsiteY2" fmla="*/ 713700 h 713700"/>
                <a:gd name="connsiteX3" fmla="*/ 0 w 719336"/>
                <a:gd name="connsiteY3" fmla="*/ 713700 h 713700"/>
                <a:gd name="connsiteX4" fmla="*/ 0 w 719336"/>
                <a:gd name="connsiteY4" fmla="*/ 0 h 713700"/>
                <a:gd name="connsiteX0" fmla="*/ 0 w 719336"/>
                <a:gd name="connsiteY0" fmla="*/ 0 h 713700"/>
                <a:gd name="connsiteX1" fmla="*/ 597416 w 719336"/>
                <a:gd name="connsiteY1" fmla="*/ 0 h 713700"/>
                <a:gd name="connsiteX2" fmla="*/ 719336 w 719336"/>
                <a:gd name="connsiteY2" fmla="*/ 713700 h 713700"/>
                <a:gd name="connsiteX3" fmla="*/ 0 w 719336"/>
                <a:gd name="connsiteY3" fmla="*/ 713700 h 713700"/>
                <a:gd name="connsiteX4" fmla="*/ 0 w 719336"/>
                <a:gd name="connsiteY4" fmla="*/ 0 h 7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36" h="713700">
                  <a:moveTo>
                    <a:pt x="0" y="0"/>
                  </a:moveTo>
                  <a:lnTo>
                    <a:pt x="597416" y="0"/>
                  </a:lnTo>
                  <a:lnTo>
                    <a:pt x="719336" y="713700"/>
                  </a:lnTo>
                  <a:lnTo>
                    <a:pt x="0" y="71370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4313205" y="4641779"/>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7" name="正方形/長方形 56"/>
            <p:cNvSpPr/>
            <p:nvPr/>
          </p:nvSpPr>
          <p:spPr>
            <a:xfrm>
              <a:off x="5650711" y="4607417"/>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2339752" y="5229200"/>
              <a:ext cx="693343" cy="648072"/>
              <a:chOff x="2181278" y="2420888"/>
              <a:chExt cx="693343" cy="648072"/>
            </a:xfrm>
            <a:grpFill/>
          </p:grpSpPr>
          <p:sp>
            <p:nvSpPr>
              <p:cNvPr id="65" name="円/楕円 64"/>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a:stCxn id="65"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65" idx="2"/>
                <a:endCxn id="65"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5" idx="1"/>
                <a:endCxn id="65"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65" idx="7"/>
                <a:endCxn id="65"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5796136" y="5229200"/>
              <a:ext cx="693343" cy="648072"/>
              <a:chOff x="2181278" y="2420888"/>
              <a:chExt cx="693343" cy="648072"/>
            </a:xfrm>
            <a:grpFill/>
          </p:grpSpPr>
          <p:sp>
            <p:nvSpPr>
              <p:cNvPr id="60" name="円/楕円 59"/>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a:stCxn id="60"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60" idx="2"/>
                <a:endCxn id="60"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60" idx="1"/>
                <a:endCxn id="60"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60" idx="7"/>
                <a:endCxn id="60"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グループ化 5"/>
          <p:cNvGrpSpPr/>
          <p:nvPr/>
        </p:nvGrpSpPr>
        <p:grpSpPr>
          <a:xfrm>
            <a:off x="351449" y="1141544"/>
            <a:ext cx="4000408" cy="3324640"/>
            <a:chOff x="439035" y="2697079"/>
            <a:chExt cx="4717017" cy="3711314"/>
          </a:xfrm>
          <a:solidFill>
            <a:schemeClr val="bg1">
              <a:lumMod val="95000"/>
            </a:schemeClr>
          </a:solidFill>
        </p:grpSpPr>
        <p:grpSp>
          <p:nvGrpSpPr>
            <p:cNvPr id="11" name="グループ化 10"/>
            <p:cNvGrpSpPr/>
            <p:nvPr/>
          </p:nvGrpSpPr>
          <p:grpSpPr>
            <a:xfrm>
              <a:off x="439035" y="2697079"/>
              <a:ext cx="1656184" cy="3456384"/>
              <a:chOff x="2051720" y="188640"/>
              <a:chExt cx="1656184" cy="3456384"/>
            </a:xfrm>
            <a:grpFill/>
          </p:grpSpPr>
          <p:sp>
            <p:nvSpPr>
              <p:cNvPr id="34" name="正方形/長方形 33"/>
              <p:cNvSpPr/>
              <p:nvPr/>
            </p:nvSpPr>
            <p:spPr>
              <a:xfrm>
                <a:off x="2051720" y="188640"/>
                <a:ext cx="1656184" cy="3456384"/>
              </a:xfrm>
              <a:prstGeom prst="rect">
                <a:avLst/>
              </a:pr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267744" y="188640"/>
                <a:ext cx="0" cy="172819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195736" y="188640"/>
                <a:ext cx="0" cy="1728192"/>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34" idx="1"/>
                <a:endCxn id="34" idx="3"/>
              </p:cNvCxnSpPr>
              <p:nvPr/>
            </p:nvCxnSpPr>
            <p:spPr>
              <a:xfrm>
                <a:off x="2051720" y="191683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051720" y="2420888"/>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051720" y="299695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2590800" y="1905000"/>
                <a:ext cx="502920"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2590252" y="2436128"/>
                <a:ext cx="613596"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1763688" y="3903618"/>
              <a:ext cx="1752022" cy="2232248"/>
              <a:chOff x="4964536" y="1664804"/>
              <a:chExt cx="1752022" cy="2232248"/>
            </a:xfrm>
            <a:grpFill/>
          </p:grpSpPr>
          <p:grpSp>
            <p:nvGrpSpPr>
              <p:cNvPr id="23" name="グループ化 22"/>
              <p:cNvGrpSpPr/>
              <p:nvPr/>
            </p:nvGrpSpPr>
            <p:grpSpPr>
              <a:xfrm>
                <a:off x="4964536" y="1664804"/>
                <a:ext cx="1752022" cy="2232248"/>
                <a:chOff x="3468050" y="1340768"/>
                <a:chExt cx="1752022" cy="2232248"/>
              </a:xfrm>
              <a:grpFill/>
            </p:grpSpPr>
            <p:sp>
              <p:nvSpPr>
                <p:cNvPr id="25" name="角丸四角形 24"/>
                <p:cNvSpPr/>
                <p:nvPr/>
              </p:nvSpPr>
              <p:spPr>
                <a:xfrm>
                  <a:off x="3468050"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779912" y="1844824"/>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908257" y="1988840"/>
                  <a:ext cx="879767" cy="792088"/>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4" name="正方形/長方形 23"/>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2707780" y="4551690"/>
              <a:ext cx="2448272" cy="1756596"/>
              <a:chOff x="4427984" y="1996440"/>
              <a:chExt cx="2448272" cy="1756596"/>
            </a:xfrm>
            <a:grpFill/>
          </p:grpSpPr>
          <p:sp>
            <p:nvSpPr>
              <p:cNvPr id="20" name="正方形/長方形 19"/>
              <p:cNvSpPr/>
              <p:nvPr/>
            </p:nvSpPr>
            <p:spPr>
              <a:xfrm>
                <a:off x="4427984" y="1996440"/>
                <a:ext cx="2448272" cy="1504568"/>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561294" y="2098808"/>
                <a:ext cx="2181651" cy="130703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手作業 21"/>
              <p:cNvSpPr/>
              <p:nvPr/>
            </p:nvSpPr>
            <p:spPr>
              <a:xfrm flipV="1">
                <a:off x="4886653" y="3537012"/>
                <a:ext cx="1604054" cy="216024"/>
              </a:xfrm>
              <a:prstGeom prst="flowChartManualOperation">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655059" y="5513795"/>
              <a:ext cx="2683063" cy="894598"/>
              <a:chOff x="2366373" y="2996952"/>
              <a:chExt cx="2683063" cy="894598"/>
            </a:xfrm>
            <a:grpFill/>
          </p:grpSpPr>
          <p:sp>
            <p:nvSpPr>
              <p:cNvPr id="15" name="フローチャート: 手作業 16"/>
              <p:cNvSpPr/>
              <p:nvPr/>
            </p:nvSpPr>
            <p:spPr>
              <a:xfrm>
                <a:off x="2366373" y="3645024"/>
                <a:ext cx="2683062" cy="24652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176"/>
                  <a:gd name="connsiteX1" fmla="*/ 10000 w 10000"/>
                  <a:gd name="connsiteY1" fmla="*/ 0 h 10176"/>
                  <a:gd name="connsiteX2" fmla="*/ 8000 w 10000"/>
                  <a:gd name="connsiteY2" fmla="*/ 10000 h 10176"/>
                  <a:gd name="connsiteX3" fmla="*/ 410 w 10000"/>
                  <a:gd name="connsiteY3" fmla="*/ 10176 h 10176"/>
                  <a:gd name="connsiteX4" fmla="*/ 0 w 10000"/>
                  <a:gd name="connsiteY4" fmla="*/ 0 h 10176"/>
                  <a:gd name="connsiteX0" fmla="*/ 0 w 10000"/>
                  <a:gd name="connsiteY0" fmla="*/ 0 h 10353"/>
                  <a:gd name="connsiteX1" fmla="*/ 10000 w 10000"/>
                  <a:gd name="connsiteY1" fmla="*/ 0 h 10353"/>
                  <a:gd name="connsiteX2" fmla="*/ 9704 w 10000"/>
                  <a:gd name="connsiteY2" fmla="*/ 10353 h 10353"/>
                  <a:gd name="connsiteX3" fmla="*/ 410 w 10000"/>
                  <a:gd name="connsiteY3" fmla="*/ 10176 h 10353"/>
                  <a:gd name="connsiteX4" fmla="*/ 0 w 10000"/>
                  <a:gd name="connsiteY4" fmla="*/ 0 h 1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53">
                    <a:moveTo>
                      <a:pt x="0" y="0"/>
                    </a:moveTo>
                    <a:lnTo>
                      <a:pt x="10000" y="0"/>
                    </a:lnTo>
                    <a:cubicBezTo>
                      <a:pt x="9901" y="3451"/>
                      <a:pt x="9803" y="6902"/>
                      <a:pt x="9704" y="10353"/>
                    </a:cubicBezTo>
                    <a:lnTo>
                      <a:pt x="410" y="10176"/>
                    </a:lnTo>
                    <a:cubicBezTo>
                      <a:pt x="273" y="6784"/>
                      <a:pt x="137" y="3392"/>
                      <a:pt x="0" y="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366374" y="2996952"/>
                <a:ext cx="2683062" cy="648072"/>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383868" y="3501008"/>
                <a:ext cx="756084" cy="14401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447412" y="3768287"/>
                <a:ext cx="2412620"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765331" y="3660275"/>
                <a:ext cx="94701" cy="216024"/>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70" name="正方形/長方形 69"/>
          <p:cNvSpPr/>
          <p:nvPr/>
        </p:nvSpPr>
        <p:spPr>
          <a:xfrm>
            <a:off x="1807400" y="1916832"/>
            <a:ext cx="5529200" cy="792088"/>
          </a:xfrm>
          <a:prstGeom prst="rect">
            <a:avLst/>
          </a:prstGeom>
          <a:solidFill>
            <a:schemeClr val="accent5">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生活を便利で豊かに</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1" name="下矢印 70"/>
          <p:cNvSpPr/>
          <p:nvPr/>
        </p:nvSpPr>
        <p:spPr>
          <a:xfrm>
            <a:off x="4031940" y="1124744"/>
            <a:ext cx="1080120" cy="67592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269776" y="476672"/>
            <a:ext cx="8604448"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身の回りにある家電や自動車などに内蔵</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11</a:t>
            </a:fld>
            <a:endParaRPr lang="ja-JP" altLang="en-US"/>
          </a:p>
        </p:txBody>
      </p:sp>
      <p:sp>
        <p:nvSpPr>
          <p:cNvPr id="74" name="テキスト ボックス 73"/>
          <p:cNvSpPr txBox="1"/>
          <p:nvPr/>
        </p:nvSpPr>
        <p:spPr>
          <a:xfrm>
            <a:off x="1273564" y="3717032"/>
            <a:ext cx="6596872" cy="830997"/>
          </a:xfrm>
          <a:prstGeom prst="rect">
            <a:avLst/>
          </a:prstGeom>
          <a:noFill/>
        </p:spPr>
        <p:txBody>
          <a:bodyPr wrap="square" rtlCol="0">
            <a:spAutoFit/>
          </a:bodyPr>
          <a:lstStyle/>
          <a:p>
            <a:pPr algn="ct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情報機器・情報</a:t>
            </a:r>
            <a:endParaRPr kumimoji="1" lang="ja-JP" altLang="en-US" sz="4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985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p:cNvGrpSpPr/>
          <p:nvPr/>
        </p:nvGrpSpPr>
        <p:grpSpPr>
          <a:xfrm>
            <a:off x="4860032" y="1538951"/>
            <a:ext cx="3534032" cy="1973538"/>
            <a:chOff x="1470660" y="3429000"/>
            <a:chExt cx="6094778" cy="3434230"/>
          </a:xfrm>
          <a:solidFill>
            <a:schemeClr val="bg1">
              <a:lumMod val="95000"/>
            </a:schemeClr>
          </a:solidFill>
        </p:grpSpPr>
        <p:sp>
          <p:nvSpPr>
            <p:cNvPr id="43" name="角丸四角形 13"/>
            <p:cNvSpPr/>
            <p:nvPr/>
          </p:nvSpPr>
          <p:spPr>
            <a:xfrm>
              <a:off x="7308304" y="4149080"/>
              <a:ext cx="257134" cy="1008112"/>
            </a:xfrm>
            <a:custGeom>
              <a:avLst/>
              <a:gdLst>
                <a:gd name="connsiteX0" fmla="*/ 0 w 112693"/>
                <a:gd name="connsiteY0" fmla="*/ 18783 h 1008112"/>
                <a:gd name="connsiteX1" fmla="*/ 18783 w 112693"/>
                <a:gd name="connsiteY1" fmla="*/ 0 h 1008112"/>
                <a:gd name="connsiteX2" fmla="*/ 93910 w 112693"/>
                <a:gd name="connsiteY2" fmla="*/ 0 h 1008112"/>
                <a:gd name="connsiteX3" fmla="*/ 112693 w 112693"/>
                <a:gd name="connsiteY3" fmla="*/ 18783 h 1008112"/>
                <a:gd name="connsiteX4" fmla="*/ 112693 w 112693"/>
                <a:gd name="connsiteY4" fmla="*/ 989329 h 1008112"/>
                <a:gd name="connsiteX5" fmla="*/ 93910 w 112693"/>
                <a:gd name="connsiteY5" fmla="*/ 1008112 h 1008112"/>
                <a:gd name="connsiteX6" fmla="*/ 18783 w 112693"/>
                <a:gd name="connsiteY6" fmla="*/ 1008112 h 1008112"/>
                <a:gd name="connsiteX7" fmla="*/ 0 w 112693"/>
                <a:gd name="connsiteY7" fmla="*/ 989329 h 1008112"/>
                <a:gd name="connsiteX8" fmla="*/ 0 w 112693"/>
                <a:gd name="connsiteY8" fmla="*/ 18783 h 1008112"/>
                <a:gd name="connsiteX0" fmla="*/ 0 w 257134"/>
                <a:gd name="connsiteY0" fmla="*/ 18783 h 1008112"/>
                <a:gd name="connsiteX1" fmla="*/ 18783 w 257134"/>
                <a:gd name="connsiteY1" fmla="*/ 0 h 1008112"/>
                <a:gd name="connsiteX2" fmla="*/ 93910 w 257134"/>
                <a:gd name="connsiteY2" fmla="*/ 0 h 1008112"/>
                <a:gd name="connsiteX3" fmla="*/ 112693 w 257134"/>
                <a:gd name="connsiteY3" fmla="*/ 18783 h 1008112"/>
                <a:gd name="connsiteX4" fmla="*/ 257134 w 257134"/>
                <a:gd name="connsiteY4" fmla="*/ 461744 h 1008112"/>
                <a:gd name="connsiteX5" fmla="*/ 112693 w 257134"/>
                <a:gd name="connsiteY5" fmla="*/ 989329 h 1008112"/>
                <a:gd name="connsiteX6" fmla="*/ 93910 w 257134"/>
                <a:gd name="connsiteY6" fmla="*/ 1008112 h 1008112"/>
                <a:gd name="connsiteX7" fmla="*/ 18783 w 257134"/>
                <a:gd name="connsiteY7" fmla="*/ 1008112 h 1008112"/>
                <a:gd name="connsiteX8" fmla="*/ 0 w 257134"/>
                <a:gd name="connsiteY8" fmla="*/ 989329 h 1008112"/>
                <a:gd name="connsiteX9" fmla="*/ 0 w 257134"/>
                <a:gd name="connsiteY9" fmla="*/ 18783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34" h="1008112">
                  <a:moveTo>
                    <a:pt x="0" y="18783"/>
                  </a:moveTo>
                  <a:cubicBezTo>
                    <a:pt x="0" y="8409"/>
                    <a:pt x="8409" y="0"/>
                    <a:pt x="18783" y="0"/>
                  </a:cubicBezTo>
                  <a:lnTo>
                    <a:pt x="93910" y="0"/>
                  </a:lnTo>
                  <a:cubicBezTo>
                    <a:pt x="104284" y="0"/>
                    <a:pt x="112693" y="8409"/>
                    <a:pt x="112693" y="18783"/>
                  </a:cubicBezTo>
                  <a:cubicBezTo>
                    <a:pt x="115120" y="171517"/>
                    <a:pt x="254707" y="309010"/>
                    <a:pt x="257134" y="461744"/>
                  </a:cubicBezTo>
                  <a:cubicBezTo>
                    <a:pt x="254707" y="632526"/>
                    <a:pt x="115120" y="818547"/>
                    <a:pt x="112693" y="989329"/>
                  </a:cubicBezTo>
                  <a:cubicBezTo>
                    <a:pt x="112693" y="999703"/>
                    <a:pt x="104284" y="1008112"/>
                    <a:pt x="93910" y="1008112"/>
                  </a:cubicBezTo>
                  <a:lnTo>
                    <a:pt x="18783" y="1008112"/>
                  </a:lnTo>
                  <a:cubicBezTo>
                    <a:pt x="8409" y="1008112"/>
                    <a:pt x="0" y="999703"/>
                    <a:pt x="0" y="989329"/>
                  </a:cubicBezTo>
                  <a:lnTo>
                    <a:pt x="0" y="18783"/>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1554480" y="3429000"/>
              <a:ext cx="5760720" cy="2111022"/>
            </a:xfrm>
            <a:custGeom>
              <a:avLst/>
              <a:gdLst>
                <a:gd name="connsiteX0" fmla="*/ 0 w 5699760"/>
                <a:gd name="connsiteY0" fmla="*/ 1402080 h 2103120"/>
                <a:gd name="connsiteX1" fmla="*/ 182880 w 5699760"/>
                <a:gd name="connsiteY1" fmla="*/ 1051560 h 2103120"/>
                <a:gd name="connsiteX2" fmla="*/ 1584960 w 5699760"/>
                <a:gd name="connsiteY2" fmla="*/ 777240 h 2103120"/>
                <a:gd name="connsiteX3" fmla="*/ 2423160 w 5699760"/>
                <a:gd name="connsiteY3" fmla="*/ 0 h 2103120"/>
                <a:gd name="connsiteX4" fmla="*/ 5349240 w 5699760"/>
                <a:gd name="connsiteY4" fmla="*/ 15240 h 2103120"/>
                <a:gd name="connsiteX5" fmla="*/ 5638800 w 5699760"/>
                <a:gd name="connsiteY5" fmla="*/ 716280 h 2103120"/>
                <a:gd name="connsiteX6" fmla="*/ 5699760 w 5699760"/>
                <a:gd name="connsiteY6" fmla="*/ 1706880 h 2103120"/>
                <a:gd name="connsiteX7" fmla="*/ 5608320 w 5699760"/>
                <a:gd name="connsiteY7" fmla="*/ 1996440 h 2103120"/>
                <a:gd name="connsiteX8" fmla="*/ 5044440 w 5699760"/>
                <a:gd name="connsiteY8" fmla="*/ 2103120 h 2103120"/>
                <a:gd name="connsiteX9" fmla="*/ 5044440 w 5699760"/>
                <a:gd name="connsiteY9" fmla="*/ 2103120 h 2103120"/>
                <a:gd name="connsiteX0" fmla="*/ 0 w 5760720"/>
                <a:gd name="connsiteY0" fmla="*/ 1463040 h 2103120"/>
                <a:gd name="connsiteX1" fmla="*/ 243840 w 5760720"/>
                <a:gd name="connsiteY1" fmla="*/ 1051560 h 2103120"/>
                <a:gd name="connsiteX2" fmla="*/ 1645920 w 5760720"/>
                <a:gd name="connsiteY2" fmla="*/ 777240 h 2103120"/>
                <a:gd name="connsiteX3" fmla="*/ 2484120 w 5760720"/>
                <a:gd name="connsiteY3" fmla="*/ 0 h 2103120"/>
                <a:gd name="connsiteX4" fmla="*/ 5410200 w 5760720"/>
                <a:gd name="connsiteY4" fmla="*/ 15240 h 2103120"/>
                <a:gd name="connsiteX5" fmla="*/ 5699760 w 5760720"/>
                <a:gd name="connsiteY5" fmla="*/ 716280 h 2103120"/>
                <a:gd name="connsiteX6" fmla="*/ 5760720 w 5760720"/>
                <a:gd name="connsiteY6" fmla="*/ 1706880 h 2103120"/>
                <a:gd name="connsiteX7" fmla="*/ 5669280 w 5760720"/>
                <a:gd name="connsiteY7" fmla="*/ 1996440 h 2103120"/>
                <a:gd name="connsiteX8" fmla="*/ 5105400 w 5760720"/>
                <a:gd name="connsiteY8" fmla="*/ 2103120 h 2103120"/>
                <a:gd name="connsiteX9" fmla="*/ 5105400 w 5760720"/>
                <a:gd name="connsiteY9" fmla="*/ 2103120 h 2103120"/>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1524000 w 5760720"/>
                <a:gd name="connsiteY9" fmla="*/ 2103120 h 2111022"/>
                <a:gd name="connsiteX0" fmla="*/ 0 w 5760720"/>
                <a:gd name="connsiteY0" fmla="*/ 1463040 h 2104417"/>
                <a:gd name="connsiteX1" fmla="*/ 243840 w 5760720"/>
                <a:gd name="connsiteY1" fmla="*/ 1051560 h 2104417"/>
                <a:gd name="connsiteX2" fmla="*/ 1645920 w 5760720"/>
                <a:gd name="connsiteY2" fmla="*/ 777240 h 2104417"/>
                <a:gd name="connsiteX3" fmla="*/ 2484120 w 5760720"/>
                <a:gd name="connsiteY3" fmla="*/ 0 h 2104417"/>
                <a:gd name="connsiteX4" fmla="*/ 5410200 w 5760720"/>
                <a:gd name="connsiteY4" fmla="*/ 15240 h 2104417"/>
                <a:gd name="connsiteX5" fmla="*/ 5699760 w 5760720"/>
                <a:gd name="connsiteY5" fmla="*/ 716280 h 2104417"/>
                <a:gd name="connsiteX6" fmla="*/ 5760720 w 5760720"/>
                <a:gd name="connsiteY6" fmla="*/ 1706880 h 2104417"/>
                <a:gd name="connsiteX7" fmla="*/ 5669280 w 5760720"/>
                <a:gd name="connsiteY7" fmla="*/ 1996440 h 2104417"/>
                <a:gd name="connsiteX8" fmla="*/ 5105400 w 5760720"/>
                <a:gd name="connsiteY8" fmla="*/ 2103120 h 2104417"/>
                <a:gd name="connsiteX9" fmla="*/ 45720 w 5760720"/>
                <a:gd name="connsiteY9" fmla="*/ 1920240 h 2104417"/>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289560 w 5760720"/>
                <a:gd name="connsiteY9" fmla="*/ 2103120 h 211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20" h="2111022">
                  <a:moveTo>
                    <a:pt x="0" y="1463040"/>
                  </a:moveTo>
                  <a:lnTo>
                    <a:pt x="243840" y="1051560"/>
                  </a:lnTo>
                  <a:lnTo>
                    <a:pt x="1645920" y="777240"/>
                  </a:lnTo>
                  <a:lnTo>
                    <a:pt x="2484120" y="0"/>
                  </a:lnTo>
                  <a:lnTo>
                    <a:pt x="5410200" y="15240"/>
                  </a:lnTo>
                  <a:lnTo>
                    <a:pt x="5699760" y="716280"/>
                  </a:lnTo>
                  <a:lnTo>
                    <a:pt x="5760720" y="1706880"/>
                  </a:lnTo>
                  <a:lnTo>
                    <a:pt x="5669280" y="1996440"/>
                  </a:lnTo>
                  <a:cubicBezTo>
                    <a:pt x="5481320" y="2032000"/>
                    <a:pt x="6002020" y="2085340"/>
                    <a:pt x="5105400" y="2103120"/>
                  </a:cubicBezTo>
                  <a:cubicBezTo>
                    <a:pt x="4208780" y="2120900"/>
                    <a:pt x="1483360" y="2103120"/>
                    <a:pt x="289560" y="2103120"/>
                  </a:cubicBez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1470660" y="4891315"/>
              <a:ext cx="365760" cy="640080"/>
            </a:xfrm>
            <a:custGeom>
              <a:avLst/>
              <a:gdLst>
                <a:gd name="connsiteX0" fmla="*/ 30480 w 365760"/>
                <a:gd name="connsiteY0" fmla="*/ 0 h 640080"/>
                <a:gd name="connsiteX1" fmla="*/ 0 w 365760"/>
                <a:gd name="connsiteY1" fmla="*/ 76200 h 640080"/>
                <a:gd name="connsiteX2" fmla="*/ 0 w 365760"/>
                <a:gd name="connsiteY2" fmla="*/ 441960 h 640080"/>
                <a:gd name="connsiteX3" fmla="*/ 365760 w 365760"/>
                <a:gd name="connsiteY3" fmla="*/ 640080 h 640080"/>
                <a:gd name="connsiteX4" fmla="*/ 365760 w 365760"/>
                <a:gd name="connsiteY4" fmla="*/ 64008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640080">
                  <a:moveTo>
                    <a:pt x="30480" y="0"/>
                  </a:moveTo>
                  <a:lnTo>
                    <a:pt x="0" y="76200"/>
                  </a:lnTo>
                  <a:lnTo>
                    <a:pt x="0" y="441960"/>
                  </a:lnTo>
                  <a:lnTo>
                    <a:pt x="365760" y="640080"/>
                  </a:lnTo>
                  <a:lnTo>
                    <a:pt x="365760" y="6400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p:cNvSpPr/>
            <p:nvPr/>
          </p:nvSpPr>
          <p:spPr>
            <a:xfrm>
              <a:off x="5379746" y="4891316"/>
              <a:ext cx="1496510" cy="1971914"/>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7" name="直線コネクタ 46"/>
            <p:cNvCxnSpPr/>
            <p:nvPr/>
          </p:nvCxnSpPr>
          <p:spPr>
            <a:xfrm>
              <a:off x="3266487" y="5531395"/>
              <a:ext cx="2150097" cy="0"/>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アーチ 47"/>
            <p:cNvSpPr/>
            <p:nvPr/>
          </p:nvSpPr>
          <p:spPr>
            <a:xfrm>
              <a:off x="1864494" y="4832278"/>
              <a:ext cx="1555378" cy="1981097"/>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フリーフォーム 48"/>
            <p:cNvSpPr/>
            <p:nvPr/>
          </p:nvSpPr>
          <p:spPr>
            <a:xfrm>
              <a:off x="1500002" y="4687498"/>
              <a:ext cx="381000" cy="289560"/>
            </a:xfrm>
            <a:custGeom>
              <a:avLst/>
              <a:gdLst>
                <a:gd name="connsiteX0" fmla="*/ 152400 w 381000"/>
                <a:gd name="connsiteY0" fmla="*/ 0 h 289560"/>
                <a:gd name="connsiteX1" fmla="*/ 381000 w 381000"/>
                <a:gd name="connsiteY1" fmla="*/ 0 h 289560"/>
                <a:gd name="connsiteX2" fmla="*/ 335280 w 381000"/>
                <a:gd name="connsiteY2" fmla="*/ 167640 h 289560"/>
                <a:gd name="connsiteX3" fmla="*/ 152400 w 381000"/>
                <a:gd name="connsiteY3" fmla="*/ 289560 h 289560"/>
                <a:gd name="connsiteX4" fmla="*/ 15240 w 381000"/>
                <a:gd name="connsiteY4" fmla="*/ 259080 h 289560"/>
                <a:gd name="connsiteX5" fmla="*/ 0 w 381000"/>
                <a:gd name="connsiteY5" fmla="*/ 27432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89560">
                  <a:moveTo>
                    <a:pt x="152400" y="0"/>
                  </a:moveTo>
                  <a:lnTo>
                    <a:pt x="381000" y="0"/>
                  </a:lnTo>
                  <a:lnTo>
                    <a:pt x="335280" y="167640"/>
                  </a:lnTo>
                  <a:lnTo>
                    <a:pt x="152400" y="289560"/>
                  </a:lnTo>
                  <a:lnTo>
                    <a:pt x="15240" y="259080"/>
                  </a:lnTo>
                  <a:lnTo>
                    <a:pt x="0" y="27432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7162800" y="4581128"/>
              <a:ext cx="152400" cy="381000"/>
            </a:xfrm>
            <a:custGeom>
              <a:avLst/>
              <a:gdLst>
                <a:gd name="connsiteX0" fmla="*/ 137160 w 152400"/>
                <a:gd name="connsiteY0" fmla="*/ 381000 h 381000"/>
                <a:gd name="connsiteX1" fmla="*/ 0 w 152400"/>
                <a:gd name="connsiteY1" fmla="*/ 365760 h 381000"/>
                <a:gd name="connsiteX2" fmla="*/ 0 w 152400"/>
                <a:gd name="connsiteY2" fmla="*/ 182880 h 381000"/>
                <a:gd name="connsiteX3" fmla="*/ 60960 w 152400"/>
                <a:gd name="connsiteY3" fmla="*/ 0 h 381000"/>
                <a:gd name="connsiteX4" fmla="*/ 152400 w 152400"/>
                <a:gd name="connsiteY4" fmla="*/ 3048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0">
                  <a:moveTo>
                    <a:pt x="137160" y="381000"/>
                  </a:moveTo>
                  <a:lnTo>
                    <a:pt x="0" y="365760"/>
                  </a:lnTo>
                  <a:lnTo>
                    <a:pt x="0" y="182880"/>
                  </a:lnTo>
                  <a:lnTo>
                    <a:pt x="60960" y="0"/>
                  </a:lnTo>
                  <a:lnTo>
                    <a:pt x="152400" y="304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5580112" y="4999962"/>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123728" y="4977058"/>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1 つの角を切り取った四角形 5"/>
            <p:cNvSpPr/>
            <p:nvPr/>
          </p:nvSpPr>
          <p:spPr>
            <a:xfrm flipH="1">
              <a:off x="3563888" y="3723412"/>
              <a:ext cx="1224136" cy="713700"/>
            </a:xfrm>
            <a:custGeom>
              <a:avLst/>
              <a:gdLst>
                <a:gd name="connsiteX0" fmla="*/ 0 w 1224136"/>
                <a:gd name="connsiteY0" fmla="*/ 0 h 855340"/>
                <a:gd name="connsiteX1" fmla="*/ 796466 w 1224136"/>
                <a:gd name="connsiteY1" fmla="*/ 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08896 w 1224136"/>
                <a:gd name="connsiteY2" fmla="*/ 823910 h 855340"/>
                <a:gd name="connsiteX3" fmla="*/ 1224136 w 1224136"/>
                <a:gd name="connsiteY3" fmla="*/ 855340 h 855340"/>
                <a:gd name="connsiteX4" fmla="*/ 0 w 1224136"/>
                <a:gd name="connsiteY4" fmla="*/ 855340 h 855340"/>
                <a:gd name="connsiteX5" fmla="*/ 0 w 1224136"/>
                <a:gd name="connsiteY5" fmla="*/ 0 h 8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855340">
                  <a:moveTo>
                    <a:pt x="0" y="0"/>
                  </a:moveTo>
                  <a:lnTo>
                    <a:pt x="583106" y="30480"/>
                  </a:lnTo>
                  <a:lnTo>
                    <a:pt x="1208896" y="823910"/>
                  </a:lnTo>
                  <a:lnTo>
                    <a:pt x="1224136" y="855340"/>
                  </a:lnTo>
                  <a:lnTo>
                    <a:pt x="0" y="85534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4932040" y="3723412"/>
              <a:ext cx="1080120" cy="713700"/>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8"/>
            <p:cNvSpPr/>
            <p:nvPr/>
          </p:nvSpPr>
          <p:spPr>
            <a:xfrm>
              <a:off x="6156920" y="3723412"/>
              <a:ext cx="719336" cy="713700"/>
            </a:xfrm>
            <a:custGeom>
              <a:avLst/>
              <a:gdLst>
                <a:gd name="connsiteX0" fmla="*/ 0 w 719336"/>
                <a:gd name="connsiteY0" fmla="*/ 0 h 713700"/>
                <a:gd name="connsiteX1" fmla="*/ 719336 w 719336"/>
                <a:gd name="connsiteY1" fmla="*/ 0 h 713700"/>
                <a:gd name="connsiteX2" fmla="*/ 719336 w 719336"/>
                <a:gd name="connsiteY2" fmla="*/ 713700 h 713700"/>
                <a:gd name="connsiteX3" fmla="*/ 0 w 719336"/>
                <a:gd name="connsiteY3" fmla="*/ 713700 h 713700"/>
                <a:gd name="connsiteX4" fmla="*/ 0 w 719336"/>
                <a:gd name="connsiteY4" fmla="*/ 0 h 713700"/>
                <a:gd name="connsiteX0" fmla="*/ 0 w 719336"/>
                <a:gd name="connsiteY0" fmla="*/ 0 h 713700"/>
                <a:gd name="connsiteX1" fmla="*/ 597416 w 719336"/>
                <a:gd name="connsiteY1" fmla="*/ 0 h 713700"/>
                <a:gd name="connsiteX2" fmla="*/ 719336 w 719336"/>
                <a:gd name="connsiteY2" fmla="*/ 713700 h 713700"/>
                <a:gd name="connsiteX3" fmla="*/ 0 w 719336"/>
                <a:gd name="connsiteY3" fmla="*/ 713700 h 713700"/>
                <a:gd name="connsiteX4" fmla="*/ 0 w 719336"/>
                <a:gd name="connsiteY4" fmla="*/ 0 h 7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36" h="713700">
                  <a:moveTo>
                    <a:pt x="0" y="0"/>
                  </a:moveTo>
                  <a:lnTo>
                    <a:pt x="597416" y="0"/>
                  </a:lnTo>
                  <a:lnTo>
                    <a:pt x="719336" y="713700"/>
                  </a:lnTo>
                  <a:lnTo>
                    <a:pt x="0" y="71370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4313205" y="4641779"/>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7" name="正方形/長方形 56"/>
            <p:cNvSpPr/>
            <p:nvPr/>
          </p:nvSpPr>
          <p:spPr>
            <a:xfrm>
              <a:off x="5650711" y="4607417"/>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2339752" y="5229200"/>
              <a:ext cx="693343" cy="648072"/>
              <a:chOff x="2181278" y="2420888"/>
              <a:chExt cx="693343" cy="648072"/>
            </a:xfrm>
            <a:grpFill/>
          </p:grpSpPr>
          <p:sp>
            <p:nvSpPr>
              <p:cNvPr id="65" name="円/楕円 64"/>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a:stCxn id="65"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65" idx="2"/>
                <a:endCxn id="65"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5" idx="1"/>
                <a:endCxn id="65"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65" idx="7"/>
                <a:endCxn id="65"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5796136" y="5229200"/>
              <a:ext cx="693343" cy="648072"/>
              <a:chOff x="2181278" y="2420888"/>
              <a:chExt cx="693343" cy="648072"/>
            </a:xfrm>
            <a:grpFill/>
          </p:grpSpPr>
          <p:sp>
            <p:nvSpPr>
              <p:cNvPr id="60" name="円/楕円 59"/>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a:stCxn id="60"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60" idx="2"/>
                <a:endCxn id="60"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60" idx="1"/>
                <a:endCxn id="60"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60" idx="7"/>
                <a:endCxn id="60"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グループ化 5"/>
          <p:cNvGrpSpPr/>
          <p:nvPr/>
        </p:nvGrpSpPr>
        <p:grpSpPr>
          <a:xfrm>
            <a:off x="351449" y="1141544"/>
            <a:ext cx="4000408" cy="3324640"/>
            <a:chOff x="439035" y="2697079"/>
            <a:chExt cx="4717017" cy="3711314"/>
          </a:xfrm>
          <a:solidFill>
            <a:schemeClr val="bg1">
              <a:lumMod val="95000"/>
            </a:schemeClr>
          </a:solidFill>
        </p:grpSpPr>
        <p:grpSp>
          <p:nvGrpSpPr>
            <p:cNvPr id="11" name="グループ化 10"/>
            <p:cNvGrpSpPr/>
            <p:nvPr/>
          </p:nvGrpSpPr>
          <p:grpSpPr>
            <a:xfrm>
              <a:off x="439035" y="2697079"/>
              <a:ext cx="1656184" cy="3456384"/>
              <a:chOff x="2051720" y="188640"/>
              <a:chExt cx="1656184" cy="3456384"/>
            </a:xfrm>
            <a:grpFill/>
          </p:grpSpPr>
          <p:sp>
            <p:nvSpPr>
              <p:cNvPr id="34" name="正方形/長方形 33"/>
              <p:cNvSpPr/>
              <p:nvPr/>
            </p:nvSpPr>
            <p:spPr>
              <a:xfrm>
                <a:off x="2051720" y="188640"/>
                <a:ext cx="1656184" cy="3456384"/>
              </a:xfrm>
              <a:prstGeom prst="rect">
                <a:avLst/>
              </a:pr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267744" y="188640"/>
                <a:ext cx="0" cy="172819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195736" y="188640"/>
                <a:ext cx="0" cy="1728192"/>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34" idx="1"/>
                <a:endCxn id="34" idx="3"/>
              </p:cNvCxnSpPr>
              <p:nvPr/>
            </p:nvCxnSpPr>
            <p:spPr>
              <a:xfrm>
                <a:off x="2051720" y="191683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051720" y="2420888"/>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051720" y="299695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2590800" y="1905000"/>
                <a:ext cx="502920"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2590252" y="2436128"/>
                <a:ext cx="613596"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1763688" y="3903618"/>
              <a:ext cx="1752022" cy="2232248"/>
              <a:chOff x="4964536" y="1664804"/>
              <a:chExt cx="1752022" cy="2232248"/>
            </a:xfrm>
            <a:grpFill/>
          </p:grpSpPr>
          <p:grpSp>
            <p:nvGrpSpPr>
              <p:cNvPr id="23" name="グループ化 22"/>
              <p:cNvGrpSpPr/>
              <p:nvPr/>
            </p:nvGrpSpPr>
            <p:grpSpPr>
              <a:xfrm>
                <a:off x="4964536" y="1664804"/>
                <a:ext cx="1752022" cy="2232248"/>
                <a:chOff x="3468050" y="1340768"/>
                <a:chExt cx="1752022" cy="2232248"/>
              </a:xfrm>
              <a:grpFill/>
            </p:grpSpPr>
            <p:sp>
              <p:nvSpPr>
                <p:cNvPr id="25" name="角丸四角形 24"/>
                <p:cNvSpPr/>
                <p:nvPr/>
              </p:nvSpPr>
              <p:spPr>
                <a:xfrm>
                  <a:off x="3468050"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779912" y="1844824"/>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908257" y="1988840"/>
                  <a:ext cx="879767" cy="792088"/>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4" name="正方形/長方形 23"/>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2707780" y="4551690"/>
              <a:ext cx="2448272" cy="1756596"/>
              <a:chOff x="4427984" y="1996440"/>
              <a:chExt cx="2448272" cy="1756596"/>
            </a:xfrm>
            <a:grpFill/>
          </p:grpSpPr>
          <p:sp>
            <p:nvSpPr>
              <p:cNvPr id="20" name="正方形/長方形 19"/>
              <p:cNvSpPr/>
              <p:nvPr/>
            </p:nvSpPr>
            <p:spPr>
              <a:xfrm>
                <a:off x="4427984" y="1996440"/>
                <a:ext cx="2448272" cy="1504568"/>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561294" y="2098808"/>
                <a:ext cx="2181651" cy="130703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手作業 21"/>
              <p:cNvSpPr/>
              <p:nvPr/>
            </p:nvSpPr>
            <p:spPr>
              <a:xfrm flipV="1">
                <a:off x="4886653" y="3537012"/>
                <a:ext cx="1604054" cy="216024"/>
              </a:xfrm>
              <a:prstGeom prst="flowChartManualOperation">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655059" y="5513795"/>
              <a:ext cx="2683063" cy="894598"/>
              <a:chOff x="2366373" y="2996952"/>
              <a:chExt cx="2683063" cy="894598"/>
            </a:xfrm>
            <a:grpFill/>
          </p:grpSpPr>
          <p:sp>
            <p:nvSpPr>
              <p:cNvPr id="15" name="フローチャート: 手作業 16"/>
              <p:cNvSpPr/>
              <p:nvPr/>
            </p:nvSpPr>
            <p:spPr>
              <a:xfrm>
                <a:off x="2366373" y="3645024"/>
                <a:ext cx="2683062" cy="24652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176"/>
                  <a:gd name="connsiteX1" fmla="*/ 10000 w 10000"/>
                  <a:gd name="connsiteY1" fmla="*/ 0 h 10176"/>
                  <a:gd name="connsiteX2" fmla="*/ 8000 w 10000"/>
                  <a:gd name="connsiteY2" fmla="*/ 10000 h 10176"/>
                  <a:gd name="connsiteX3" fmla="*/ 410 w 10000"/>
                  <a:gd name="connsiteY3" fmla="*/ 10176 h 10176"/>
                  <a:gd name="connsiteX4" fmla="*/ 0 w 10000"/>
                  <a:gd name="connsiteY4" fmla="*/ 0 h 10176"/>
                  <a:gd name="connsiteX0" fmla="*/ 0 w 10000"/>
                  <a:gd name="connsiteY0" fmla="*/ 0 h 10353"/>
                  <a:gd name="connsiteX1" fmla="*/ 10000 w 10000"/>
                  <a:gd name="connsiteY1" fmla="*/ 0 h 10353"/>
                  <a:gd name="connsiteX2" fmla="*/ 9704 w 10000"/>
                  <a:gd name="connsiteY2" fmla="*/ 10353 h 10353"/>
                  <a:gd name="connsiteX3" fmla="*/ 410 w 10000"/>
                  <a:gd name="connsiteY3" fmla="*/ 10176 h 10353"/>
                  <a:gd name="connsiteX4" fmla="*/ 0 w 10000"/>
                  <a:gd name="connsiteY4" fmla="*/ 0 h 1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53">
                    <a:moveTo>
                      <a:pt x="0" y="0"/>
                    </a:moveTo>
                    <a:lnTo>
                      <a:pt x="10000" y="0"/>
                    </a:lnTo>
                    <a:cubicBezTo>
                      <a:pt x="9901" y="3451"/>
                      <a:pt x="9803" y="6902"/>
                      <a:pt x="9704" y="10353"/>
                    </a:cubicBezTo>
                    <a:lnTo>
                      <a:pt x="410" y="10176"/>
                    </a:lnTo>
                    <a:cubicBezTo>
                      <a:pt x="273" y="6784"/>
                      <a:pt x="137" y="3392"/>
                      <a:pt x="0" y="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366374" y="2996952"/>
                <a:ext cx="2683062" cy="648072"/>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383868" y="3501008"/>
                <a:ext cx="756084" cy="14401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447412" y="3768287"/>
                <a:ext cx="2412620"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765331" y="3660275"/>
                <a:ext cx="94701" cy="216024"/>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70" name="正方形/長方形 69"/>
          <p:cNvSpPr/>
          <p:nvPr/>
        </p:nvSpPr>
        <p:spPr>
          <a:xfrm>
            <a:off x="1807400" y="1916832"/>
            <a:ext cx="5529200" cy="792088"/>
          </a:xfrm>
          <a:prstGeom prst="rect">
            <a:avLst/>
          </a:prstGeom>
          <a:solidFill>
            <a:schemeClr val="accent5">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生活を便利で豊かに</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1" name="下矢印 70"/>
          <p:cNvSpPr/>
          <p:nvPr/>
        </p:nvSpPr>
        <p:spPr>
          <a:xfrm>
            <a:off x="4031940" y="1124744"/>
            <a:ext cx="1080120" cy="67592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269776" y="476672"/>
            <a:ext cx="8604448"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身の回りにある家電や自動車などに内蔵</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12</a:t>
            </a:fld>
            <a:endParaRPr lang="ja-JP" altLang="en-US"/>
          </a:p>
        </p:txBody>
      </p:sp>
      <p:sp>
        <p:nvSpPr>
          <p:cNvPr id="73" name="テキスト ボックス 72"/>
          <p:cNvSpPr txBox="1"/>
          <p:nvPr/>
        </p:nvSpPr>
        <p:spPr>
          <a:xfrm>
            <a:off x="1273564" y="3717032"/>
            <a:ext cx="6596872" cy="830997"/>
          </a:xfrm>
          <a:prstGeom prst="rect">
            <a:avLst/>
          </a:prstGeom>
          <a:noFill/>
        </p:spPr>
        <p:txBody>
          <a:bodyPr wrap="square" rtlCol="0">
            <a:spAutoFit/>
          </a:bodyPr>
          <a:lstStyle/>
          <a:p>
            <a:pPr algn="ct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情報機器・情報</a:t>
            </a:r>
            <a:endParaRPr kumimoji="1" lang="ja-JP" altLang="en-US" sz="4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7" name="円/楕円 76"/>
          <p:cNvSpPr/>
          <p:nvPr/>
        </p:nvSpPr>
        <p:spPr>
          <a:xfrm>
            <a:off x="1379165" y="4437112"/>
            <a:ext cx="2328739" cy="936104"/>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選択</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8" name="円/楕円 77"/>
          <p:cNvSpPr/>
          <p:nvPr/>
        </p:nvSpPr>
        <p:spPr>
          <a:xfrm>
            <a:off x="5363971" y="4437112"/>
            <a:ext cx="2328739" cy="936104"/>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活用</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967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351449" y="1141544"/>
            <a:ext cx="4000408" cy="3324640"/>
            <a:chOff x="439035" y="2697079"/>
            <a:chExt cx="4717017" cy="3711314"/>
          </a:xfrm>
          <a:solidFill>
            <a:schemeClr val="bg1">
              <a:lumMod val="95000"/>
            </a:schemeClr>
          </a:solidFill>
        </p:grpSpPr>
        <p:grpSp>
          <p:nvGrpSpPr>
            <p:cNvPr id="42" name="グループ化 41"/>
            <p:cNvGrpSpPr/>
            <p:nvPr/>
          </p:nvGrpSpPr>
          <p:grpSpPr>
            <a:xfrm>
              <a:off x="439035" y="2697079"/>
              <a:ext cx="1656184" cy="3456384"/>
              <a:chOff x="2051720" y="188640"/>
              <a:chExt cx="1656184" cy="3456384"/>
            </a:xfrm>
            <a:grpFill/>
          </p:grpSpPr>
          <p:sp>
            <p:nvSpPr>
              <p:cNvPr id="65" name="正方形/長方形 64"/>
              <p:cNvSpPr/>
              <p:nvPr/>
            </p:nvSpPr>
            <p:spPr>
              <a:xfrm>
                <a:off x="2051720" y="188640"/>
                <a:ext cx="1656184" cy="3456384"/>
              </a:xfrm>
              <a:prstGeom prst="rect">
                <a:avLst/>
              </a:pr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a:off x="2267744" y="188640"/>
                <a:ext cx="0" cy="172819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195736" y="188640"/>
                <a:ext cx="0" cy="1728192"/>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5" idx="1"/>
                <a:endCxn id="65" idx="3"/>
              </p:cNvCxnSpPr>
              <p:nvPr/>
            </p:nvCxnSpPr>
            <p:spPr>
              <a:xfrm>
                <a:off x="2051720" y="191683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051720" y="2420888"/>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051720" y="2996952"/>
                <a:ext cx="165618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フリーフォーム 70"/>
              <p:cNvSpPr/>
              <p:nvPr/>
            </p:nvSpPr>
            <p:spPr>
              <a:xfrm>
                <a:off x="2590800" y="1905000"/>
                <a:ext cx="502920"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2590252" y="2436128"/>
                <a:ext cx="613596" cy="91440"/>
              </a:xfrm>
              <a:custGeom>
                <a:avLst/>
                <a:gdLst>
                  <a:gd name="connsiteX0" fmla="*/ 0 w 502920"/>
                  <a:gd name="connsiteY0" fmla="*/ 0 h 91440"/>
                  <a:gd name="connsiteX1" fmla="*/ 121920 w 502920"/>
                  <a:gd name="connsiteY1" fmla="*/ 91440 h 91440"/>
                  <a:gd name="connsiteX2" fmla="*/ 396240 w 502920"/>
                  <a:gd name="connsiteY2" fmla="*/ 91440 h 91440"/>
                  <a:gd name="connsiteX3" fmla="*/ 502920 w 502920"/>
                  <a:gd name="connsiteY3" fmla="*/ 15240 h 91440"/>
                </a:gdLst>
                <a:ahLst/>
                <a:cxnLst>
                  <a:cxn ang="0">
                    <a:pos x="connsiteX0" y="connsiteY0"/>
                  </a:cxn>
                  <a:cxn ang="0">
                    <a:pos x="connsiteX1" y="connsiteY1"/>
                  </a:cxn>
                  <a:cxn ang="0">
                    <a:pos x="connsiteX2" y="connsiteY2"/>
                  </a:cxn>
                  <a:cxn ang="0">
                    <a:pos x="connsiteX3" y="connsiteY3"/>
                  </a:cxn>
                </a:cxnLst>
                <a:rect l="l" t="t" r="r" b="b"/>
                <a:pathLst>
                  <a:path w="502920" h="91440">
                    <a:moveTo>
                      <a:pt x="0" y="0"/>
                    </a:moveTo>
                    <a:lnTo>
                      <a:pt x="121920" y="91440"/>
                    </a:lnTo>
                    <a:lnTo>
                      <a:pt x="396240" y="91440"/>
                    </a:lnTo>
                    <a:lnTo>
                      <a:pt x="502920" y="15240"/>
                    </a:lnTo>
                  </a:path>
                </a:pathLst>
              </a:custGeom>
              <a:gr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1763688" y="3903618"/>
              <a:ext cx="1752022" cy="2232248"/>
              <a:chOff x="4964536" y="1664804"/>
              <a:chExt cx="1752022" cy="2232248"/>
            </a:xfrm>
            <a:grpFill/>
          </p:grpSpPr>
          <p:grpSp>
            <p:nvGrpSpPr>
              <p:cNvPr id="54" name="グループ化 53"/>
              <p:cNvGrpSpPr/>
              <p:nvPr/>
            </p:nvGrpSpPr>
            <p:grpSpPr>
              <a:xfrm>
                <a:off x="4964536" y="1664804"/>
                <a:ext cx="1752022" cy="2232248"/>
                <a:chOff x="3468050" y="1340768"/>
                <a:chExt cx="1752022" cy="2232248"/>
              </a:xfrm>
              <a:grpFill/>
            </p:grpSpPr>
            <p:sp>
              <p:nvSpPr>
                <p:cNvPr id="56" name="角丸四角形 55"/>
                <p:cNvSpPr/>
                <p:nvPr/>
              </p:nvSpPr>
              <p:spPr>
                <a:xfrm>
                  <a:off x="3468050"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3779912" y="1844824"/>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3908257" y="1988840"/>
                  <a:ext cx="879767" cy="792088"/>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5" name="正方形/長方形 54"/>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2707780" y="4551690"/>
              <a:ext cx="2448272" cy="1756596"/>
              <a:chOff x="4427984" y="1996440"/>
              <a:chExt cx="2448272" cy="1756596"/>
            </a:xfrm>
            <a:grpFill/>
          </p:grpSpPr>
          <p:sp>
            <p:nvSpPr>
              <p:cNvPr id="51" name="正方形/長方形 50"/>
              <p:cNvSpPr/>
              <p:nvPr/>
            </p:nvSpPr>
            <p:spPr>
              <a:xfrm>
                <a:off x="4427984" y="1996440"/>
                <a:ext cx="2448272" cy="1504568"/>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561294" y="2098808"/>
                <a:ext cx="2181651" cy="130703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ローチャート: 手作業 52"/>
              <p:cNvSpPr/>
              <p:nvPr/>
            </p:nvSpPr>
            <p:spPr>
              <a:xfrm flipV="1">
                <a:off x="4886653" y="3537012"/>
                <a:ext cx="1604054" cy="216024"/>
              </a:xfrm>
              <a:prstGeom prst="flowChartManualOperation">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655059" y="5513795"/>
              <a:ext cx="2683063" cy="894598"/>
              <a:chOff x="2366373" y="2996952"/>
              <a:chExt cx="2683063" cy="894598"/>
            </a:xfrm>
            <a:grpFill/>
          </p:grpSpPr>
          <p:sp>
            <p:nvSpPr>
              <p:cNvPr id="46" name="フローチャート: 手作業 16"/>
              <p:cNvSpPr/>
              <p:nvPr/>
            </p:nvSpPr>
            <p:spPr>
              <a:xfrm>
                <a:off x="2366373" y="3645024"/>
                <a:ext cx="2683062" cy="24652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176"/>
                  <a:gd name="connsiteX1" fmla="*/ 10000 w 10000"/>
                  <a:gd name="connsiteY1" fmla="*/ 0 h 10176"/>
                  <a:gd name="connsiteX2" fmla="*/ 8000 w 10000"/>
                  <a:gd name="connsiteY2" fmla="*/ 10000 h 10176"/>
                  <a:gd name="connsiteX3" fmla="*/ 410 w 10000"/>
                  <a:gd name="connsiteY3" fmla="*/ 10176 h 10176"/>
                  <a:gd name="connsiteX4" fmla="*/ 0 w 10000"/>
                  <a:gd name="connsiteY4" fmla="*/ 0 h 10176"/>
                  <a:gd name="connsiteX0" fmla="*/ 0 w 10000"/>
                  <a:gd name="connsiteY0" fmla="*/ 0 h 10353"/>
                  <a:gd name="connsiteX1" fmla="*/ 10000 w 10000"/>
                  <a:gd name="connsiteY1" fmla="*/ 0 h 10353"/>
                  <a:gd name="connsiteX2" fmla="*/ 9704 w 10000"/>
                  <a:gd name="connsiteY2" fmla="*/ 10353 h 10353"/>
                  <a:gd name="connsiteX3" fmla="*/ 410 w 10000"/>
                  <a:gd name="connsiteY3" fmla="*/ 10176 h 10353"/>
                  <a:gd name="connsiteX4" fmla="*/ 0 w 10000"/>
                  <a:gd name="connsiteY4" fmla="*/ 0 h 1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53">
                    <a:moveTo>
                      <a:pt x="0" y="0"/>
                    </a:moveTo>
                    <a:lnTo>
                      <a:pt x="10000" y="0"/>
                    </a:lnTo>
                    <a:cubicBezTo>
                      <a:pt x="9901" y="3451"/>
                      <a:pt x="9803" y="6902"/>
                      <a:pt x="9704" y="10353"/>
                    </a:cubicBezTo>
                    <a:lnTo>
                      <a:pt x="410" y="10176"/>
                    </a:lnTo>
                    <a:cubicBezTo>
                      <a:pt x="273" y="6784"/>
                      <a:pt x="137" y="3392"/>
                      <a:pt x="0" y="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366374" y="2996952"/>
                <a:ext cx="2683062" cy="648072"/>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383868" y="3501008"/>
                <a:ext cx="756084" cy="144016"/>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a:off x="2447412" y="3768287"/>
                <a:ext cx="2412620"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4765331" y="3660275"/>
                <a:ext cx="94701" cy="216024"/>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10"/>
          <p:cNvGrpSpPr/>
          <p:nvPr/>
        </p:nvGrpSpPr>
        <p:grpSpPr>
          <a:xfrm>
            <a:off x="4860032" y="1538951"/>
            <a:ext cx="3534032" cy="1973538"/>
            <a:chOff x="1470660" y="3429000"/>
            <a:chExt cx="6094778" cy="3434230"/>
          </a:xfrm>
          <a:solidFill>
            <a:schemeClr val="bg1">
              <a:lumMod val="95000"/>
            </a:schemeClr>
          </a:solidFill>
        </p:grpSpPr>
        <p:sp>
          <p:nvSpPr>
            <p:cNvPr id="12" name="角丸四角形 13"/>
            <p:cNvSpPr/>
            <p:nvPr/>
          </p:nvSpPr>
          <p:spPr>
            <a:xfrm>
              <a:off x="7308304" y="4149080"/>
              <a:ext cx="257134" cy="1008112"/>
            </a:xfrm>
            <a:custGeom>
              <a:avLst/>
              <a:gdLst>
                <a:gd name="connsiteX0" fmla="*/ 0 w 112693"/>
                <a:gd name="connsiteY0" fmla="*/ 18783 h 1008112"/>
                <a:gd name="connsiteX1" fmla="*/ 18783 w 112693"/>
                <a:gd name="connsiteY1" fmla="*/ 0 h 1008112"/>
                <a:gd name="connsiteX2" fmla="*/ 93910 w 112693"/>
                <a:gd name="connsiteY2" fmla="*/ 0 h 1008112"/>
                <a:gd name="connsiteX3" fmla="*/ 112693 w 112693"/>
                <a:gd name="connsiteY3" fmla="*/ 18783 h 1008112"/>
                <a:gd name="connsiteX4" fmla="*/ 112693 w 112693"/>
                <a:gd name="connsiteY4" fmla="*/ 989329 h 1008112"/>
                <a:gd name="connsiteX5" fmla="*/ 93910 w 112693"/>
                <a:gd name="connsiteY5" fmla="*/ 1008112 h 1008112"/>
                <a:gd name="connsiteX6" fmla="*/ 18783 w 112693"/>
                <a:gd name="connsiteY6" fmla="*/ 1008112 h 1008112"/>
                <a:gd name="connsiteX7" fmla="*/ 0 w 112693"/>
                <a:gd name="connsiteY7" fmla="*/ 989329 h 1008112"/>
                <a:gd name="connsiteX8" fmla="*/ 0 w 112693"/>
                <a:gd name="connsiteY8" fmla="*/ 18783 h 1008112"/>
                <a:gd name="connsiteX0" fmla="*/ 0 w 257134"/>
                <a:gd name="connsiteY0" fmla="*/ 18783 h 1008112"/>
                <a:gd name="connsiteX1" fmla="*/ 18783 w 257134"/>
                <a:gd name="connsiteY1" fmla="*/ 0 h 1008112"/>
                <a:gd name="connsiteX2" fmla="*/ 93910 w 257134"/>
                <a:gd name="connsiteY2" fmla="*/ 0 h 1008112"/>
                <a:gd name="connsiteX3" fmla="*/ 112693 w 257134"/>
                <a:gd name="connsiteY3" fmla="*/ 18783 h 1008112"/>
                <a:gd name="connsiteX4" fmla="*/ 257134 w 257134"/>
                <a:gd name="connsiteY4" fmla="*/ 461744 h 1008112"/>
                <a:gd name="connsiteX5" fmla="*/ 112693 w 257134"/>
                <a:gd name="connsiteY5" fmla="*/ 989329 h 1008112"/>
                <a:gd name="connsiteX6" fmla="*/ 93910 w 257134"/>
                <a:gd name="connsiteY6" fmla="*/ 1008112 h 1008112"/>
                <a:gd name="connsiteX7" fmla="*/ 18783 w 257134"/>
                <a:gd name="connsiteY7" fmla="*/ 1008112 h 1008112"/>
                <a:gd name="connsiteX8" fmla="*/ 0 w 257134"/>
                <a:gd name="connsiteY8" fmla="*/ 989329 h 1008112"/>
                <a:gd name="connsiteX9" fmla="*/ 0 w 257134"/>
                <a:gd name="connsiteY9" fmla="*/ 18783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34" h="1008112">
                  <a:moveTo>
                    <a:pt x="0" y="18783"/>
                  </a:moveTo>
                  <a:cubicBezTo>
                    <a:pt x="0" y="8409"/>
                    <a:pt x="8409" y="0"/>
                    <a:pt x="18783" y="0"/>
                  </a:cubicBezTo>
                  <a:lnTo>
                    <a:pt x="93910" y="0"/>
                  </a:lnTo>
                  <a:cubicBezTo>
                    <a:pt x="104284" y="0"/>
                    <a:pt x="112693" y="8409"/>
                    <a:pt x="112693" y="18783"/>
                  </a:cubicBezTo>
                  <a:cubicBezTo>
                    <a:pt x="115120" y="171517"/>
                    <a:pt x="254707" y="309010"/>
                    <a:pt x="257134" y="461744"/>
                  </a:cubicBezTo>
                  <a:cubicBezTo>
                    <a:pt x="254707" y="632526"/>
                    <a:pt x="115120" y="818547"/>
                    <a:pt x="112693" y="989329"/>
                  </a:cubicBezTo>
                  <a:cubicBezTo>
                    <a:pt x="112693" y="999703"/>
                    <a:pt x="104284" y="1008112"/>
                    <a:pt x="93910" y="1008112"/>
                  </a:cubicBezTo>
                  <a:lnTo>
                    <a:pt x="18783" y="1008112"/>
                  </a:lnTo>
                  <a:cubicBezTo>
                    <a:pt x="8409" y="1008112"/>
                    <a:pt x="0" y="999703"/>
                    <a:pt x="0" y="989329"/>
                  </a:cubicBezTo>
                  <a:lnTo>
                    <a:pt x="0" y="18783"/>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1554480" y="3429000"/>
              <a:ext cx="5760720" cy="2111022"/>
            </a:xfrm>
            <a:custGeom>
              <a:avLst/>
              <a:gdLst>
                <a:gd name="connsiteX0" fmla="*/ 0 w 5699760"/>
                <a:gd name="connsiteY0" fmla="*/ 1402080 h 2103120"/>
                <a:gd name="connsiteX1" fmla="*/ 182880 w 5699760"/>
                <a:gd name="connsiteY1" fmla="*/ 1051560 h 2103120"/>
                <a:gd name="connsiteX2" fmla="*/ 1584960 w 5699760"/>
                <a:gd name="connsiteY2" fmla="*/ 777240 h 2103120"/>
                <a:gd name="connsiteX3" fmla="*/ 2423160 w 5699760"/>
                <a:gd name="connsiteY3" fmla="*/ 0 h 2103120"/>
                <a:gd name="connsiteX4" fmla="*/ 5349240 w 5699760"/>
                <a:gd name="connsiteY4" fmla="*/ 15240 h 2103120"/>
                <a:gd name="connsiteX5" fmla="*/ 5638800 w 5699760"/>
                <a:gd name="connsiteY5" fmla="*/ 716280 h 2103120"/>
                <a:gd name="connsiteX6" fmla="*/ 5699760 w 5699760"/>
                <a:gd name="connsiteY6" fmla="*/ 1706880 h 2103120"/>
                <a:gd name="connsiteX7" fmla="*/ 5608320 w 5699760"/>
                <a:gd name="connsiteY7" fmla="*/ 1996440 h 2103120"/>
                <a:gd name="connsiteX8" fmla="*/ 5044440 w 5699760"/>
                <a:gd name="connsiteY8" fmla="*/ 2103120 h 2103120"/>
                <a:gd name="connsiteX9" fmla="*/ 5044440 w 5699760"/>
                <a:gd name="connsiteY9" fmla="*/ 2103120 h 2103120"/>
                <a:gd name="connsiteX0" fmla="*/ 0 w 5760720"/>
                <a:gd name="connsiteY0" fmla="*/ 1463040 h 2103120"/>
                <a:gd name="connsiteX1" fmla="*/ 243840 w 5760720"/>
                <a:gd name="connsiteY1" fmla="*/ 1051560 h 2103120"/>
                <a:gd name="connsiteX2" fmla="*/ 1645920 w 5760720"/>
                <a:gd name="connsiteY2" fmla="*/ 777240 h 2103120"/>
                <a:gd name="connsiteX3" fmla="*/ 2484120 w 5760720"/>
                <a:gd name="connsiteY3" fmla="*/ 0 h 2103120"/>
                <a:gd name="connsiteX4" fmla="*/ 5410200 w 5760720"/>
                <a:gd name="connsiteY4" fmla="*/ 15240 h 2103120"/>
                <a:gd name="connsiteX5" fmla="*/ 5699760 w 5760720"/>
                <a:gd name="connsiteY5" fmla="*/ 716280 h 2103120"/>
                <a:gd name="connsiteX6" fmla="*/ 5760720 w 5760720"/>
                <a:gd name="connsiteY6" fmla="*/ 1706880 h 2103120"/>
                <a:gd name="connsiteX7" fmla="*/ 5669280 w 5760720"/>
                <a:gd name="connsiteY7" fmla="*/ 1996440 h 2103120"/>
                <a:gd name="connsiteX8" fmla="*/ 5105400 w 5760720"/>
                <a:gd name="connsiteY8" fmla="*/ 2103120 h 2103120"/>
                <a:gd name="connsiteX9" fmla="*/ 5105400 w 5760720"/>
                <a:gd name="connsiteY9" fmla="*/ 2103120 h 2103120"/>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1524000 w 5760720"/>
                <a:gd name="connsiteY9" fmla="*/ 2103120 h 2111022"/>
                <a:gd name="connsiteX0" fmla="*/ 0 w 5760720"/>
                <a:gd name="connsiteY0" fmla="*/ 1463040 h 2104417"/>
                <a:gd name="connsiteX1" fmla="*/ 243840 w 5760720"/>
                <a:gd name="connsiteY1" fmla="*/ 1051560 h 2104417"/>
                <a:gd name="connsiteX2" fmla="*/ 1645920 w 5760720"/>
                <a:gd name="connsiteY2" fmla="*/ 777240 h 2104417"/>
                <a:gd name="connsiteX3" fmla="*/ 2484120 w 5760720"/>
                <a:gd name="connsiteY3" fmla="*/ 0 h 2104417"/>
                <a:gd name="connsiteX4" fmla="*/ 5410200 w 5760720"/>
                <a:gd name="connsiteY4" fmla="*/ 15240 h 2104417"/>
                <a:gd name="connsiteX5" fmla="*/ 5699760 w 5760720"/>
                <a:gd name="connsiteY5" fmla="*/ 716280 h 2104417"/>
                <a:gd name="connsiteX6" fmla="*/ 5760720 w 5760720"/>
                <a:gd name="connsiteY6" fmla="*/ 1706880 h 2104417"/>
                <a:gd name="connsiteX7" fmla="*/ 5669280 w 5760720"/>
                <a:gd name="connsiteY7" fmla="*/ 1996440 h 2104417"/>
                <a:gd name="connsiteX8" fmla="*/ 5105400 w 5760720"/>
                <a:gd name="connsiteY8" fmla="*/ 2103120 h 2104417"/>
                <a:gd name="connsiteX9" fmla="*/ 45720 w 5760720"/>
                <a:gd name="connsiteY9" fmla="*/ 1920240 h 2104417"/>
                <a:gd name="connsiteX0" fmla="*/ 0 w 5760720"/>
                <a:gd name="connsiteY0" fmla="*/ 1463040 h 2111022"/>
                <a:gd name="connsiteX1" fmla="*/ 243840 w 5760720"/>
                <a:gd name="connsiteY1" fmla="*/ 1051560 h 2111022"/>
                <a:gd name="connsiteX2" fmla="*/ 1645920 w 5760720"/>
                <a:gd name="connsiteY2" fmla="*/ 777240 h 2111022"/>
                <a:gd name="connsiteX3" fmla="*/ 2484120 w 5760720"/>
                <a:gd name="connsiteY3" fmla="*/ 0 h 2111022"/>
                <a:gd name="connsiteX4" fmla="*/ 5410200 w 5760720"/>
                <a:gd name="connsiteY4" fmla="*/ 15240 h 2111022"/>
                <a:gd name="connsiteX5" fmla="*/ 5699760 w 5760720"/>
                <a:gd name="connsiteY5" fmla="*/ 716280 h 2111022"/>
                <a:gd name="connsiteX6" fmla="*/ 5760720 w 5760720"/>
                <a:gd name="connsiteY6" fmla="*/ 1706880 h 2111022"/>
                <a:gd name="connsiteX7" fmla="*/ 5669280 w 5760720"/>
                <a:gd name="connsiteY7" fmla="*/ 1996440 h 2111022"/>
                <a:gd name="connsiteX8" fmla="*/ 5105400 w 5760720"/>
                <a:gd name="connsiteY8" fmla="*/ 2103120 h 2111022"/>
                <a:gd name="connsiteX9" fmla="*/ 289560 w 5760720"/>
                <a:gd name="connsiteY9" fmla="*/ 2103120 h 211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20" h="2111022">
                  <a:moveTo>
                    <a:pt x="0" y="1463040"/>
                  </a:moveTo>
                  <a:lnTo>
                    <a:pt x="243840" y="1051560"/>
                  </a:lnTo>
                  <a:lnTo>
                    <a:pt x="1645920" y="777240"/>
                  </a:lnTo>
                  <a:lnTo>
                    <a:pt x="2484120" y="0"/>
                  </a:lnTo>
                  <a:lnTo>
                    <a:pt x="5410200" y="15240"/>
                  </a:lnTo>
                  <a:lnTo>
                    <a:pt x="5699760" y="716280"/>
                  </a:lnTo>
                  <a:lnTo>
                    <a:pt x="5760720" y="1706880"/>
                  </a:lnTo>
                  <a:lnTo>
                    <a:pt x="5669280" y="1996440"/>
                  </a:lnTo>
                  <a:cubicBezTo>
                    <a:pt x="5481320" y="2032000"/>
                    <a:pt x="6002020" y="2085340"/>
                    <a:pt x="5105400" y="2103120"/>
                  </a:cubicBezTo>
                  <a:cubicBezTo>
                    <a:pt x="4208780" y="2120900"/>
                    <a:pt x="1483360" y="2103120"/>
                    <a:pt x="289560" y="2103120"/>
                  </a:cubicBez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1470660" y="4891315"/>
              <a:ext cx="365760" cy="640080"/>
            </a:xfrm>
            <a:custGeom>
              <a:avLst/>
              <a:gdLst>
                <a:gd name="connsiteX0" fmla="*/ 30480 w 365760"/>
                <a:gd name="connsiteY0" fmla="*/ 0 h 640080"/>
                <a:gd name="connsiteX1" fmla="*/ 0 w 365760"/>
                <a:gd name="connsiteY1" fmla="*/ 76200 h 640080"/>
                <a:gd name="connsiteX2" fmla="*/ 0 w 365760"/>
                <a:gd name="connsiteY2" fmla="*/ 441960 h 640080"/>
                <a:gd name="connsiteX3" fmla="*/ 365760 w 365760"/>
                <a:gd name="connsiteY3" fmla="*/ 640080 h 640080"/>
                <a:gd name="connsiteX4" fmla="*/ 365760 w 365760"/>
                <a:gd name="connsiteY4" fmla="*/ 64008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640080">
                  <a:moveTo>
                    <a:pt x="30480" y="0"/>
                  </a:moveTo>
                  <a:lnTo>
                    <a:pt x="0" y="76200"/>
                  </a:lnTo>
                  <a:lnTo>
                    <a:pt x="0" y="441960"/>
                  </a:lnTo>
                  <a:lnTo>
                    <a:pt x="365760" y="640080"/>
                  </a:lnTo>
                  <a:lnTo>
                    <a:pt x="365760" y="6400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アーチ 16"/>
            <p:cNvSpPr/>
            <p:nvPr/>
          </p:nvSpPr>
          <p:spPr>
            <a:xfrm>
              <a:off x="5379746" y="4891316"/>
              <a:ext cx="1496510" cy="1971914"/>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8" name="直線コネクタ 17"/>
            <p:cNvCxnSpPr/>
            <p:nvPr/>
          </p:nvCxnSpPr>
          <p:spPr>
            <a:xfrm>
              <a:off x="3266487" y="5531395"/>
              <a:ext cx="2150097" cy="0"/>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アーチ 18"/>
            <p:cNvSpPr/>
            <p:nvPr/>
          </p:nvSpPr>
          <p:spPr>
            <a:xfrm>
              <a:off x="1864494" y="4832278"/>
              <a:ext cx="1555378" cy="1981097"/>
            </a:xfrm>
            <a:prstGeom prst="blockArc">
              <a:avLst>
                <a:gd name="adj1" fmla="val 11793542"/>
                <a:gd name="adj2" fmla="val 20261886"/>
                <a:gd name="adj3" fmla="val 3089"/>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フリーフォーム 19"/>
            <p:cNvSpPr/>
            <p:nvPr/>
          </p:nvSpPr>
          <p:spPr>
            <a:xfrm>
              <a:off x="1500002" y="4687498"/>
              <a:ext cx="381000" cy="289560"/>
            </a:xfrm>
            <a:custGeom>
              <a:avLst/>
              <a:gdLst>
                <a:gd name="connsiteX0" fmla="*/ 152400 w 381000"/>
                <a:gd name="connsiteY0" fmla="*/ 0 h 289560"/>
                <a:gd name="connsiteX1" fmla="*/ 381000 w 381000"/>
                <a:gd name="connsiteY1" fmla="*/ 0 h 289560"/>
                <a:gd name="connsiteX2" fmla="*/ 335280 w 381000"/>
                <a:gd name="connsiteY2" fmla="*/ 167640 h 289560"/>
                <a:gd name="connsiteX3" fmla="*/ 152400 w 381000"/>
                <a:gd name="connsiteY3" fmla="*/ 289560 h 289560"/>
                <a:gd name="connsiteX4" fmla="*/ 15240 w 381000"/>
                <a:gd name="connsiteY4" fmla="*/ 259080 h 289560"/>
                <a:gd name="connsiteX5" fmla="*/ 0 w 381000"/>
                <a:gd name="connsiteY5" fmla="*/ 27432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89560">
                  <a:moveTo>
                    <a:pt x="152400" y="0"/>
                  </a:moveTo>
                  <a:lnTo>
                    <a:pt x="381000" y="0"/>
                  </a:lnTo>
                  <a:lnTo>
                    <a:pt x="335280" y="167640"/>
                  </a:lnTo>
                  <a:lnTo>
                    <a:pt x="152400" y="289560"/>
                  </a:lnTo>
                  <a:lnTo>
                    <a:pt x="15240" y="259080"/>
                  </a:lnTo>
                  <a:lnTo>
                    <a:pt x="0" y="27432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7162800" y="4581128"/>
              <a:ext cx="152400" cy="381000"/>
            </a:xfrm>
            <a:custGeom>
              <a:avLst/>
              <a:gdLst>
                <a:gd name="connsiteX0" fmla="*/ 137160 w 152400"/>
                <a:gd name="connsiteY0" fmla="*/ 381000 h 381000"/>
                <a:gd name="connsiteX1" fmla="*/ 0 w 152400"/>
                <a:gd name="connsiteY1" fmla="*/ 365760 h 381000"/>
                <a:gd name="connsiteX2" fmla="*/ 0 w 152400"/>
                <a:gd name="connsiteY2" fmla="*/ 182880 h 381000"/>
                <a:gd name="connsiteX3" fmla="*/ 60960 w 152400"/>
                <a:gd name="connsiteY3" fmla="*/ 0 h 381000"/>
                <a:gd name="connsiteX4" fmla="*/ 152400 w 152400"/>
                <a:gd name="connsiteY4" fmla="*/ 3048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0">
                  <a:moveTo>
                    <a:pt x="137160" y="381000"/>
                  </a:moveTo>
                  <a:lnTo>
                    <a:pt x="0" y="365760"/>
                  </a:lnTo>
                  <a:lnTo>
                    <a:pt x="0" y="182880"/>
                  </a:lnTo>
                  <a:lnTo>
                    <a:pt x="60960" y="0"/>
                  </a:lnTo>
                  <a:lnTo>
                    <a:pt x="152400" y="30480"/>
                  </a:lnTo>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580112" y="4999962"/>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123728" y="4977058"/>
              <a:ext cx="1080120"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1 つの角を切り取った四角形 5"/>
            <p:cNvSpPr/>
            <p:nvPr/>
          </p:nvSpPr>
          <p:spPr>
            <a:xfrm flipH="1">
              <a:off x="3563888" y="3723412"/>
              <a:ext cx="1224136" cy="713700"/>
            </a:xfrm>
            <a:custGeom>
              <a:avLst/>
              <a:gdLst>
                <a:gd name="connsiteX0" fmla="*/ 0 w 1224136"/>
                <a:gd name="connsiteY0" fmla="*/ 0 h 855340"/>
                <a:gd name="connsiteX1" fmla="*/ 796466 w 1224136"/>
                <a:gd name="connsiteY1" fmla="*/ 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24136 w 1224136"/>
                <a:gd name="connsiteY2" fmla="*/ 427670 h 855340"/>
                <a:gd name="connsiteX3" fmla="*/ 1224136 w 1224136"/>
                <a:gd name="connsiteY3" fmla="*/ 855340 h 855340"/>
                <a:gd name="connsiteX4" fmla="*/ 0 w 1224136"/>
                <a:gd name="connsiteY4" fmla="*/ 855340 h 855340"/>
                <a:gd name="connsiteX5" fmla="*/ 0 w 1224136"/>
                <a:gd name="connsiteY5" fmla="*/ 0 h 855340"/>
                <a:gd name="connsiteX0" fmla="*/ 0 w 1224136"/>
                <a:gd name="connsiteY0" fmla="*/ 0 h 855340"/>
                <a:gd name="connsiteX1" fmla="*/ 583106 w 1224136"/>
                <a:gd name="connsiteY1" fmla="*/ 30480 h 855340"/>
                <a:gd name="connsiteX2" fmla="*/ 1208896 w 1224136"/>
                <a:gd name="connsiteY2" fmla="*/ 823910 h 855340"/>
                <a:gd name="connsiteX3" fmla="*/ 1224136 w 1224136"/>
                <a:gd name="connsiteY3" fmla="*/ 855340 h 855340"/>
                <a:gd name="connsiteX4" fmla="*/ 0 w 1224136"/>
                <a:gd name="connsiteY4" fmla="*/ 855340 h 855340"/>
                <a:gd name="connsiteX5" fmla="*/ 0 w 1224136"/>
                <a:gd name="connsiteY5" fmla="*/ 0 h 8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855340">
                  <a:moveTo>
                    <a:pt x="0" y="0"/>
                  </a:moveTo>
                  <a:lnTo>
                    <a:pt x="583106" y="30480"/>
                  </a:lnTo>
                  <a:lnTo>
                    <a:pt x="1208896" y="823910"/>
                  </a:lnTo>
                  <a:lnTo>
                    <a:pt x="1224136" y="855340"/>
                  </a:lnTo>
                  <a:lnTo>
                    <a:pt x="0" y="85534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932040" y="3723412"/>
              <a:ext cx="1080120" cy="713700"/>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8"/>
            <p:cNvSpPr/>
            <p:nvPr/>
          </p:nvSpPr>
          <p:spPr>
            <a:xfrm>
              <a:off x="6156920" y="3723412"/>
              <a:ext cx="719336" cy="713700"/>
            </a:xfrm>
            <a:custGeom>
              <a:avLst/>
              <a:gdLst>
                <a:gd name="connsiteX0" fmla="*/ 0 w 719336"/>
                <a:gd name="connsiteY0" fmla="*/ 0 h 713700"/>
                <a:gd name="connsiteX1" fmla="*/ 719336 w 719336"/>
                <a:gd name="connsiteY1" fmla="*/ 0 h 713700"/>
                <a:gd name="connsiteX2" fmla="*/ 719336 w 719336"/>
                <a:gd name="connsiteY2" fmla="*/ 713700 h 713700"/>
                <a:gd name="connsiteX3" fmla="*/ 0 w 719336"/>
                <a:gd name="connsiteY3" fmla="*/ 713700 h 713700"/>
                <a:gd name="connsiteX4" fmla="*/ 0 w 719336"/>
                <a:gd name="connsiteY4" fmla="*/ 0 h 713700"/>
                <a:gd name="connsiteX0" fmla="*/ 0 w 719336"/>
                <a:gd name="connsiteY0" fmla="*/ 0 h 713700"/>
                <a:gd name="connsiteX1" fmla="*/ 597416 w 719336"/>
                <a:gd name="connsiteY1" fmla="*/ 0 h 713700"/>
                <a:gd name="connsiteX2" fmla="*/ 719336 w 719336"/>
                <a:gd name="connsiteY2" fmla="*/ 713700 h 713700"/>
                <a:gd name="connsiteX3" fmla="*/ 0 w 719336"/>
                <a:gd name="connsiteY3" fmla="*/ 713700 h 713700"/>
                <a:gd name="connsiteX4" fmla="*/ 0 w 719336"/>
                <a:gd name="connsiteY4" fmla="*/ 0 h 7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36" h="713700">
                  <a:moveTo>
                    <a:pt x="0" y="0"/>
                  </a:moveTo>
                  <a:lnTo>
                    <a:pt x="597416" y="0"/>
                  </a:lnTo>
                  <a:lnTo>
                    <a:pt x="719336" y="713700"/>
                  </a:lnTo>
                  <a:lnTo>
                    <a:pt x="0" y="713700"/>
                  </a:lnTo>
                  <a:lnTo>
                    <a:pt x="0" y="0"/>
                  </a:ln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313205" y="4641779"/>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8" name="正方形/長方形 27"/>
            <p:cNvSpPr/>
            <p:nvPr/>
          </p:nvSpPr>
          <p:spPr>
            <a:xfrm>
              <a:off x="5650711" y="4607417"/>
              <a:ext cx="241802" cy="45719"/>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2339752" y="5229200"/>
              <a:ext cx="693343" cy="648072"/>
              <a:chOff x="2181278" y="2420888"/>
              <a:chExt cx="693343" cy="648072"/>
            </a:xfrm>
            <a:grpFill/>
          </p:grpSpPr>
          <p:sp>
            <p:nvSpPr>
              <p:cNvPr id="36" name="円/楕円 35"/>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a:stCxn id="36"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36" idx="2"/>
                <a:endCxn id="36"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36" idx="1"/>
                <a:endCxn id="36"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36" idx="7"/>
                <a:endCxn id="36"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5796136" y="5229200"/>
              <a:ext cx="693343" cy="648072"/>
              <a:chOff x="2181278" y="2420888"/>
              <a:chExt cx="693343" cy="648072"/>
            </a:xfrm>
            <a:grpFill/>
          </p:grpSpPr>
          <p:sp>
            <p:nvSpPr>
              <p:cNvPr id="31" name="円/楕円 30"/>
              <p:cNvSpPr/>
              <p:nvPr/>
            </p:nvSpPr>
            <p:spPr>
              <a:xfrm>
                <a:off x="2181278" y="2420888"/>
                <a:ext cx="693343" cy="648072"/>
              </a:xfrm>
              <a:prstGeom prst="ellips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31" idx="0"/>
              </p:cNvCxnSpPr>
              <p:nvPr/>
            </p:nvCxnSpPr>
            <p:spPr>
              <a:xfrm flipH="1">
                <a:off x="2527949" y="2420888"/>
                <a:ext cx="1" cy="648072"/>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1" idx="2"/>
                <a:endCxn id="31" idx="6"/>
              </p:cNvCxnSpPr>
              <p:nvPr/>
            </p:nvCxnSpPr>
            <p:spPr>
              <a:xfrm>
                <a:off x="2181278" y="2744924"/>
                <a:ext cx="693343"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31" idx="1"/>
                <a:endCxn id="31" idx="5"/>
              </p:cNvCxnSpPr>
              <p:nvPr/>
            </p:nvCxnSpPr>
            <p:spPr>
              <a:xfrm>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31" idx="7"/>
                <a:endCxn id="31" idx="3"/>
              </p:cNvCxnSpPr>
              <p:nvPr/>
            </p:nvCxnSpPr>
            <p:spPr>
              <a:xfrm flipH="1">
                <a:off x="2282816" y="2515796"/>
                <a:ext cx="490267" cy="458256"/>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8" name="下矢印 7"/>
          <p:cNvSpPr/>
          <p:nvPr/>
        </p:nvSpPr>
        <p:spPr>
          <a:xfrm>
            <a:off x="4031940" y="1124744"/>
            <a:ext cx="1080120" cy="67592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807400" y="1916832"/>
            <a:ext cx="5529200" cy="792088"/>
          </a:xfrm>
          <a:prstGeom prst="rect">
            <a:avLst/>
          </a:prstGeom>
          <a:solidFill>
            <a:schemeClr val="accent5">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生活を便利で豊かに</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756026" y="5661248"/>
            <a:ext cx="5580574" cy="792088"/>
          </a:xfrm>
          <a:prstGeom prst="rect">
            <a:avLst/>
          </a:prstGeom>
          <a:solidFill>
            <a:schemeClr val="accent5">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問題を解決していく社会</a:t>
            </a:r>
            <a:endPar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5" name="下矢印 14"/>
          <p:cNvSpPr/>
          <p:nvPr/>
        </p:nvSpPr>
        <p:spPr>
          <a:xfrm>
            <a:off x="4014780" y="4653136"/>
            <a:ext cx="1080120" cy="67592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69776" y="476672"/>
            <a:ext cx="8604448"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身の回りにある家電や自動車などに内蔵</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75" name="円/楕円 74"/>
          <p:cNvSpPr/>
          <p:nvPr/>
        </p:nvSpPr>
        <p:spPr>
          <a:xfrm>
            <a:off x="1379165" y="4437112"/>
            <a:ext cx="2328739" cy="936104"/>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選択</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6" name="円/楕円 75"/>
          <p:cNvSpPr/>
          <p:nvPr/>
        </p:nvSpPr>
        <p:spPr>
          <a:xfrm>
            <a:off x="5363971" y="4437112"/>
            <a:ext cx="2328739" cy="936104"/>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活用</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4" name="テキスト ボックス 73"/>
          <p:cNvSpPr txBox="1"/>
          <p:nvPr/>
        </p:nvSpPr>
        <p:spPr>
          <a:xfrm>
            <a:off x="1273564" y="3717032"/>
            <a:ext cx="6596872" cy="830997"/>
          </a:xfrm>
          <a:prstGeom prst="rect">
            <a:avLst/>
          </a:prstGeom>
          <a:noFill/>
        </p:spPr>
        <p:txBody>
          <a:bodyPr wrap="square" rtlCol="0">
            <a:spAutoFit/>
          </a:bodyPr>
          <a:lstStyle/>
          <a:p>
            <a:pPr algn="ct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情報機器・情報</a:t>
            </a:r>
            <a:endParaRPr kumimoji="1" lang="ja-JP" altLang="en-US" sz="4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13</a:t>
            </a:fld>
            <a:endParaRPr lang="ja-JP" altLang="en-US"/>
          </a:p>
        </p:txBody>
      </p:sp>
    </p:spTree>
    <p:extLst>
      <p:ext uri="{BB962C8B-B14F-4D97-AF65-F5344CB8AC3E}">
        <p14:creationId xmlns:p14="http://schemas.microsoft.com/office/powerpoint/2010/main" val="202855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115617" y="323945"/>
            <a:ext cx="6912767" cy="646331"/>
          </a:xfrm>
          <a:prstGeom prst="rect">
            <a:avLst/>
          </a:prstGeom>
          <a:noFill/>
        </p:spPr>
        <p:txBody>
          <a:bodyPr wrap="square" rtlCol="0">
            <a:spAutoFit/>
          </a:bodyPr>
          <a:lstStyle/>
          <a:p>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コンピュータは</a:t>
            </a:r>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「魔法の箱」？</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5076056" y="980728"/>
            <a:ext cx="3739788" cy="3168352"/>
            <a:chOff x="2769773" y="908720"/>
            <a:chExt cx="3739788" cy="3168352"/>
          </a:xfrm>
        </p:grpSpPr>
        <p:grpSp>
          <p:nvGrpSpPr>
            <p:cNvPr id="60" name="グループ化 59"/>
            <p:cNvGrpSpPr/>
            <p:nvPr/>
          </p:nvGrpSpPr>
          <p:grpSpPr>
            <a:xfrm>
              <a:off x="2769773" y="908720"/>
              <a:ext cx="3739788" cy="3147781"/>
              <a:chOff x="2293937" y="204787"/>
              <a:chExt cx="1119188" cy="1374776"/>
            </a:xfrm>
          </p:grpSpPr>
          <p:sp>
            <p:nvSpPr>
              <p:cNvPr id="61" name="Freeform 62"/>
              <p:cNvSpPr>
                <a:spLocks/>
              </p:cNvSpPr>
              <p:nvPr/>
            </p:nvSpPr>
            <p:spPr bwMode="auto">
              <a:xfrm>
                <a:off x="2293937" y="633412"/>
                <a:ext cx="406400" cy="774700"/>
              </a:xfrm>
              <a:custGeom>
                <a:avLst/>
                <a:gdLst>
                  <a:gd name="T0" fmla="*/ 0 w 769"/>
                  <a:gd name="T1" fmla="*/ 1463 h 1463"/>
                  <a:gd name="T2" fmla="*/ 769 w 769"/>
                  <a:gd name="T3" fmla="*/ 975 h 1463"/>
                  <a:gd name="T4" fmla="*/ 769 w 769"/>
                  <a:gd name="T5" fmla="*/ 0 h 1463"/>
                  <a:gd name="T6" fmla="*/ 0 w 769"/>
                  <a:gd name="T7" fmla="*/ 488 h 1463"/>
                  <a:gd name="T8" fmla="*/ 0 w 769"/>
                  <a:gd name="T9" fmla="*/ 1463 h 1463"/>
                </a:gdLst>
                <a:ahLst/>
                <a:cxnLst>
                  <a:cxn ang="0">
                    <a:pos x="T0" y="T1"/>
                  </a:cxn>
                  <a:cxn ang="0">
                    <a:pos x="T2" y="T3"/>
                  </a:cxn>
                  <a:cxn ang="0">
                    <a:pos x="T4" y="T5"/>
                  </a:cxn>
                  <a:cxn ang="0">
                    <a:pos x="T6" y="T7"/>
                  </a:cxn>
                  <a:cxn ang="0">
                    <a:pos x="T8" y="T9"/>
                  </a:cxn>
                </a:cxnLst>
                <a:rect l="0" t="0" r="r" b="b"/>
                <a:pathLst>
                  <a:path w="769" h="1463">
                    <a:moveTo>
                      <a:pt x="0" y="1463"/>
                    </a:moveTo>
                    <a:lnTo>
                      <a:pt x="769" y="975"/>
                    </a:lnTo>
                    <a:lnTo>
                      <a:pt x="769" y="0"/>
                    </a:lnTo>
                    <a:lnTo>
                      <a:pt x="0" y="488"/>
                    </a:lnTo>
                    <a:lnTo>
                      <a:pt x="0" y="1463"/>
                    </a:lnTo>
                    <a:close/>
                  </a:path>
                </a:pathLst>
              </a:custGeom>
              <a:solidFill>
                <a:schemeClr val="tx1">
                  <a:lumMod val="75000"/>
                  <a:lumOff val="25000"/>
                </a:schemeClr>
              </a:solidFill>
              <a:ln w="9525">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3"/>
              <p:cNvSpPr>
                <a:spLocks/>
              </p:cNvSpPr>
              <p:nvPr/>
            </p:nvSpPr>
            <p:spPr bwMode="auto">
              <a:xfrm>
                <a:off x="2700337" y="633412"/>
                <a:ext cx="509588" cy="688975"/>
              </a:xfrm>
              <a:custGeom>
                <a:avLst/>
                <a:gdLst>
                  <a:gd name="T0" fmla="*/ 0 w 961"/>
                  <a:gd name="T1" fmla="*/ 0 h 1301"/>
                  <a:gd name="T2" fmla="*/ 961 w 961"/>
                  <a:gd name="T3" fmla="*/ 326 h 1301"/>
                  <a:gd name="T4" fmla="*/ 961 w 961"/>
                  <a:gd name="T5" fmla="*/ 1301 h 1301"/>
                  <a:gd name="T6" fmla="*/ 0 w 961"/>
                  <a:gd name="T7" fmla="*/ 975 h 1301"/>
                  <a:gd name="T8" fmla="*/ 0 w 961"/>
                  <a:gd name="T9" fmla="*/ 0 h 1301"/>
                </a:gdLst>
                <a:ahLst/>
                <a:cxnLst>
                  <a:cxn ang="0">
                    <a:pos x="T0" y="T1"/>
                  </a:cxn>
                  <a:cxn ang="0">
                    <a:pos x="T2" y="T3"/>
                  </a:cxn>
                  <a:cxn ang="0">
                    <a:pos x="T4" y="T5"/>
                  </a:cxn>
                  <a:cxn ang="0">
                    <a:pos x="T6" y="T7"/>
                  </a:cxn>
                  <a:cxn ang="0">
                    <a:pos x="T8" y="T9"/>
                  </a:cxn>
                </a:cxnLst>
                <a:rect l="0" t="0" r="r" b="b"/>
                <a:pathLst>
                  <a:path w="961" h="1301">
                    <a:moveTo>
                      <a:pt x="0" y="0"/>
                    </a:moveTo>
                    <a:lnTo>
                      <a:pt x="961" y="326"/>
                    </a:lnTo>
                    <a:lnTo>
                      <a:pt x="961" y="1301"/>
                    </a:lnTo>
                    <a:lnTo>
                      <a:pt x="0" y="975"/>
                    </a:lnTo>
                    <a:lnTo>
                      <a:pt x="0" y="0"/>
                    </a:lnTo>
                    <a:close/>
                  </a:path>
                </a:pathLst>
              </a:custGeom>
              <a:solidFill>
                <a:schemeClr val="tx1">
                  <a:lumMod val="65000"/>
                  <a:lumOff val="35000"/>
                </a:schemeClr>
              </a:solidFill>
              <a:ln w="9525">
                <a:solidFill>
                  <a:schemeClr val="tx1">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4"/>
              <p:cNvSpPr>
                <a:spLocks/>
              </p:cNvSpPr>
              <p:nvPr/>
            </p:nvSpPr>
            <p:spPr bwMode="auto">
              <a:xfrm>
                <a:off x="2293937" y="892175"/>
                <a:ext cx="508000" cy="687388"/>
              </a:xfrm>
              <a:custGeom>
                <a:avLst/>
                <a:gdLst>
                  <a:gd name="T0" fmla="*/ 0 w 961"/>
                  <a:gd name="T1" fmla="*/ 0 h 1299"/>
                  <a:gd name="T2" fmla="*/ 0 w 961"/>
                  <a:gd name="T3" fmla="*/ 975 h 1299"/>
                  <a:gd name="T4" fmla="*/ 961 w 961"/>
                  <a:gd name="T5" fmla="*/ 1299 h 1299"/>
                  <a:gd name="T6" fmla="*/ 961 w 961"/>
                  <a:gd name="T7" fmla="*/ 324 h 1299"/>
                  <a:gd name="T8" fmla="*/ 0 w 961"/>
                  <a:gd name="T9" fmla="*/ 0 h 1299"/>
                </a:gdLst>
                <a:ahLst/>
                <a:cxnLst>
                  <a:cxn ang="0">
                    <a:pos x="T0" y="T1"/>
                  </a:cxn>
                  <a:cxn ang="0">
                    <a:pos x="T2" y="T3"/>
                  </a:cxn>
                  <a:cxn ang="0">
                    <a:pos x="T4" y="T5"/>
                  </a:cxn>
                  <a:cxn ang="0">
                    <a:pos x="T6" y="T7"/>
                  </a:cxn>
                  <a:cxn ang="0">
                    <a:pos x="T8" y="T9"/>
                  </a:cxn>
                </a:cxnLst>
                <a:rect l="0" t="0" r="r" b="b"/>
                <a:pathLst>
                  <a:path w="961" h="1299">
                    <a:moveTo>
                      <a:pt x="0" y="0"/>
                    </a:moveTo>
                    <a:lnTo>
                      <a:pt x="0" y="975"/>
                    </a:lnTo>
                    <a:lnTo>
                      <a:pt x="961" y="1299"/>
                    </a:lnTo>
                    <a:lnTo>
                      <a:pt x="961" y="324"/>
                    </a:lnTo>
                    <a:lnTo>
                      <a:pt x="0" y="0"/>
                    </a:lnTo>
                    <a:close/>
                  </a:path>
                </a:pathLst>
              </a:custGeom>
              <a:solidFill>
                <a:schemeClr val="tx1">
                  <a:lumMod val="50000"/>
                  <a:lumOff val="50000"/>
                </a:schemeClr>
              </a:solidFill>
              <a:ln w="9525">
                <a:solidFill>
                  <a:schemeClr val="tx1">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65"/>
              <p:cNvSpPr>
                <a:spLocks/>
              </p:cNvSpPr>
              <p:nvPr/>
            </p:nvSpPr>
            <p:spPr bwMode="auto">
              <a:xfrm>
                <a:off x="2801937" y="806450"/>
                <a:ext cx="407988" cy="773113"/>
              </a:xfrm>
              <a:custGeom>
                <a:avLst/>
                <a:gdLst>
                  <a:gd name="T0" fmla="*/ 0 w 769"/>
                  <a:gd name="T1" fmla="*/ 1461 h 1461"/>
                  <a:gd name="T2" fmla="*/ 769 w 769"/>
                  <a:gd name="T3" fmla="*/ 975 h 1461"/>
                  <a:gd name="T4" fmla="*/ 769 w 769"/>
                  <a:gd name="T5" fmla="*/ 0 h 1461"/>
                  <a:gd name="T6" fmla="*/ 0 w 769"/>
                  <a:gd name="T7" fmla="*/ 486 h 1461"/>
                  <a:gd name="T8" fmla="*/ 0 w 769"/>
                  <a:gd name="T9" fmla="*/ 1461 h 1461"/>
                </a:gdLst>
                <a:ahLst/>
                <a:cxnLst>
                  <a:cxn ang="0">
                    <a:pos x="T0" y="T1"/>
                  </a:cxn>
                  <a:cxn ang="0">
                    <a:pos x="T2" y="T3"/>
                  </a:cxn>
                  <a:cxn ang="0">
                    <a:pos x="T4" y="T5"/>
                  </a:cxn>
                  <a:cxn ang="0">
                    <a:pos x="T6" y="T7"/>
                  </a:cxn>
                  <a:cxn ang="0">
                    <a:pos x="T8" y="T9"/>
                  </a:cxn>
                </a:cxnLst>
                <a:rect l="0" t="0" r="r" b="b"/>
                <a:pathLst>
                  <a:path w="769" h="1461">
                    <a:moveTo>
                      <a:pt x="0" y="1461"/>
                    </a:moveTo>
                    <a:lnTo>
                      <a:pt x="769" y="975"/>
                    </a:lnTo>
                    <a:lnTo>
                      <a:pt x="769" y="0"/>
                    </a:lnTo>
                    <a:lnTo>
                      <a:pt x="0" y="486"/>
                    </a:lnTo>
                    <a:lnTo>
                      <a:pt x="0" y="1461"/>
                    </a:lnTo>
                    <a:close/>
                  </a:path>
                </a:pathLst>
              </a:custGeom>
              <a:solidFill>
                <a:schemeClr val="tx1">
                  <a:lumMod val="75000"/>
                  <a:lumOff val="25000"/>
                </a:schemeClr>
              </a:solidFill>
              <a:ln w="9525">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66"/>
              <p:cNvSpPr>
                <a:spLocks/>
              </p:cNvSpPr>
              <p:nvPr/>
            </p:nvSpPr>
            <p:spPr bwMode="auto">
              <a:xfrm>
                <a:off x="2700337" y="204787"/>
                <a:ext cx="712788" cy="601663"/>
              </a:xfrm>
              <a:custGeom>
                <a:avLst/>
                <a:gdLst>
                  <a:gd name="T0" fmla="*/ 0 w 1346"/>
                  <a:gd name="T1" fmla="*/ 812 h 1138"/>
                  <a:gd name="T2" fmla="*/ 384 w 1346"/>
                  <a:gd name="T3" fmla="*/ 0 h 1138"/>
                  <a:gd name="T4" fmla="*/ 1346 w 1346"/>
                  <a:gd name="T5" fmla="*/ 326 h 1138"/>
                  <a:gd name="T6" fmla="*/ 961 w 1346"/>
                  <a:gd name="T7" fmla="*/ 1138 h 1138"/>
                  <a:gd name="T8" fmla="*/ 0 w 1346"/>
                  <a:gd name="T9" fmla="*/ 812 h 1138"/>
                </a:gdLst>
                <a:ahLst/>
                <a:cxnLst>
                  <a:cxn ang="0">
                    <a:pos x="T0" y="T1"/>
                  </a:cxn>
                  <a:cxn ang="0">
                    <a:pos x="T2" y="T3"/>
                  </a:cxn>
                  <a:cxn ang="0">
                    <a:pos x="T4" y="T5"/>
                  </a:cxn>
                  <a:cxn ang="0">
                    <a:pos x="T6" y="T7"/>
                  </a:cxn>
                  <a:cxn ang="0">
                    <a:pos x="T8" y="T9"/>
                  </a:cxn>
                </a:cxnLst>
                <a:rect l="0" t="0" r="r" b="b"/>
                <a:pathLst>
                  <a:path w="1346" h="1138">
                    <a:moveTo>
                      <a:pt x="0" y="812"/>
                    </a:moveTo>
                    <a:lnTo>
                      <a:pt x="384" y="0"/>
                    </a:lnTo>
                    <a:lnTo>
                      <a:pt x="1346" y="326"/>
                    </a:lnTo>
                    <a:lnTo>
                      <a:pt x="961" y="1138"/>
                    </a:lnTo>
                    <a:lnTo>
                      <a:pt x="0" y="812"/>
                    </a:lnTo>
                    <a:close/>
                  </a:path>
                </a:pathLst>
              </a:custGeom>
              <a:solidFill>
                <a:schemeClr val="tx1">
                  <a:lumMod val="50000"/>
                  <a:lumOff val="50000"/>
                </a:schemeClr>
              </a:solidFill>
              <a:ln w="9525">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66" name="テキスト ボックス 65"/>
            <p:cNvSpPr txBox="1"/>
            <p:nvPr/>
          </p:nvSpPr>
          <p:spPr>
            <a:xfrm>
              <a:off x="3629514" y="1676415"/>
              <a:ext cx="2670677" cy="2400657"/>
            </a:xfrm>
            <a:prstGeom prst="rect">
              <a:avLst/>
            </a:prstGeom>
            <a:noFill/>
          </p:spPr>
          <p:txBody>
            <a:bodyPr wrap="square" rtlCol="0">
              <a:spAutoFit/>
            </a:bodyPr>
            <a:lstStyle/>
            <a:p>
              <a:r>
                <a:rPr kumimoji="1" lang="en-US" altLang="ja-JP" sz="15000" dirty="0" smtClean="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15000" dirty="0">
                <a:solidFill>
                  <a:schemeClr val="bg1"/>
                </a:solidFill>
                <a:latin typeface="HGS創英角ﾎﾟｯﾌﾟ体" panose="040B0A00000000000000" pitchFamily="50" charset="-128"/>
                <a:ea typeface="HGS創英角ﾎﾟｯﾌﾟ体" panose="040B0A00000000000000" pitchFamily="50" charset="-128"/>
              </a:endParaRPr>
            </a:p>
          </p:txBody>
        </p:sp>
      </p:gr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14</a:t>
            </a:fld>
            <a:endParaRPr lang="ja-JP" altLang="en-US"/>
          </a:p>
        </p:txBody>
      </p:sp>
    </p:spTree>
    <p:extLst>
      <p:ext uri="{BB962C8B-B14F-4D97-AF65-F5344CB8AC3E}">
        <p14:creationId xmlns:p14="http://schemas.microsoft.com/office/powerpoint/2010/main" val="350690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グループ化 63"/>
          <p:cNvGrpSpPr/>
          <p:nvPr/>
        </p:nvGrpSpPr>
        <p:grpSpPr>
          <a:xfrm>
            <a:off x="281682" y="323945"/>
            <a:ext cx="7746702" cy="4831506"/>
            <a:chOff x="281682" y="323945"/>
            <a:chExt cx="7746702" cy="4831506"/>
          </a:xfrm>
        </p:grpSpPr>
        <p:sp>
          <p:nvSpPr>
            <p:cNvPr id="67" name="テキスト ボックス 66"/>
            <p:cNvSpPr txBox="1"/>
            <p:nvPr/>
          </p:nvSpPr>
          <p:spPr>
            <a:xfrm>
              <a:off x="1115617" y="323945"/>
              <a:ext cx="6912767" cy="646331"/>
            </a:xfrm>
            <a:prstGeom prst="rect">
              <a:avLst/>
            </a:prstGeom>
            <a:noFill/>
          </p:spPr>
          <p:txBody>
            <a:bodyPr wrap="square" rtlCol="0">
              <a:spAutoFit/>
            </a:bodyPr>
            <a:lstStyle/>
            <a:p>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コンピュータは</a:t>
              </a:r>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「魔法の箱」？</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8" name="下矢印 67"/>
            <p:cNvSpPr/>
            <p:nvPr/>
          </p:nvSpPr>
          <p:spPr>
            <a:xfrm>
              <a:off x="1907704" y="2060848"/>
              <a:ext cx="928684" cy="673196"/>
            </a:xfrm>
            <a:prstGeom prst="down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81682" y="4509120"/>
              <a:ext cx="5442446" cy="646331"/>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コンピュータが動く</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70" name="下矢印 69"/>
            <p:cNvSpPr/>
            <p:nvPr/>
          </p:nvSpPr>
          <p:spPr>
            <a:xfrm>
              <a:off x="1907704" y="3789040"/>
              <a:ext cx="928684" cy="673196"/>
            </a:xfrm>
            <a:prstGeom prst="down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539552" y="1243798"/>
              <a:ext cx="4028764" cy="64633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人が命令を考える</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2" name="テキスト ボックス 71"/>
            <p:cNvSpPr txBox="1"/>
            <p:nvPr/>
          </p:nvSpPr>
          <p:spPr>
            <a:xfrm>
              <a:off x="539552" y="2996952"/>
              <a:ext cx="4028764" cy="64633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人が命令を与える</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89" name="グループ化 88"/>
          <p:cNvGrpSpPr/>
          <p:nvPr/>
        </p:nvGrpSpPr>
        <p:grpSpPr>
          <a:xfrm>
            <a:off x="5076056" y="980728"/>
            <a:ext cx="3739788" cy="3168352"/>
            <a:chOff x="2769773" y="908720"/>
            <a:chExt cx="3739788" cy="3168352"/>
          </a:xfrm>
        </p:grpSpPr>
        <p:grpSp>
          <p:nvGrpSpPr>
            <p:cNvPr id="90" name="グループ化 89"/>
            <p:cNvGrpSpPr/>
            <p:nvPr/>
          </p:nvGrpSpPr>
          <p:grpSpPr>
            <a:xfrm>
              <a:off x="2769773" y="908720"/>
              <a:ext cx="3739788" cy="3147781"/>
              <a:chOff x="2293937" y="204787"/>
              <a:chExt cx="1119188" cy="1374776"/>
            </a:xfrm>
          </p:grpSpPr>
          <p:sp>
            <p:nvSpPr>
              <p:cNvPr id="92" name="Freeform 62"/>
              <p:cNvSpPr>
                <a:spLocks/>
              </p:cNvSpPr>
              <p:nvPr/>
            </p:nvSpPr>
            <p:spPr bwMode="auto">
              <a:xfrm>
                <a:off x="2293937" y="633412"/>
                <a:ext cx="406400" cy="774700"/>
              </a:xfrm>
              <a:custGeom>
                <a:avLst/>
                <a:gdLst>
                  <a:gd name="T0" fmla="*/ 0 w 769"/>
                  <a:gd name="T1" fmla="*/ 1463 h 1463"/>
                  <a:gd name="T2" fmla="*/ 769 w 769"/>
                  <a:gd name="T3" fmla="*/ 975 h 1463"/>
                  <a:gd name="T4" fmla="*/ 769 w 769"/>
                  <a:gd name="T5" fmla="*/ 0 h 1463"/>
                  <a:gd name="T6" fmla="*/ 0 w 769"/>
                  <a:gd name="T7" fmla="*/ 488 h 1463"/>
                  <a:gd name="T8" fmla="*/ 0 w 769"/>
                  <a:gd name="T9" fmla="*/ 1463 h 1463"/>
                </a:gdLst>
                <a:ahLst/>
                <a:cxnLst>
                  <a:cxn ang="0">
                    <a:pos x="T0" y="T1"/>
                  </a:cxn>
                  <a:cxn ang="0">
                    <a:pos x="T2" y="T3"/>
                  </a:cxn>
                  <a:cxn ang="0">
                    <a:pos x="T4" y="T5"/>
                  </a:cxn>
                  <a:cxn ang="0">
                    <a:pos x="T6" y="T7"/>
                  </a:cxn>
                  <a:cxn ang="0">
                    <a:pos x="T8" y="T9"/>
                  </a:cxn>
                </a:cxnLst>
                <a:rect l="0" t="0" r="r" b="b"/>
                <a:pathLst>
                  <a:path w="769" h="1463">
                    <a:moveTo>
                      <a:pt x="0" y="1463"/>
                    </a:moveTo>
                    <a:lnTo>
                      <a:pt x="769" y="975"/>
                    </a:lnTo>
                    <a:lnTo>
                      <a:pt x="769" y="0"/>
                    </a:lnTo>
                    <a:lnTo>
                      <a:pt x="0" y="488"/>
                    </a:lnTo>
                    <a:lnTo>
                      <a:pt x="0" y="1463"/>
                    </a:lnTo>
                    <a:close/>
                  </a:path>
                </a:pathLst>
              </a:custGeom>
              <a:solidFill>
                <a:schemeClr val="tx1">
                  <a:lumMod val="75000"/>
                  <a:lumOff val="25000"/>
                </a:schemeClr>
              </a:solidFill>
              <a:ln w="9525">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63"/>
              <p:cNvSpPr>
                <a:spLocks/>
              </p:cNvSpPr>
              <p:nvPr/>
            </p:nvSpPr>
            <p:spPr bwMode="auto">
              <a:xfrm>
                <a:off x="2700337" y="633412"/>
                <a:ext cx="509588" cy="688975"/>
              </a:xfrm>
              <a:custGeom>
                <a:avLst/>
                <a:gdLst>
                  <a:gd name="T0" fmla="*/ 0 w 961"/>
                  <a:gd name="T1" fmla="*/ 0 h 1301"/>
                  <a:gd name="T2" fmla="*/ 961 w 961"/>
                  <a:gd name="T3" fmla="*/ 326 h 1301"/>
                  <a:gd name="T4" fmla="*/ 961 w 961"/>
                  <a:gd name="T5" fmla="*/ 1301 h 1301"/>
                  <a:gd name="T6" fmla="*/ 0 w 961"/>
                  <a:gd name="T7" fmla="*/ 975 h 1301"/>
                  <a:gd name="T8" fmla="*/ 0 w 961"/>
                  <a:gd name="T9" fmla="*/ 0 h 1301"/>
                </a:gdLst>
                <a:ahLst/>
                <a:cxnLst>
                  <a:cxn ang="0">
                    <a:pos x="T0" y="T1"/>
                  </a:cxn>
                  <a:cxn ang="0">
                    <a:pos x="T2" y="T3"/>
                  </a:cxn>
                  <a:cxn ang="0">
                    <a:pos x="T4" y="T5"/>
                  </a:cxn>
                  <a:cxn ang="0">
                    <a:pos x="T6" y="T7"/>
                  </a:cxn>
                  <a:cxn ang="0">
                    <a:pos x="T8" y="T9"/>
                  </a:cxn>
                </a:cxnLst>
                <a:rect l="0" t="0" r="r" b="b"/>
                <a:pathLst>
                  <a:path w="961" h="1301">
                    <a:moveTo>
                      <a:pt x="0" y="0"/>
                    </a:moveTo>
                    <a:lnTo>
                      <a:pt x="961" y="326"/>
                    </a:lnTo>
                    <a:lnTo>
                      <a:pt x="961" y="1301"/>
                    </a:lnTo>
                    <a:lnTo>
                      <a:pt x="0" y="975"/>
                    </a:lnTo>
                    <a:lnTo>
                      <a:pt x="0" y="0"/>
                    </a:lnTo>
                    <a:close/>
                  </a:path>
                </a:pathLst>
              </a:custGeom>
              <a:solidFill>
                <a:schemeClr val="tx1">
                  <a:lumMod val="65000"/>
                  <a:lumOff val="35000"/>
                </a:schemeClr>
              </a:solidFill>
              <a:ln w="9525">
                <a:solidFill>
                  <a:schemeClr val="tx1">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64"/>
              <p:cNvSpPr>
                <a:spLocks/>
              </p:cNvSpPr>
              <p:nvPr/>
            </p:nvSpPr>
            <p:spPr bwMode="auto">
              <a:xfrm>
                <a:off x="2293937" y="892175"/>
                <a:ext cx="508000" cy="687388"/>
              </a:xfrm>
              <a:custGeom>
                <a:avLst/>
                <a:gdLst>
                  <a:gd name="T0" fmla="*/ 0 w 961"/>
                  <a:gd name="T1" fmla="*/ 0 h 1299"/>
                  <a:gd name="T2" fmla="*/ 0 w 961"/>
                  <a:gd name="T3" fmla="*/ 975 h 1299"/>
                  <a:gd name="T4" fmla="*/ 961 w 961"/>
                  <a:gd name="T5" fmla="*/ 1299 h 1299"/>
                  <a:gd name="T6" fmla="*/ 961 w 961"/>
                  <a:gd name="T7" fmla="*/ 324 h 1299"/>
                  <a:gd name="T8" fmla="*/ 0 w 961"/>
                  <a:gd name="T9" fmla="*/ 0 h 1299"/>
                </a:gdLst>
                <a:ahLst/>
                <a:cxnLst>
                  <a:cxn ang="0">
                    <a:pos x="T0" y="T1"/>
                  </a:cxn>
                  <a:cxn ang="0">
                    <a:pos x="T2" y="T3"/>
                  </a:cxn>
                  <a:cxn ang="0">
                    <a:pos x="T4" y="T5"/>
                  </a:cxn>
                  <a:cxn ang="0">
                    <a:pos x="T6" y="T7"/>
                  </a:cxn>
                  <a:cxn ang="0">
                    <a:pos x="T8" y="T9"/>
                  </a:cxn>
                </a:cxnLst>
                <a:rect l="0" t="0" r="r" b="b"/>
                <a:pathLst>
                  <a:path w="961" h="1299">
                    <a:moveTo>
                      <a:pt x="0" y="0"/>
                    </a:moveTo>
                    <a:lnTo>
                      <a:pt x="0" y="975"/>
                    </a:lnTo>
                    <a:lnTo>
                      <a:pt x="961" y="1299"/>
                    </a:lnTo>
                    <a:lnTo>
                      <a:pt x="961" y="324"/>
                    </a:lnTo>
                    <a:lnTo>
                      <a:pt x="0" y="0"/>
                    </a:lnTo>
                    <a:close/>
                  </a:path>
                </a:pathLst>
              </a:custGeom>
              <a:solidFill>
                <a:schemeClr val="tx1">
                  <a:lumMod val="50000"/>
                  <a:lumOff val="50000"/>
                </a:schemeClr>
              </a:solidFill>
              <a:ln w="9525">
                <a:solidFill>
                  <a:schemeClr val="tx1">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65"/>
              <p:cNvSpPr>
                <a:spLocks/>
              </p:cNvSpPr>
              <p:nvPr/>
            </p:nvSpPr>
            <p:spPr bwMode="auto">
              <a:xfrm>
                <a:off x="2801937" y="806450"/>
                <a:ext cx="407988" cy="773113"/>
              </a:xfrm>
              <a:custGeom>
                <a:avLst/>
                <a:gdLst>
                  <a:gd name="T0" fmla="*/ 0 w 769"/>
                  <a:gd name="T1" fmla="*/ 1461 h 1461"/>
                  <a:gd name="T2" fmla="*/ 769 w 769"/>
                  <a:gd name="T3" fmla="*/ 975 h 1461"/>
                  <a:gd name="T4" fmla="*/ 769 w 769"/>
                  <a:gd name="T5" fmla="*/ 0 h 1461"/>
                  <a:gd name="T6" fmla="*/ 0 w 769"/>
                  <a:gd name="T7" fmla="*/ 486 h 1461"/>
                  <a:gd name="T8" fmla="*/ 0 w 769"/>
                  <a:gd name="T9" fmla="*/ 1461 h 1461"/>
                </a:gdLst>
                <a:ahLst/>
                <a:cxnLst>
                  <a:cxn ang="0">
                    <a:pos x="T0" y="T1"/>
                  </a:cxn>
                  <a:cxn ang="0">
                    <a:pos x="T2" y="T3"/>
                  </a:cxn>
                  <a:cxn ang="0">
                    <a:pos x="T4" y="T5"/>
                  </a:cxn>
                  <a:cxn ang="0">
                    <a:pos x="T6" y="T7"/>
                  </a:cxn>
                  <a:cxn ang="0">
                    <a:pos x="T8" y="T9"/>
                  </a:cxn>
                </a:cxnLst>
                <a:rect l="0" t="0" r="r" b="b"/>
                <a:pathLst>
                  <a:path w="769" h="1461">
                    <a:moveTo>
                      <a:pt x="0" y="1461"/>
                    </a:moveTo>
                    <a:lnTo>
                      <a:pt x="769" y="975"/>
                    </a:lnTo>
                    <a:lnTo>
                      <a:pt x="769" y="0"/>
                    </a:lnTo>
                    <a:lnTo>
                      <a:pt x="0" y="486"/>
                    </a:lnTo>
                    <a:lnTo>
                      <a:pt x="0" y="1461"/>
                    </a:lnTo>
                    <a:close/>
                  </a:path>
                </a:pathLst>
              </a:custGeom>
              <a:solidFill>
                <a:schemeClr val="tx1">
                  <a:lumMod val="75000"/>
                  <a:lumOff val="25000"/>
                </a:schemeClr>
              </a:solidFill>
              <a:ln w="9525">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66"/>
              <p:cNvSpPr>
                <a:spLocks/>
              </p:cNvSpPr>
              <p:nvPr/>
            </p:nvSpPr>
            <p:spPr bwMode="auto">
              <a:xfrm>
                <a:off x="2700337" y="204787"/>
                <a:ext cx="712788" cy="601663"/>
              </a:xfrm>
              <a:custGeom>
                <a:avLst/>
                <a:gdLst>
                  <a:gd name="T0" fmla="*/ 0 w 1346"/>
                  <a:gd name="T1" fmla="*/ 812 h 1138"/>
                  <a:gd name="T2" fmla="*/ 384 w 1346"/>
                  <a:gd name="T3" fmla="*/ 0 h 1138"/>
                  <a:gd name="T4" fmla="*/ 1346 w 1346"/>
                  <a:gd name="T5" fmla="*/ 326 h 1138"/>
                  <a:gd name="T6" fmla="*/ 961 w 1346"/>
                  <a:gd name="T7" fmla="*/ 1138 h 1138"/>
                  <a:gd name="T8" fmla="*/ 0 w 1346"/>
                  <a:gd name="T9" fmla="*/ 812 h 1138"/>
                </a:gdLst>
                <a:ahLst/>
                <a:cxnLst>
                  <a:cxn ang="0">
                    <a:pos x="T0" y="T1"/>
                  </a:cxn>
                  <a:cxn ang="0">
                    <a:pos x="T2" y="T3"/>
                  </a:cxn>
                  <a:cxn ang="0">
                    <a:pos x="T4" y="T5"/>
                  </a:cxn>
                  <a:cxn ang="0">
                    <a:pos x="T6" y="T7"/>
                  </a:cxn>
                  <a:cxn ang="0">
                    <a:pos x="T8" y="T9"/>
                  </a:cxn>
                </a:cxnLst>
                <a:rect l="0" t="0" r="r" b="b"/>
                <a:pathLst>
                  <a:path w="1346" h="1138">
                    <a:moveTo>
                      <a:pt x="0" y="812"/>
                    </a:moveTo>
                    <a:lnTo>
                      <a:pt x="384" y="0"/>
                    </a:lnTo>
                    <a:lnTo>
                      <a:pt x="1346" y="326"/>
                    </a:lnTo>
                    <a:lnTo>
                      <a:pt x="961" y="1138"/>
                    </a:lnTo>
                    <a:lnTo>
                      <a:pt x="0" y="812"/>
                    </a:lnTo>
                    <a:close/>
                  </a:path>
                </a:pathLst>
              </a:custGeom>
              <a:solidFill>
                <a:schemeClr val="tx1">
                  <a:lumMod val="50000"/>
                  <a:lumOff val="50000"/>
                </a:schemeClr>
              </a:solidFill>
              <a:ln w="9525">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1" name="テキスト ボックス 90"/>
            <p:cNvSpPr txBox="1"/>
            <p:nvPr/>
          </p:nvSpPr>
          <p:spPr>
            <a:xfrm>
              <a:off x="3629514" y="1676415"/>
              <a:ext cx="2670677" cy="2400657"/>
            </a:xfrm>
            <a:prstGeom prst="rect">
              <a:avLst/>
            </a:prstGeom>
            <a:noFill/>
          </p:spPr>
          <p:txBody>
            <a:bodyPr wrap="square" rtlCol="0">
              <a:spAutoFit/>
            </a:bodyPr>
            <a:lstStyle/>
            <a:p>
              <a:r>
                <a:rPr kumimoji="1" lang="en-US" altLang="ja-JP" sz="15000" dirty="0" smtClean="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15000" dirty="0">
                <a:solidFill>
                  <a:schemeClr val="bg1"/>
                </a:solidFill>
                <a:latin typeface="HGS創英角ﾎﾟｯﾌﾟ体" panose="040B0A00000000000000" pitchFamily="50" charset="-128"/>
                <a:ea typeface="HGS創英角ﾎﾟｯﾌﾟ体" panose="040B0A00000000000000" pitchFamily="50" charset="-128"/>
              </a:endParaRPr>
            </a:p>
          </p:txBody>
        </p:sp>
      </p:gr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15</a:t>
            </a:fld>
            <a:endParaRPr lang="ja-JP" altLang="en-US"/>
          </a:p>
        </p:txBody>
      </p:sp>
    </p:spTree>
    <p:extLst>
      <p:ext uri="{BB962C8B-B14F-4D97-AF65-F5344CB8AC3E}">
        <p14:creationId xmlns:p14="http://schemas.microsoft.com/office/powerpoint/2010/main" val="140248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グループ化 72"/>
          <p:cNvGrpSpPr/>
          <p:nvPr/>
        </p:nvGrpSpPr>
        <p:grpSpPr>
          <a:xfrm>
            <a:off x="4864660" y="1052736"/>
            <a:ext cx="3739788" cy="3168352"/>
            <a:chOff x="2769773" y="908720"/>
            <a:chExt cx="3739788" cy="3168352"/>
          </a:xfrm>
          <a:solidFill>
            <a:schemeClr val="bg1">
              <a:lumMod val="95000"/>
            </a:schemeClr>
          </a:solidFill>
        </p:grpSpPr>
        <p:grpSp>
          <p:nvGrpSpPr>
            <p:cNvPr id="90" name="グループ化 89"/>
            <p:cNvGrpSpPr/>
            <p:nvPr/>
          </p:nvGrpSpPr>
          <p:grpSpPr>
            <a:xfrm>
              <a:off x="2769773" y="908720"/>
              <a:ext cx="3739788" cy="3147781"/>
              <a:chOff x="2293937" y="204787"/>
              <a:chExt cx="1119188" cy="1374776"/>
            </a:xfrm>
            <a:grpFill/>
          </p:grpSpPr>
          <p:sp>
            <p:nvSpPr>
              <p:cNvPr id="92" name="Freeform 62"/>
              <p:cNvSpPr>
                <a:spLocks/>
              </p:cNvSpPr>
              <p:nvPr/>
            </p:nvSpPr>
            <p:spPr bwMode="auto">
              <a:xfrm>
                <a:off x="2293937" y="633412"/>
                <a:ext cx="406400" cy="774700"/>
              </a:xfrm>
              <a:custGeom>
                <a:avLst/>
                <a:gdLst>
                  <a:gd name="T0" fmla="*/ 0 w 769"/>
                  <a:gd name="T1" fmla="*/ 1463 h 1463"/>
                  <a:gd name="T2" fmla="*/ 769 w 769"/>
                  <a:gd name="T3" fmla="*/ 975 h 1463"/>
                  <a:gd name="T4" fmla="*/ 769 w 769"/>
                  <a:gd name="T5" fmla="*/ 0 h 1463"/>
                  <a:gd name="T6" fmla="*/ 0 w 769"/>
                  <a:gd name="T7" fmla="*/ 488 h 1463"/>
                  <a:gd name="T8" fmla="*/ 0 w 769"/>
                  <a:gd name="T9" fmla="*/ 1463 h 1463"/>
                </a:gdLst>
                <a:ahLst/>
                <a:cxnLst>
                  <a:cxn ang="0">
                    <a:pos x="T0" y="T1"/>
                  </a:cxn>
                  <a:cxn ang="0">
                    <a:pos x="T2" y="T3"/>
                  </a:cxn>
                  <a:cxn ang="0">
                    <a:pos x="T4" y="T5"/>
                  </a:cxn>
                  <a:cxn ang="0">
                    <a:pos x="T6" y="T7"/>
                  </a:cxn>
                  <a:cxn ang="0">
                    <a:pos x="T8" y="T9"/>
                  </a:cxn>
                </a:cxnLst>
                <a:rect l="0" t="0" r="r" b="b"/>
                <a:pathLst>
                  <a:path w="769" h="1463">
                    <a:moveTo>
                      <a:pt x="0" y="1463"/>
                    </a:moveTo>
                    <a:lnTo>
                      <a:pt x="769" y="975"/>
                    </a:lnTo>
                    <a:lnTo>
                      <a:pt x="769" y="0"/>
                    </a:lnTo>
                    <a:lnTo>
                      <a:pt x="0" y="488"/>
                    </a:lnTo>
                    <a:lnTo>
                      <a:pt x="0" y="1463"/>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63"/>
              <p:cNvSpPr>
                <a:spLocks/>
              </p:cNvSpPr>
              <p:nvPr/>
            </p:nvSpPr>
            <p:spPr bwMode="auto">
              <a:xfrm>
                <a:off x="2700337" y="633412"/>
                <a:ext cx="509588" cy="688975"/>
              </a:xfrm>
              <a:custGeom>
                <a:avLst/>
                <a:gdLst>
                  <a:gd name="T0" fmla="*/ 0 w 961"/>
                  <a:gd name="T1" fmla="*/ 0 h 1301"/>
                  <a:gd name="T2" fmla="*/ 961 w 961"/>
                  <a:gd name="T3" fmla="*/ 326 h 1301"/>
                  <a:gd name="T4" fmla="*/ 961 w 961"/>
                  <a:gd name="T5" fmla="*/ 1301 h 1301"/>
                  <a:gd name="T6" fmla="*/ 0 w 961"/>
                  <a:gd name="T7" fmla="*/ 975 h 1301"/>
                  <a:gd name="T8" fmla="*/ 0 w 961"/>
                  <a:gd name="T9" fmla="*/ 0 h 1301"/>
                </a:gdLst>
                <a:ahLst/>
                <a:cxnLst>
                  <a:cxn ang="0">
                    <a:pos x="T0" y="T1"/>
                  </a:cxn>
                  <a:cxn ang="0">
                    <a:pos x="T2" y="T3"/>
                  </a:cxn>
                  <a:cxn ang="0">
                    <a:pos x="T4" y="T5"/>
                  </a:cxn>
                  <a:cxn ang="0">
                    <a:pos x="T6" y="T7"/>
                  </a:cxn>
                  <a:cxn ang="0">
                    <a:pos x="T8" y="T9"/>
                  </a:cxn>
                </a:cxnLst>
                <a:rect l="0" t="0" r="r" b="b"/>
                <a:pathLst>
                  <a:path w="961" h="1301">
                    <a:moveTo>
                      <a:pt x="0" y="0"/>
                    </a:moveTo>
                    <a:lnTo>
                      <a:pt x="961" y="326"/>
                    </a:lnTo>
                    <a:lnTo>
                      <a:pt x="961" y="1301"/>
                    </a:lnTo>
                    <a:lnTo>
                      <a:pt x="0" y="975"/>
                    </a:lnTo>
                    <a:lnTo>
                      <a:pt x="0" y="0"/>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64"/>
              <p:cNvSpPr>
                <a:spLocks/>
              </p:cNvSpPr>
              <p:nvPr/>
            </p:nvSpPr>
            <p:spPr bwMode="auto">
              <a:xfrm>
                <a:off x="2293937" y="892175"/>
                <a:ext cx="508000" cy="687388"/>
              </a:xfrm>
              <a:custGeom>
                <a:avLst/>
                <a:gdLst>
                  <a:gd name="T0" fmla="*/ 0 w 961"/>
                  <a:gd name="T1" fmla="*/ 0 h 1299"/>
                  <a:gd name="T2" fmla="*/ 0 w 961"/>
                  <a:gd name="T3" fmla="*/ 975 h 1299"/>
                  <a:gd name="T4" fmla="*/ 961 w 961"/>
                  <a:gd name="T5" fmla="*/ 1299 h 1299"/>
                  <a:gd name="T6" fmla="*/ 961 w 961"/>
                  <a:gd name="T7" fmla="*/ 324 h 1299"/>
                  <a:gd name="T8" fmla="*/ 0 w 961"/>
                  <a:gd name="T9" fmla="*/ 0 h 1299"/>
                </a:gdLst>
                <a:ahLst/>
                <a:cxnLst>
                  <a:cxn ang="0">
                    <a:pos x="T0" y="T1"/>
                  </a:cxn>
                  <a:cxn ang="0">
                    <a:pos x="T2" y="T3"/>
                  </a:cxn>
                  <a:cxn ang="0">
                    <a:pos x="T4" y="T5"/>
                  </a:cxn>
                  <a:cxn ang="0">
                    <a:pos x="T6" y="T7"/>
                  </a:cxn>
                  <a:cxn ang="0">
                    <a:pos x="T8" y="T9"/>
                  </a:cxn>
                </a:cxnLst>
                <a:rect l="0" t="0" r="r" b="b"/>
                <a:pathLst>
                  <a:path w="961" h="1299">
                    <a:moveTo>
                      <a:pt x="0" y="0"/>
                    </a:moveTo>
                    <a:lnTo>
                      <a:pt x="0" y="975"/>
                    </a:lnTo>
                    <a:lnTo>
                      <a:pt x="961" y="1299"/>
                    </a:lnTo>
                    <a:lnTo>
                      <a:pt x="961" y="324"/>
                    </a:lnTo>
                    <a:lnTo>
                      <a:pt x="0" y="0"/>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65"/>
              <p:cNvSpPr>
                <a:spLocks/>
              </p:cNvSpPr>
              <p:nvPr/>
            </p:nvSpPr>
            <p:spPr bwMode="auto">
              <a:xfrm>
                <a:off x="2801937" y="806450"/>
                <a:ext cx="407988" cy="773113"/>
              </a:xfrm>
              <a:custGeom>
                <a:avLst/>
                <a:gdLst>
                  <a:gd name="T0" fmla="*/ 0 w 769"/>
                  <a:gd name="T1" fmla="*/ 1461 h 1461"/>
                  <a:gd name="T2" fmla="*/ 769 w 769"/>
                  <a:gd name="T3" fmla="*/ 975 h 1461"/>
                  <a:gd name="T4" fmla="*/ 769 w 769"/>
                  <a:gd name="T5" fmla="*/ 0 h 1461"/>
                  <a:gd name="T6" fmla="*/ 0 w 769"/>
                  <a:gd name="T7" fmla="*/ 486 h 1461"/>
                  <a:gd name="T8" fmla="*/ 0 w 769"/>
                  <a:gd name="T9" fmla="*/ 1461 h 1461"/>
                </a:gdLst>
                <a:ahLst/>
                <a:cxnLst>
                  <a:cxn ang="0">
                    <a:pos x="T0" y="T1"/>
                  </a:cxn>
                  <a:cxn ang="0">
                    <a:pos x="T2" y="T3"/>
                  </a:cxn>
                  <a:cxn ang="0">
                    <a:pos x="T4" y="T5"/>
                  </a:cxn>
                  <a:cxn ang="0">
                    <a:pos x="T6" y="T7"/>
                  </a:cxn>
                  <a:cxn ang="0">
                    <a:pos x="T8" y="T9"/>
                  </a:cxn>
                </a:cxnLst>
                <a:rect l="0" t="0" r="r" b="b"/>
                <a:pathLst>
                  <a:path w="769" h="1461">
                    <a:moveTo>
                      <a:pt x="0" y="1461"/>
                    </a:moveTo>
                    <a:lnTo>
                      <a:pt x="769" y="975"/>
                    </a:lnTo>
                    <a:lnTo>
                      <a:pt x="769" y="0"/>
                    </a:lnTo>
                    <a:lnTo>
                      <a:pt x="0" y="486"/>
                    </a:lnTo>
                    <a:lnTo>
                      <a:pt x="0" y="1461"/>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66"/>
              <p:cNvSpPr>
                <a:spLocks/>
              </p:cNvSpPr>
              <p:nvPr/>
            </p:nvSpPr>
            <p:spPr bwMode="auto">
              <a:xfrm>
                <a:off x="2700337" y="204787"/>
                <a:ext cx="712788" cy="601663"/>
              </a:xfrm>
              <a:custGeom>
                <a:avLst/>
                <a:gdLst>
                  <a:gd name="T0" fmla="*/ 0 w 1346"/>
                  <a:gd name="T1" fmla="*/ 812 h 1138"/>
                  <a:gd name="T2" fmla="*/ 384 w 1346"/>
                  <a:gd name="T3" fmla="*/ 0 h 1138"/>
                  <a:gd name="T4" fmla="*/ 1346 w 1346"/>
                  <a:gd name="T5" fmla="*/ 326 h 1138"/>
                  <a:gd name="T6" fmla="*/ 961 w 1346"/>
                  <a:gd name="T7" fmla="*/ 1138 h 1138"/>
                  <a:gd name="T8" fmla="*/ 0 w 1346"/>
                  <a:gd name="T9" fmla="*/ 812 h 1138"/>
                </a:gdLst>
                <a:ahLst/>
                <a:cxnLst>
                  <a:cxn ang="0">
                    <a:pos x="T0" y="T1"/>
                  </a:cxn>
                  <a:cxn ang="0">
                    <a:pos x="T2" y="T3"/>
                  </a:cxn>
                  <a:cxn ang="0">
                    <a:pos x="T4" y="T5"/>
                  </a:cxn>
                  <a:cxn ang="0">
                    <a:pos x="T6" y="T7"/>
                  </a:cxn>
                  <a:cxn ang="0">
                    <a:pos x="T8" y="T9"/>
                  </a:cxn>
                </a:cxnLst>
                <a:rect l="0" t="0" r="r" b="b"/>
                <a:pathLst>
                  <a:path w="1346" h="1138">
                    <a:moveTo>
                      <a:pt x="0" y="812"/>
                    </a:moveTo>
                    <a:lnTo>
                      <a:pt x="384" y="0"/>
                    </a:lnTo>
                    <a:lnTo>
                      <a:pt x="1346" y="326"/>
                    </a:lnTo>
                    <a:lnTo>
                      <a:pt x="961" y="1138"/>
                    </a:lnTo>
                    <a:lnTo>
                      <a:pt x="0" y="812"/>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1" name="テキスト ボックス 90"/>
            <p:cNvSpPr txBox="1"/>
            <p:nvPr/>
          </p:nvSpPr>
          <p:spPr>
            <a:xfrm>
              <a:off x="3629514" y="1676415"/>
              <a:ext cx="2670677" cy="2400657"/>
            </a:xfrm>
            <a:prstGeom prst="rect">
              <a:avLst/>
            </a:prstGeom>
            <a:noFill/>
            <a:ln>
              <a:noFill/>
            </a:ln>
          </p:spPr>
          <p:txBody>
            <a:bodyPr wrap="square" rtlCol="0">
              <a:spAutoFit/>
            </a:bodyPr>
            <a:lstStyle/>
            <a:p>
              <a:r>
                <a:rPr kumimoji="1" lang="en-US" altLang="ja-JP" sz="15000" dirty="0" smtClean="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15000" dirty="0">
                <a:solidFill>
                  <a:schemeClr val="bg1"/>
                </a:solidFill>
                <a:latin typeface="HGS創英角ﾎﾟｯﾌﾟ体" panose="040B0A00000000000000" pitchFamily="50" charset="-128"/>
                <a:ea typeface="HGS創英角ﾎﾟｯﾌﾟ体" panose="040B0A00000000000000" pitchFamily="50" charset="-128"/>
              </a:endParaRPr>
            </a:p>
          </p:txBody>
        </p:sp>
      </p:grpSp>
      <p:sp>
        <p:nvSpPr>
          <p:cNvPr id="75" name="テキスト ボックス 74"/>
          <p:cNvSpPr txBox="1"/>
          <p:nvPr/>
        </p:nvSpPr>
        <p:spPr>
          <a:xfrm>
            <a:off x="1115617" y="323945"/>
            <a:ext cx="6912767" cy="646331"/>
          </a:xfrm>
          <a:prstGeom prst="rect">
            <a:avLst/>
          </a:prstGeom>
          <a:noFill/>
        </p:spPr>
        <p:txBody>
          <a:bodyPr wrap="square" rtlCol="0">
            <a:spAutoFit/>
          </a:bodyPr>
          <a:lstStyle/>
          <a:p>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コンピュータは</a:t>
            </a:r>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「魔法の箱」？</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7" name="テキスト ボックス 76"/>
          <p:cNvSpPr txBox="1"/>
          <p:nvPr/>
        </p:nvSpPr>
        <p:spPr>
          <a:xfrm>
            <a:off x="281682" y="4509120"/>
            <a:ext cx="5442446" cy="646331"/>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コンピュータが動く</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97" name="テキスト ボックス 96"/>
          <p:cNvSpPr txBox="1"/>
          <p:nvPr/>
        </p:nvSpPr>
        <p:spPr>
          <a:xfrm>
            <a:off x="539552" y="1243798"/>
            <a:ext cx="4028764" cy="64633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人が命令を考える</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8" name="テキスト ボックス 97"/>
          <p:cNvSpPr txBox="1"/>
          <p:nvPr/>
        </p:nvSpPr>
        <p:spPr>
          <a:xfrm>
            <a:off x="539552" y="2996952"/>
            <a:ext cx="4028764" cy="64633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人が命令を与える</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9" name="下矢印 98"/>
          <p:cNvSpPr/>
          <p:nvPr/>
        </p:nvSpPr>
        <p:spPr>
          <a:xfrm>
            <a:off x="1907704" y="2060848"/>
            <a:ext cx="928684" cy="673196"/>
          </a:xfrm>
          <a:prstGeom prst="down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0" name="下矢印 99"/>
          <p:cNvSpPr/>
          <p:nvPr/>
        </p:nvSpPr>
        <p:spPr>
          <a:xfrm>
            <a:off x="1907704" y="3789040"/>
            <a:ext cx="928684" cy="673196"/>
          </a:xfrm>
          <a:prstGeom prst="down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4401911" y="1070240"/>
            <a:ext cx="4320482" cy="935739"/>
            <a:chOff x="1619670" y="3027030"/>
            <a:chExt cx="4320482" cy="935739"/>
          </a:xfrm>
          <a:solidFill>
            <a:schemeClr val="accent6">
              <a:lumMod val="20000"/>
              <a:lumOff val="80000"/>
            </a:schemeClr>
          </a:solidFill>
        </p:grpSpPr>
        <p:sp>
          <p:nvSpPr>
            <p:cNvPr id="86" name="円/楕円 85"/>
            <p:cNvSpPr/>
            <p:nvPr/>
          </p:nvSpPr>
          <p:spPr>
            <a:xfrm>
              <a:off x="1619670" y="3027030"/>
              <a:ext cx="4320482" cy="93573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87" name="テキスト ボックス 86"/>
            <p:cNvSpPr txBox="1"/>
            <p:nvPr/>
          </p:nvSpPr>
          <p:spPr>
            <a:xfrm>
              <a:off x="2085856" y="3171415"/>
              <a:ext cx="3452700" cy="646331"/>
            </a:xfrm>
            <a:prstGeom prst="rect">
              <a:avLst/>
            </a:prstGeom>
            <a:noFill/>
            <a:ln>
              <a:noFill/>
            </a:ln>
          </p:spPr>
          <p:txBody>
            <a:bodyPr wrap="square" rtlCol="0">
              <a:spAutoFit/>
            </a:bodyP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プログラム</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84" name="グループ化 83"/>
          <p:cNvGrpSpPr/>
          <p:nvPr/>
        </p:nvGrpSpPr>
        <p:grpSpPr>
          <a:xfrm>
            <a:off x="4427984" y="2803467"/>
            <a:ext cx="4320482" cy="1023927"/>
            <a:chOff x="1619670" y="3027030"/>
            <a:chExt cx="4320482" cy="935739"/>
          </a:xfrm>
          <a:solidFill>
            <a:schemeClr val="accent6">
              <a:lumMod val="20000"/>
              <a:lumOff val="80000"/>
            </a:schemeClr>
          </a:solidFill>
        </p:grpSpPr>
        <p:sp>
          <p:nvSpPr>
            <p:cNvPr id="88" name="円/楕円 87"/>
            <p:cNvSpPr/>
            <p:nvPr/>
          </p:nvSpPr>
          <p:spPr>
            <a:xfrm>
              <a:off x="1619670" y="3027030"/>
              <a:ext cx="4320482" cy="93573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89" name="テキスト ボックス 88"/>
            <p:cNvSpPr txBox="1"/>
            <p:nvPr/>
          </p:nvSpPr>
          <p:spPr>
            <a:xfrm>
              <a:off x="2085856" y="3171415"/>
              <a:ext cx="3452700" cy="646331"/>
            </a:xfrm>
            <a:prstGeom prst="rect">
              <a:avLst/>
            </a:prstGeom>
            <a:noFill/>
            <a:ln>
              <a:noFill/>
            </a:ln>
          </p:spPr>
          <p:txBody>
            <a:bodyPr wrap="square" rtlCol="0">
              <a:spAutoFit/>
            </a:bodyP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16</a:t>
            </a:fld>
            <a:endParaRPr lang="ja-JP" altLang="en-US"/>
          </a:p>
        </p:txBody>
      </p:sp>
    </p:spTree>
    <p:extLst>
      <p:ext uri="{BB962C8B-B14F-4D97-AF65-F5344CB8AC3E}">
        <p14:creationId xmlns:p14="http://schemas.microsoft.com/office/powerpoint/2010/main" val="256274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81682" y="323945"/>
            <a:ext cx="8826822" cy="6633447"/>
            <a:chOff x="281682" y="323945"/>
            <a:chExt cx="8826822" cy="6633447"/>
          </a:xfrm>
        </p:grpSpPr>
        <p:grpSp>
          <p:nvGrpSpPr>
            <p:cNvPr id="69" name="グループ化 68"/>
            <p:cNvGrpSpPr/>
            <p:nvPr/>
          </p:nvGrpSpPr>
          <p:grpSpPr>
            <a:xfrm>
              <a:off x="4864660" y="1052736"/>
              <a:ext cx="3739788" cy="3168352"/>
              <a:chOff x="2769773" y="908720"/>
              <a:chExt cx="3739788" cy="3168352"/>
            </a:xfrm>
            <a:solidFill>
              <a:schemeClr val="bg1">
                <a:lumMod val="95000"/>
              </a:schemeClr>
            </a:solidFill>
          </p:grpSpPr>
          <p:grpSp>
            <p:nvGrpSpPr>
              <p:cNvPr id="70" name="グループ化 69"/>
              <p:cNvGrpSpPr/>
              <p:nvPr/>
            </p:nvGrpSpPr>
            <p:grpSpPr>
              <a:xfrm>
                <a:off x="2769773" y="908720"/>
                <a:ext cx="3739788" cy="3147781"/>
                <a:chOff x="2293937" y="204787"/>
                <a:chExt cx="1119188" cy="1374776"/>
              </a:xfrm>
              <a:grpFill/>
            </p:grpSpPr>
            <p:sp>
              <p:nvSpPr>
                <p:cNvPr id="72" name="Freeform 62"/>
                <p:cNvSpPr>
                  <a:spLocks/>
                </p:cNvSpPr>
                <p:nvPr/>
              </p:nvSpPr>
              <p:spPr bwMode="auto">
                <a:xfrm>
                  <a:off x="2293937" y="633412"/>
                  <a:ext cx="406400" cy="774700"/>
                </a:xfrm>
                <a:custGeom>
                  <a:avLst/>
                  <a:gdLst>
                    <a:gd name="T0" fmla="*/ 0 w 769"/>
                    <a:gd name="T1" fmla="*/ 1463 h 1463"/>
                    <a:gd name="T2" fmla="*/ 769 w 769"/>
                    <a:gd name="T3" fmla="*/ 975 h 1463"/>
                    <a:gd name="T4" fmla="*/ 769 w 769"/>
                    <a:gd name="T5" fmla="*/ 0 h 1463"/>
                    <a:gd name="T6" fmla="*/ 0 w 769"/>
                    <a:gd name="T7" fmla="*/ 488 h 1463"/>
                    <a:gd name="T8" fmla="*/ 0 w 769"/>
                    <a:gd name="T9" fmla="*/ 1463 h 1463"/>
                  </a:gdLst>
                  <a:ahLst/>
                  <a:cxnLst>
                    <a:cxn ang="0">
                      <a:pos x="T0" y="T1"/>
                    </a:cxn>
                    <a:cxn ang="0">
                      <a:pos x="T2" y="T3"/>
                    </a:cxn>
                    <a:cxn ang="0">
                      <a:pos x="T4" y="T5"/>
                    </a:cxn>
                    <a:cxn ang="0">
                      <a:pos x="T6" y="T7"/>
                    </a:cxn>
                    <a:cxn ang="0">
                      <a:pos x="T8" y="T9"/>
                    </a:cxn>
                  </a:cxnLst>
                  <a:rect l="0" t="0" r="r" b="b"/>
                  <a:pathLst>
                    <a:path w="769" h="1463">
                      <a:moveTo>
                        <a:pt x="0" y="1463"/>
                      </a:moveTo>
                      <a:lnTo>
                        <a:pt x="769" y="975"/>
                      </a:lnTo>
                      <a:lnTo>
                        <a:pt x="769" y="0"/>
                      </a:lnTo>
                      <a:lnTo>
                        <a:pt x="0" y="488"/>
                      </a:lnTo>
                      <a:lnTo>
                        <a:pt x="0" y="1463"/>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63"/>
                <p:cNvSpPr>
                  <a:spLocks/>
                </p:cNvSpPr>
                <p:nvPr/>
              </p:nvSpPr>
              <p:spPr bwMode="auto">
                <a:xfrm>
                  <a:off x="2700337" y="633412"/>
                  <a:ext cx="509588" cy="688975"/>
                </a:xfrm>
                <a:custGeom>
                  <a:avLst/>
                  <a:gdLst>
                    <a:gd name="T0" fmla="*/ 0 w 961"/>
                    <a:gd name="T1" fmla="*/ 0 h 1301"/>
                    <a:gd name="T2" fmla="*/ 961 w 961"/>
                    <a:gd name="T3" fmla="*/ 326 h 1301"/>
                    <a:gd name="T4" fmla="*/ 961 w 961"/>
                    <a:gd name="T5" fmla="*/ 1301 h 1301"/>
                    <a:gd name="T6" fmla="*/ 0 w 961"/>
                    <a:gd name="T7" fmla="*/ 975 h 1301"/>
                    <a:gd name="T8" fmla="*/ 0 w 961"/>
                    <a:gd name="T9" fmla="*/ 0 h 1301"/>
                  </a:gdLst>
                  <a:ahLst/>
                  <a:cxnLst>
                    <a:cxn ang="0">
                      <a:pos x="T0" y="T1"/>
                    </a:cxn>
                    <a:cxn ang="0">
                      <a:pos x="T2" y="T3"/>
                    </a:cxn>
                    <a:cxn ang="0">
                      <a:pos x="T4" y="T5"/>
                    </a:cxn>
                    <a:cxn ang="0">
                      <a:pos x="T6" y="T7"/>
                    </a:cxn>
                    <a:cxn ang="0">
                      <a:pos x="T8" y="T9"/>
                    </a:cxn>
                  </a:cxnLst>
                  <a:rect l="0" t="0" r="r" b="b"/>
                  <a:pathLst>
                    <a:path w="961" h="1301">
                      <a:moveTo>
                        <a:pt x="0" y="0"/>
                      </a:moveTo>
                      <a:lnTo>
                        <a:pt x="961" y="326"/>
                      </a:lnTo>
                      <a:lnTo>
                        <a:pt x="961" y="1301"/>
                      </a:lnTo>
                      <a:lnTo>
                        <a:pt x="0" y="975"/>
                      </a:lnTo>
                      <a:lnTo>
                        <a:pt x="0" y="0"/>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64"/>
                <p:cNvSpPr>
                  <a:spLocks/>
                </p:cNvSpPr>
                <p:nvPr/>
              </p:nvSpPr>
              <p:spPr bwMode="auto">
                <a:xfrm>
                  <a:off x="2293937" y="892175"/>
                  <a:ext cx="508000" cy="687388"/>
                </a:xfrm>
                <a:custGeom>
                  <a:avLst/>
                  <a:gdLst>
                    <a:gd name="T0" fmla="*/ 0 w 961"/>
                    <a:gd name="T1" fmla="*/ 0 h 1299"/>
                    <a:gd name="T2" fmla="*/ 0 w 961"/>
                    <a:gd name="T3" fmla="*/ 975 h 1299"/>
                    <a:gd name="T4" fmla="*/ 961 w 961"/>
                    <a:gd name="T5" fmla="*/ 1299 h 1299"/>
                    <a:gd name="T6" fmla="*/ 961 w 961"/>
                    <a:gd name="T7" fmla="*/ 324 h 1299"/>
                    <a:gd name="T8" fmla="*/ 0 w 961"/>
                    <a:gd name="T9" fmla="*/ 0 h 1299"/>
                  </a:gdLst>
                  <a:ahLst/>
                  <a:cxnLst>
                    <a:cxn ang="0">
                      <a:pos x="T0" y="T1"/>
                    </a:cxn>
                    <a:cxn ang="0">
                      <a:pos x="T2" y="T3"/>
                    </a:cxn>
                    <a:cxn ang="0">
                      <a:pos x="T4" y="T5"/>
                    </a:cxn>
                    <a:cxn ang="0">
                      <a:pos x="T6" y="T7"/>
                    </a:cxn>
                    <a:cxn ang="0">
                      <a:pos x="T8" y="T9"/>
                    </a:cxn>
                  </a:cxnLst>
                  <a:rect l="0" t="0" r="r" b="b"/>
                  <a:pathLst>
                    <a:path w="961" h="1299">
                      <a:moveTo>
                        <a:pt x="0" y="0"/>
                      </a:moveTo>
                      <a:lnTo>
                        <a:pt x="0" y="975"/>
                      </a:lnTo>
                      <a:lnTo>
                        <a:pt x="961" y="1299"/>
                      </a:lnTo>
                      <a:lnTo>
                        <a:pt x="961" y="324"/>
                      </a:lnTo>
                      <a:lnTo>
                        <a:pt x="0" y="0"/>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65"/>
                <p:cNvSpPr>
                  <a:spLocks/>
                </p:cNvSpPr>
                <p:nvPr/>
              </p:nvSpPr>
              <p:spPr bwMode="auto">
                <a:xfrm>
                  <a:off x="2801937" y="806450"/>
                  <a:ext cx="407988" cy="773113"/>
                </a:xfrm>
                <a:custGeom>
                  <a:avLst/>
                  <a:gdLst>
                    <a:gd name="T0" fmla="*/ 0 w 769"/>
                    <a:gd name="T1" fmla="*/ 1461 h 1461"/>
                    <a:gd name="T2" fmla="*/ 769 w 769"/>
                    <a:gd name="T3" fmla="*/ 975 h 1461"/>
                    <a:gd name="T4" fmla="*/ 769 w 769"/>
                    <a:gd name="T5" fmla="*/ 0 h 1461"/>
                    <a:gd name="T6" fmla="*/ 0 w 769"/>
                    <a:gd name="T7" fmla="*/ 486 h 1461"/>
                    <a:gd name="T8" fmla="*/ 0 w 769"/>
                    <a:gd name="T9" fmla="*/ 1461 h 1461"/>
                  </a:gdLst>
                  <a:ahLst/>
                  <a:cxnLst>
                    <a:cxn ang="0">
                      <a:pos x="T0" y="T1"/>
                    </a:cxn>
                    <a:cxn ang="0">
                      <a:pos x="T2" y="T3"/>
                    </a:cxn>
                    <a:cxn ang="0">
                      <a:pos x="T4" y="T5"/>
                    </a:cxn>
                    <a:cxn ang="0">
                      <a:pos x="T6" y="T7"/>
                    </a:cxn>
                    <a:cxn ang="0">
                      <a:pos x="T8" y="T9"/>
                    </a:cxn>
                  </a:cxnLst>
                  <a:rect l="0" t="0" r="r" b="b"/>
                  <a:pathLst>
                    <a:path w="769" h="1461">
                      <a:moveTo>
                        <a:pt x="0" y="1461"/>
                      </a:moveTo>
                      <a:lnTo>
                        <a:pt x="769" y="975"/>
                      </a:lnTo>
                      <a:lnTo>
                        <a:pt x="769" y="0"/>
                      </a:lnTo>
                      <a:lnTo>
                        <a:pt x="0" y="486"/>
                      </a:lnTo>
                      <a:lnTo>
                        <a:pt x="0" y="1461"/>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6"/>
                <p:cNvSpPr>
                  <a:spLocks/>
                </p:cNvSpPr>
                <p:nvPr/>
              </p:nvSpPr>
              <p:spPr bwMode="auto">
                <a:xfrm>
                  <a:off x="2700337" y="204787"/>
                  <a:ext cx="712788" cy="601663"/>
                </a:xfrm>
                <a:custGeom>
                  <a:avLst/>
                  <a:gdLst>
                    <a:gd name="T0" fmla="*/ 0 w 1346"/>
                    <a:gd name="T1" fmla="*/ 812 h 1138"/>
                    <a:gd name="T2" fmla="*/ 384 w 1346"/>
                    <a:gd name="T3" fmla="*/ 0 h 1138"/>
                    <a:gd name="T4" fmla="*/ 1346 w 1346"/>
                    <a:gd name="T5" fmla="*/ 326 h 1138"/>
                    <a:gd name="T6" fmla="*/ 961 w 1346"/>
                    <a:gd name="T7" fmla="*/ 1138 h 1138"/>
                    <a:gd name="T8" fmla="*/ 0 w 1346"/>
                    <a:gd name="T9" fmla="*/ 812 h 1138"/>
                  </a:gdLst>
                  <a:ahLst/>
                  <a:cxnLst>
                    <a:cxn ang="0">
                      <a:pos x="T0" y="T1"/>
                    </a:cxn>
                    <a:cxn ang="0">
                      <a:pos x="T2" y="T3"/>
                    </a:cxn>
                    <a:cxn ang="0">
                      <a:pos x="T4" y="T5"/>
                    </a:cxn>
                    <a:cxn ang="0">
                      <a:pos x="T6" y="T7"/>
                    </a:cxn>
                    <a:cxn ang="0">
                      <a:pos x="T8" y="T9"/>
                    </a:cxn>
                  </a:cxnLst>
                  <a:rect l="0" t="0" r="r" b="b"/>
                  <a:pathLst>
                    <a:path w="1346" h="1138">
                      <a:moveTo>
                        <a:pt x="0" y="812"/>
                      </a:moveTo>
                      <a:lnTo>
                        <a:pt x="384" y="0"/>
                      </a:lnTo>
                      <a:lnTo>
                        <a:pt x="1346" y="326"/>
                      </a:lnTo>
                      <a:lnTo>
                        <a:pt x="961" y="1138"/>
                      </a:lnTo>
                      <a:lnTo>
                        <a:pt x="0" y="812"/>
                      </a:lnTo>
                      <a:close/>
                    </a:path>
                  </a:pathLst>
                </a:custGeom>
                <a:grpFill/>
                <a:ln w="95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テキスト ボックス 70"/>
              <p:cNvSpPr txBox="1"/>
              <p:nvPr/>
            </p:nvSpPr>
            <p:spPr>
              <a:xfrm>
                <a:off x="3629514" y="1676415"/>
                <a:ext cx="2670677" cy="2400657"/>
              </a:xfrm>
              <a:prstGeom prst="rect">
                <a:avLst/>
              </a:prstGeom>
              <a:noFill/>
              <a:ln>
                <a:noFill/>
              </a:ln>
            </p:spPr>
            <p:txBody>
              <a:bodyPr wrap="square" rtlCol="0">
                <a:spAutoFit/>
              </a:bodyPr>
              <a:lstStyle/>
              <a:p>
                <a:r>
                  <a:rPr kumimoji="1" lang="en-US" altLang="ja-JP" sz="15000" dirty="0" smtClean="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15000" dirty="0">
                  <a:solidFill>
                    <a:schemeClr val="bg1"/>
                  </a:solidFill>
                  <a:latin typeface="HGS創英角ﾎﾟｯﾌﾟ体" panose="040B0A00000000000000" pitchFamily="50" charset="-128"/>
                  <a:ea typeface="HGS創英角ﾎﾟｯﾌﾟ体" panose="040B0A00000000000000" pitchFamily="50" charset="-128"/>
                </a:endParaRPr>
              </a:p>
            </p:txBody>
          </p:sp>
        </p:grpSp>
        <p:sp>
          <p:nvSpPr>
            <p:cNvPr id="9" name="正方形/長方形 8"/>
            <p:cNvSpPr/>
            <p:nvPr/>
          </p:nvSpPr>
          <p:spPr>
            <a:xfrm>
              <a:off x="611560" y="5589240"/>
              <a:ext cx="3667780" cy="648072"/>
            </a:xfrm>
            <a:prstGeom prst="rect">
              <a:avLst/>
            </a:prstGeom>
            <a:solidFill>
              <a:schemeClr val="accent5">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仕組みを知る</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1115617" y="323945"/>
              <a:ext cx="6912767" cy="646331"/>
            </a:xfrm>
            <a:prstGeom prst="rect">
              <a:avLst/>
            </a:prstGeom>
            <a:noFill/>
          </p:spPr>
          <p:txBody>
            <a:bodyPr wrap="square" rtlCol="0">
              <a:spAutoFit/>
            </a:bodyPr>
            <a:lstStyle/>
            <a:p>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コンピュータは</a:t>
              </a:r>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「魔法の箱」？</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6" name="テキスト ボックス 65"/>
            <p:cNvSpPr txBox="1"/>
            <p:nvPr/>
          </p:nvSpPr>
          <p:spPr>
            <a:xfrm>
              <a:off x="281682" y="4509120"/>
              <a:ext cx="5442446" cy="646331"/>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コンピュータが動く</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79" name="正方形/長方形 78"/>
            <p:cNvSpPr/>
            <p:nvPr/>
          </p:nvSpPr>
          <p:spPr>
            <a:xfrm>
              <a:off x="5243513" y="5517232"/>
              <a:ext cx="3864991" cy="64807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rgbClr val="FF0000"/>
                  </a:solidFill>
                  <a:latin typeface="HG丸ｺﾞｼｯｸM-PRO" panose="020F0600000000000000" pitchFamily="50" charset="-128"/>
                  <a:ea typeface="HG丸ｺﾞｼｯｸM-PRO" panose="020F0600000000000000" pitchFamily="50" charset="-128"/>
                </a:rPr>
                <a:t>「魔法の箱」</a:t>
              </a:r>
              <a:endParaRPr kumimoji="1" lang="ja-JP" altLang="en-US" sz="4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0" name="下矢印 79"/>
            <p:cNvSpPr/>
            <p:nvPr/>
          </p:nvSpPr>
          <p:spPr>
            <a:xfrm rot="16200000">
              <a:off x="4659376" y="5548748"/>
              <a:ext cx="736227" cy="673196"/>
            </a:xfrm>
            <a:prstGeom prst="downArrow">
              <a:avLst/>
            </a:prstGeom>
            <a:solidFill>
              <a:schemeClr val="accent5">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1" name="乗算記号 80"/>
            <p:cNvSpPr/>
            <p:nvPr/>
          </p:nvSpPr>
          <p:spPr>
            <a:xfrm>
              <a:off x="6037179" y="4920181"/>
              <a:ext cx="1991205" cy="2037211"/>
            </a:xfrm>
            <a:prstGeom prst="mathMultiply">
              <a:avLst>
                <a:gd name="adj1" fmla="val 11931"/>
              </a:avLst>
            </a:prstGeom>
            <a:solidFill>
              <a:schemeClr val="accent6">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p:cNvSpPr txBox="1"/>
          <p:nvPr/>
        </p:nvSpPr>
        <p:spPr>
          <a:xfrm>
            <a:off x="539552" y="1243798"/>
            <a:ext cx="4028764" cy="64633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人が命令を考える</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88" name="テキスト ボックス 87"/>
          <p:cNvSpPr txBox="1"/>
          <p:nvPr/>
        </p:nvSpPr>
        <p:spPr>
          <a:xfrm>
            <a:off x="539552" y="2996952"/>
            <a:ext cx="4028764" cy="646331"/>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人が命令を与える</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89" name="下矢印 88"/>
          <p:cNvSpPr/>
          <p:nvPr/>
        </p:nvSpPr>
        <p:spPr>
          <a:xfrm>
            <a:off x="1907704" y="2060848"/>
            <a:ext cx="928684" cy="673196"/>
          </a:xfrm>
          <a:prstGeom prst="down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0" name="下矢印 89"/>
          <p:cNvSpPr/>
          <p:nvPr/>
        </p:nvSpPr>
        <p:spPr>
          <a:xfrm>
            <a:off x="1907704" y="3789040"/>
            <a:ext cx="928684" cy="673196"/>
          </a:xfrm>
          <a:prstGeom prst="down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4401911" y="1070240"/>
            <a:ext cx="4320482" cy="935739"/>
            <a:chOff x="1619670" y="3027030"/>
            <a:chExt cx="4320482" cy="935739"/>
          </a:xfrm>
          <a:solidFill>
            <a:schemeClr val="accent6">
              <a:lumMod val="20000"/>
              <a:lumOff val="80000"/>
            </a:schemeClr>
          </a:solidFill>
        </p:grpSpPr>
        <p:sp>
          <p:nvSpPr>
            <p:cNvPr id="92" name="円/楕円 91"/>
            <p:cNvSpPr/>
            <p:nvPr/>
          </p:nvSpPr>
          <p:spPr>
            <a:xfrm>
              <a:off x="1619670" y="3027030"/>
              <a:ext cx="4320482" cy="93573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3" name="テキスト ボックス 92"/>
            <p:cNvSpPr txBox="1"/>
            <p:nvPr/>
          </p:nvSpPr>
          <p:spPr>
            <a:xfrm>
              <a:off x="2085856" y="3171415"/>
              <a:ext cx="3452700" cy="646331"/>
            </a:xfrm>
            <a:prstGeom prst="rect">
              <a:avLst/>
            </a:prstGeom>
            <a:noFill/>
            <a:ln>
              <a:noFill/>
            </a:ln>
          </p:spPr>
          <p:txBody>
            <a:bodyPr wrap="square" rtlCol="0">
              <a:spAutoFit/>
            </a:bodyP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プログラム</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94" name="グループ化 93"/>
          <p:cNvGrpSpPr/>
          <p:nvPr/>
        </p:nvGrpSpPr>
        <p:grpSpPr>
          <a:xfrm>
            <a:off x="4427984" y="2803467"/>
            <a:ext cx="4320482" cy="1023927"/>
            <a:chOff x="1619670" y="3027030"/>
            <a:chExt cx="4320482" cy="935739"/>
          </a:xfrm>
          <a:solidFill>
            <a:schemeClr val="accent6">
              <a:lumMod val="20000"/>
              <a:lumOff val="80000"/>
            </a:schemeClr>
          </a:solidFill>
        </p:grpSpPr>
        <p:sp>
          <p:nvSpPr>
            <p:cNvPr id="95" name="円/楕円 94"/>
            <p:cNvSpPr/>
            <p:nvPr/>
          </p:nvSpPr>
          <p:spPr>
            <a:xfrm>
              <a:off x="1619670" y="3027030"/>
              <a:ext cx="4320482" cy="93573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6" name="テキスト ボックス 95"/>
            <p:cNvSpPr txBox="1"/>
            <p:nvPr/>
          </p:nvSpPr>
          <p:spPr>
            <a:xfrm>
              <a:off x="2085856" y="3171415"/>
              <a:ext cx="3452700" cy="646331"/>
            </a:xfrm>
            <a:prstGeom prst="rect">
              <a:avLst/>
            </a:prstGeom>
            <a:noFill/>
            <a:ln>
              <a:noFill/>
            </a:ln>
          </p:spPr>
          <p:txBody>
            <a:bodyPr wrap="square" rtlCol="0">
              <a:spAutoFit/>
            </a:bodyP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17</a:t>
            </a:fld>
            <a:endParaRPr lang="ja-JP" altLang="en-US"/>
          </a:p>
        </p:txBody>
      </p:sp>
    </p:spTree>
    <p:extLst>
      <p:ext uri="{BB962C8B-B14F-4D97-AF65-F5344CB8AC3E}">
        <p14:creationId xmlns:p14="http://schemas.microsoft.com/office/powerpoint/2010/main" val="170440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186735" y="2348880"/>
            <a:ext cx="4734526" cy="792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広げる</a:t>
            </a:r>
            <a:endParaRPr lang="en-US" altLang="ja-JP" sz="36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295636" y="478413"/>
            <a:ext cx="6552728" cy="646331"/>
          </a:xfrm>
          <a:prstGeom prst="rect">
            <a:avLst/>
          </a:prstGeom>
          <a:solidFill>
            <a:schemeClr val="bg1"/>
          </a:solidFill>
          <a:ln w="28575">
            <a:noFill/>
          </a:ln>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コンピュータの仕組みを知る</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186834" y="1196752"/>
            <a:ext cx="4734526" cy="792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発掘</a:t>
            </a:r>
            <a:endParaRPr lang="en-US" altLang="ja-JP" sz="36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18</a:t>
            </a:fld>
            <a:endParaRPr lang="ja-JP" altLang="en-US"/>
          </a:p>
        </p:txBody>
      </p:sp>
      <p:grpSp>
        <p:nvGrpSpPr>
          <p:cNvPr id="9" name="グループ化 8"/>
          <p:cNvGrpSpPr/>
          <p:nvPr/>
        </p:nvGrpSpPr>
        <p:grpSpPr>
          <a:xfrm>
            <a:off x="251520" y="1268760"/>
            <a:ext cx="1792904" cy="2016224"/>
            <a:chOff x="5000694" y="1664804"/>
            <a:chExt cx="1762303" cy="22322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grpSp>
          <p:nvGrpSpPr>
            <p:cNvPr id="11" name="グループ化 10"/>
            <p:cNvGrpSpPr/>
            <p:nvPr/>
          </p:nvGrpSpPr>
          <p:grpSpPr>
            <a:xfrm>
              <a:off x="5000694" y="1664804"/>
              <a:ext cx="1762303" cy="2232248"/>
              <a:chOff x="3504208" y="1340768"/>
              <a:chExt cx="1762303" cy="2232248"/>
            </a:xfrm>
            <a:grpFill/>
          </p:grpSpPr>
          <p:sp>
            <p:nvSpPr>
              <p:cNvPr id="13" name="角丸四角形 12"/>
              <p:cNvSpPr/>
              <p:nvPr/>
            </p:nvSpPr>
            <p:spPr>
              <a:xfrm>
                <a:off x="3514489" y="1340768"/>
                <a:ext cx="1752022" cy="2232248"/>
              </a:xfrm>
              <a:prstGeom prst="roundRect">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780437" y="2114217"/>
                <a:ext cx="1106741" cy="1080120"/>
              </a:xfrm>
              <a:prstGeom prst="ellipse">
                <a:avLst/>
              </a:prstGeom>
              <a:solidFill>
                <a:schemeClr val="tx1">
                  <a:lumMod val="75000"/>
                  <a:lumOff val="2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893924" y="2204864"/>
                <a:ext cx="879767" cy="902839"/>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843906" y="1916832"/>
                <a:ext cx="288032" cy="28803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851920" y="1448780"/>
                <a:ext cx="960761"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99874"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315898"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644008"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3504208" y="1772816"/>
                <a:ext cx="1715864" cy="0"/>
              </a:xfrm>
              <a:prstGeom prst="line">
                <a:avLst/>
              </a:prstGeom>
              <a:grpFill/>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5396018" y="1916832"/>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7092280" y="1359574"/>
            <a:ext cx="1754473" cy="1656501"/>
            <a:chOff x="4701930" y="3494524"/>
            <a:chExt cx="2160240" cy="2102153"/>
          </a:xfrm>
        </p:grpSpPr>
        <p:sp>
          <p:nvSpPr>
            <p:cNvPr id="24" name="円/楕円 23"/>
            <p:cNvSpPr/>
            <p:nvPr/>
          </p:nvSpPr>
          <p:spPr>
            <a:xfrm>
              <a:off x="4701930" y="3494524"/>
              <a:ext cx="2160240" cy="21021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843095" y="3623004"/>
              <a:ext cx="1877910" cy="184519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109785" y="3933531"/>
              <a:ext cx="1344527"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681832" y="4424240"/>
              <a:ext cx="228608" cy="24271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5380958" y="4869160"/>
              <a:ext cx="802179" cy="45719"/>
              <a:chOff x="1979720" y="4975165"/>
              <a:chExt cx="1383604" cy="542067"/>
            </a:xfrm>
          </p:grpSpPr>
          <p:sp>
            <p:nvSpPr>
              <p:cNvPr id="29" name="角丸四角形 28"/>
              <p:cNvSpPr/>
              <p:nvPr/>
            </p:nvSpPr>
            <p:spPr>
              <a:xfrm>
                <a:off x="1979720" y="4975607"/>
                <a:ext cx="279512" cy="5391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348272" y="4978068"/>
                <a:ext cx="279512" cy="5391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699792" y="4975165"/>
                <a:ext cx="279512" cy="5391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083812" y="4975165"/>
                <a:ext cx="279512" cy="5391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7685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1</a:t>
            </a:fld>
            <a:endParaRPr lang="ja-JP" altLang="en-US"/>
          </a:p>
        </p:txBody>
      </p:sp>
      <p:sp>
        <p:nvSpPr>
          <p:cNvPr id="4" name="タイトル 1"/>
          <p:cNvSpPr txBox="1">
            <a:spLocks/>
          </p:cNvSpPr>
          <p:nvPr/>
        </p:nvSpPr>
        <p:spPr>
          <a:xfrm>
            <a:off x="8528" y="2693474"/>
            <a:ext cx="9144000" cy="172762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a:t>
            </a:r>
            <a:endParaRPr lang="en-US" altLang="ja-JP" sz="5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5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校内研修＜ステップ１＞</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96315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86834" y="1196752"/>
            <a:ext cx="4734526" cy="7920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可能性を発掘</a:t>
            </a:r>
            <a:endParaRPr lang="en-US" altLang="ja-JP"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2186735" y="2348880"/>
            <a:ext cx="4734526" cy="792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広げる</a:t>
            </a:r>
            <a:endParaRPr lang="en-US" altLang="ja-JP" sz="36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295636" y="478413"/>
            <a:ext cx="6552728" cy="646331"/>
          </a:xfrm>
          <a:prstGeom prst="rect">
            <a:avLst/>
          </a:prstGeom>
          <a:solidFill>
            <a:schemeClr val="bg1"/>
          </a:solidFill>
          <a:ln w="28575">
            <a:noFill/>
          </a:ln>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コンピュータの仕組みを知る</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19</a:t>
            </a:fld>
            <a:endParaRPr lang="ja-JP" altLang="en-US"/>
          </a:p>
        </p:txBody>
      </p:sp>
      <p:grpSp>
        <p:nvGrpSpPr>
          <p:cNvPr id="9" name="グループ化 8"/>
          <p:cNvGrpSpPr/>
          <p:nvPr/>
        </p:nvGrpSpPr>
        <p:grpSpPr>
          <a:xfrm>
            <a:off x="251520" y="1268760"/>
            <a:ext cx="1792904" cy="2016224"/>
            <a:chOff x="5000694" y="1664804"/>
            <a:chExt cx="1762303" cy="2232248"/>
          </a:xfrm>
          <a:solidFill>
            <a:schemeClr val="bg1">
              <a:lumMod val="95000"/>
            </a:schemeClr>
          </a:solidFill>
        </p:grpSpPr>
        <p:grpSp>
          <p:nvGrpSpPr>
            <p:cNvPr id="10" name="グループ化 9"/>
            <p:cNvGrpSpPr/>
            <p:nvPr/>
          </p:nvGrpSpPr>
          <p:grpSpPr>
            <a:xfrm>
              <a:off x="5000694" y="1664804"/>
              <a:ext cx="1762303" cy="2232248"/>
              <a:chOff x="3504208" y="1340768"/>
              <a:chExt cx="1762303" cy="2232248"/>
            </a:xfrm>
            <a:grpFill/>
          </p:grpSpPr>
          <p:sp>
            <p:nvSpPr>
              <p:cNvPr id="12" name="角丸四角形 11"/>
              <p:cNvSpPr/>
              <p:nvPr/>
            </p:nvSpPr>
            <p:spPr>
              <a:xfrm>
                <a:off x="3514489"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780437" y="2114217"/>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893924" y="2204864"/>
                <a:ext cx="879767" cy="902839"/>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7092280" y="1359574"/>
            <a:ext cx="1754473" cy="1656501"/>
            <a:chOff x="4701930" y="3494524"/>
            <a:chExt cx="2160240" cy="2102153"/>
          </a:xfrm>
          <a:solidFill>
            <a:schemeClr val="bg1">
              <a:lumMod val="95000"/>
            </a:schemeClr>
          </a:solidFill>
        </p:grpSpPr>
        <p:sp>
          <p:nvSpPr>
            <p:cNvPr id="24" name="円/楕円 23"/>
            <p:cNvSpPr/>
            <p:nvPr/>
          </p:nvSpPr>
          <p:spPr>
            <a:xfrm>
              <a:off x="4701930" y="3494524"/>
              <a:ext cx="2160240" cy="2102153"/>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843095" y="3623004"/>
              <a:ext cx="1877910" cy="1845191"/>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109785" y="3933531"/>
              <a:ext cx="1344527" cy="1224136"/>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681832" y="4424240"/>
              <a:ext cx="228608" cy="242719"/>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5380958" y="4869160"/>
              <a:ext cx="802179" cy="45719"/>
              <a:chOff x="1979720" y="4975165"/>
              <a:chExt cx="1383604" cy="542067"/>
            </a:xfrm>
            <a:grpFill/>
          </p:grpSpPr>
          <p:sp>
            <p:nvSpPr>
              <p:cNvPr id="29" name="角丸四角形 28"/>
              <p:cNvSpPr/>
              <p:nvPr/>
            </p:nvSpPr>
            <p:spPr>
              <a:xfrm>
                <a:off x="1979720" y="4975607"/>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348272" y="4978068"/>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69979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08381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16411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86834" y="1196752"/>
            <a:ext cx="4734526" cy="792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発掘</a:t>
            </a:r>
            <a:endParaRPr lang="en-US" altLang="ja-JP" sz="36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2186735" y="2348880"/>
            <a:ext cx="4734526" cy="7920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広げる</a:t>
            </a:r>
            <a:endParaRPr lang="en-US" altLang="ja-JP"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295636" y="478413"/>
            <a:ext cx="6552728" cy="646331"/>
          </a:xfrm>
          <a:prstGeom prst="rect">
            <a:avLst/>
          </a:prstGeom>
          <a:solidFill>
            <a:schemeClr val="bg1"/>
          </a:solidFill>
          <a:ln w="28575">
            <a:noFill/>
          </a:ln>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コンピュータの仕組みを知る</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20</a:t>
            </a:fld>
            <a:endParaRPr lang="ja-JP" altLang="en-US"/>
          </a:p>
        </p:txBody>
      </p:sp>
      <p:grpSp>
        <p:nvGrpSpPr>
          <p:cNvPr id="9" name="グループ化 8"/>
          <p:cNvGrpSpPr/>
          <p:nvPr/>
        </p:nvGrpSpPr>
        <p:grpSpPr>
          <a:xfrm>
            <a:off x="251520" y="1268760"/>
            <a:ext cx="1792904" cy="2016224"/>
            <a:chOff x="5000694" y="1664804"/>
            <a:chExt cx="1762303" cy="2232248"/>
          </a:xfrm>
          <a:solidFill>
            <a:schemeClr val="bg1">
              <a:lumMod val="95000"/>
            </a:schemeClr>
          </a:solidFill>
        </p:grpSpPr>
        <p:grpSp>
          <p:nvGrpSpPr>
            <p:cNvPr id="10" name="グループ化 9"/>
            <p:cNvGrpSpPr/>
            <p:nvPr/>
          </p:nvGrpSpPr>
          <p:grpSpPr>
            <a:xfrm>
              <a:off x="5000694" y="1664804"/>
              <a:ext cx="1762303" cy="2232248"/>
              <a:chOff x="3504208" y="1340768"/>
              <a:chExt cx="1762303" cy="2232248"/>
            </a:xfrm>
            <a:grpFill/>
          </p:grpSpPr>
          <p:sp>
            <p:nvSpPr>
              <p:cNvPr id="12" name="角丸四角形 11"/>
              <p:cNvSpPr/>
              <p:nvPr/>
            </p:nvSpPr>
            <p:spPr>
              <a:xfrm>
                <a:off x="3514489"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780437" y="2114217"/>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893924" y="2204864"/>
                <a:ext cx="879767" cy="902839"/>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7092280" y="1359574"/>
            <a:ext cx="1754473" cy="1656501"/>
            <a:chOff x="4701930" y="3494524"/>
            <a:chExt cx="2160240" cy="2102153"/>
          </a:xfrm>
          <a:solidFill>
            <a:schemeClr val="bg1">
              <a:lumMod val="95000"/>
            </a:schemeClr>
          </a:solidFill>
        </p:grpSpPr>
        <p:sp>
          <p:nvSpPr>
            <p:cNvPr id="24" name="円/楕円 23"/>
            <p:cNvSpPr/>
            <p:nvPr/>
          </p:nvSpPr>
          <p:spPr>
            <a:xfrm>
              <a:off x="4701930" y="3494524"/>
              <a:ext cx="2160240" cy="2102153"/>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843095" y="3623004"/>
              <a:ext cx="1877910" cy="1845191"/>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109785" y="3933531"/>
              <a:ext cx="1344527" cy="1224136"/>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681832" y="4424240"/>
              <a:ext cx="228608" cy="242719"/>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5380958" y="4869160"/>
              <a:ext cx="802179" cy="45719"/>
              <a:chOff x="1979720" y="4975165"/>
              <a:chExt cx="1383604" cy="542067"/>
            </a:xfrm>
            <a:grpFill/>
          </p:grpSpPr>
          <p:sp>
            <p:nvSpPr>
              <p:cNvPr id="29" name="角丸四角形 28"/>
              <p:cNvSpPr/>
              <p:nvPr/>
            </p:nvSpPr>
            <p:spPr>
              <a:xfrm>
                <a:off x="1979720" y="4975607"/>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348272" y="4978068"/>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69979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08381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6371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129081" y="4077072"/>
            <a:ext cx="4885838" cy="10801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7092280" y="1359574"/>
            <a:ext cx="1754473" cy="1656501"/>
            <a:chOff x="4701930" y="3494524"/>
            <a:chExt cx="2160240" cy="2102153"/>
          </a:xfrm>
          <a:solidFill>
            <a:schemeClr val="bg1">
              <a:lumMod val="95000"/>
            </a:schemeClr>
          </a:solidFill>
        </p:grpSpPr>
        <p:sp>
          <p:nvSpPr>
            <p:cNvPr id="24" name="円/楕円 23"/>
            <p:cNvSpPr/>
            <p:nvPr/>
          </p:nvSpPr>
          <p:spPr>
            <a:xfrm>
              <a:off x="4701930" y="3494524"/>
              <a:ext cx="2160240" cy="2102153"/>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843095" y="3623004"/>
              <a:ext cx="1877910" cy="1845191"/>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109785" y="3933531"/>
              <a:ext cx="1344527" cy="1224136"/>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681832" y="4424240"/>
              <a:ext cx="228608" cy="242719"/>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5380958" y="4869160"/>
              <a:ext cx="802179" cy="45719"/>
              <a:chOff x="1979720" y="4975165"/>
              <a:chExt cx="1383604" cy="542067"/>
            </a:xfrm>
            <a:grpFill/>
          </p:grpSpPr>
          <p:sp>
            <p:nvSpPr>
              <p:cNvPr id="29" name="角丸四角形 28"/>
              <p:cNvSpPr/>
              <p:nvPr/>
            </p:nvSpPr>
            <p:spPr>
              <a:xfrm>
                <a:off x="1979720" y="4975607"/>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348272" y="4978068"/>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69979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08381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p:cNvGrpSpPr/>
          <p:nvPr/>
        </p:nvGrpSpPr>
        <p:grpSpPr>
          <a:xfrm>
            <a:off x="251520" y="1268760"/>
            <a:ext cx="1792904" cy="2016224"/>
            <a:chOff x="5000694" y="1664804"/>
            <a:chExt cx="1762303" cy="2232248"/>
          </a:xfrm>
          <a:solidFill>
            <a:schemeClr val="bg1">
              <a:lumMod val="95000"/>
            </a:schemeClr>
          </a:solidFill>
        </p:grpSpPr>
        <p:grpSp>
          <p:nvGrpSpPr>
            <p:cNvPr id="12" name="グループ化 11"/>
            <p:cNvGrpSpPr/>
            <p:nvPr/>
          </p:nvGrpSpPr>
          <p:grpSpPr>
            <a:xfrm>
              <a:off x="5000694" y="1664804"/>
              <a:ext cx="1762303" cy="2232248"/>
              <a:chOff x="3504208" y="1340768"/>
              <a:chExt cx="1762303" cy="2232248"/>
            </a:xfrm>
            <a:grpFill/>
          </p:grpSpPr>
          <p:sp>
            <p:nvSpPr>
              <p:cNvPr id="14" name="角丸四角形 13"/>
              <p:cNvSpPr/>
              <p:nvPr/>
            </p:nvSpPr>
            <p:spPr>
              <a:xfrm>
                <a:off x="3514489"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780437" y="2114217"/>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893924" y="2204864"/>
                <a:ext cx="879767" cy="902839"/>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正方形/長方形 12"/>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 2"/>
          <p:cNvSpPr/>
          <p:nvPr/>
        </p:nvSpPr>
        <p:spPr>
          <a:xfrm>
            <a:off x="2186834" y="1196752"/>
            <a:ext cx="4734526" cy="792088"/>
          </a:xfrm>
          <a:prstGeom prst="round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発掘</a:t>
            </a:r>
            <a:endParaRPr lang="en-US" altLang="ja-JP"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2186735" y="2348880"/>
            <a:ext cx="4734526" cy="792088"/>
          </a:xfrm>
          <a:prstGeom prst="round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広げる</a:t>
            </a:r>
            <a:endParaRPr lang="en-US" altLang="ja-JP"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865122" y="801578"/>
            <a:ext cx="7413757" cy="248340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21</a:t>
            </a:fld>
            <a:endParaRPr lang="ja-JP" altLang="en-US"/>
          </a:p>
        </p:txBody>
      </p:sp>
      <p:sp>
        <p:nvSpPr>
          <p:cNvPr id="39" name="テキスト ボックス 38"/>
          <p:cNvSpPr txBox="1"/>
          <p:nvPr/>
        </p:nvSpPr>
        <p:spPr>
          <a:xfrm>
            <a:off x="1295636" y="478413"/>
            <a:ext cx="6552728" cy="646331"/>
          </a:xfrm>
          <a:prstGeom prst="rect">
            <a:avLst/>
          </a:prstGeom>
          <a:solidFill>
            <a:schemeClr val="bg1"/>
          </a:solidFill>
          <a:ln w="28575">
            <a:noFill/>
          </a:ln>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コンピュータの仕組みを知る</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42" name="下矢印 41"/>
          <p:cNvSpPr/>
          <p:nvPr/>
        </p:nvSpPr>
        <p:spPr>
          <a:xfrm>
            <a:off x="3941930" y="3501008"/>
            <a:ext cx="1260140" cy="57606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2195736" y="4150760"/>
            <a:ext cx="4734526" cy="7904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社会で活躍</a:t>
            </a:r>
            <a:endParaRPr lang="en-US" altLang="ja-JP" sz="4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275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円/楕円 34"/>
          <p:cNvSpPr/>
          <p:nvPr/>
        </p:nvSpPr>
        <p:spPr>
          <a:xfrm>
            <a:off x="2129081" y="4077072"/>
            <a:ext cx="4885838" cy="10801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7092280" y="1359574"/>
            <a:ext cx="1754473" cy="1656501"/>
            <a:chOff x="4701930" y="3494524"/>
            <a:chExt cx="2160240" cy="2102153"/>
          </a:xfrm>
          <a:solidFill>
            <a:schemeClr val="bg1">
              <a:lumMod val="95000"/>
            </a:schemeClr>
          </a:solidFill>
        </p:grpSpPr>
        <p:sp>
          <p:nvSpPr>
            <p:cNvPr id="26" name="円/楕円 25"/>
            <p:cNvSpPr/>
            <p:nvPr/>
          </p:nvSpPr>
          <p:spPr>
            <a:xfrm>
              <a:off x="4701930" y="3494524"/>
              <a:ext cx="2160240" cy="2102153"/>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4843095" y="3623004"/>
              <a:ext cx="1877910" cy="1845191"/>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109785" y="3933531"/>
              <a:ext cx="1344527" cy="1224136"/>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681832" y="4424240"/>
              <a:ext cx="228608" cy="242719"/>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5380958" y="4869160"/>
              <a:ext cx="802179" cy="45719"/>
              <a:chOff x="1979720" y="4975165"/>
              <a:chExt cx="1383604" cy="542067"/>
            </a:xfrm>
            <a:grpFill/>
          </p:grpSpPr>
          <p:sp>
            <p:nvSpPr>
              <p:cNvPr id="31" name="角丸四角形 30"/>
              <p:cNvSpPr/>
              <p:nvPr/>
            </p:nvSpPr>
            <p:spPr>
              <a:xfrm>
                <a:off x="1979720" y="4975607"/>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2348272" y="4978068"/>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269979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083812" y="4975165"/>
                <a:ext cx="279512" cy="53916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 name="グループ化 12"/>
          <p:cNvGrpSpPr/>
          <p:nvPr/>
        </p:nvGrpSpPr>
        <p:grpSpPr>
          <a:xfrm>
            <a:off x="251520" y="1268760"/>
            <a:ext cx="1792904" cy="2016224"/>
            <a:chOff x="5000694" y="1664804"/>
            <a:chExt cx="1762303" cy="2232248"/>
          </a:xfrm>
          <a:solidFill>
            <a:schemeClr val="bg1">
              <a:lumMod val="95000"/>
            </a:schemeClr>
          </a:solidFill>
        </p:grpSpPr>
        <p:grpSp>
          <p:nvGrpSpPr>
            <p:cNvPr id="14" name="グループ化 13"/>
            <p:cNvGrpSpPr/>
            <p:nvPr/>
          </p:nvGrpSpPr>
          <p:grpSpPr>
            <a:xfrm>
              <a:off x="5000694" y="1664804"/>
              <a:ext cx="1762303" cy="2232248"/>
              <a:chOff x="3504208" y="1340768"/>
              <a:chExt cx="1762303" cy="2232248"/>
            </a:xfrm>
            <a:grpFill/>
          </p:grpSpPr>
          <p:sp>
            <p:nvSpPr>
              <p:cNvPr id="16" name="角丸四角形 15"/>
              <p:cNvSpPr/>
              <p:nvPr/>
            </p:nvSpPr>
            <p:spPr>
              <a:xfrm>
                <a:off x="3514489" y="1340768"/>
                <a:ext cx="1752022" cy="2232248"/>
              </a:xfrm>
              <a:prstGeom prst="round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780437" y="2114217"/>
                <a:ext cx="1106741" cy="1080120"/>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893924" y="2204864"/>
                <a:ext cx="879767" cy="902839"/>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843906" y="1916832"/>
                <a:ext cx="288032" cy="288032"/>
              </a:xfrm>
              <a:prstGeom prst="ellipse">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851920" y="1448780"/>
                <a:ext cx="960761"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099874"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31589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644008" y="1592796"/>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3504208" y="1772816"/>
                <a:ext cx="1715864" cy="0"/>
              </a:xfrm>
              <a:prstGeom prst="line">
                <a:avLst/>
              </a:prstGeom>
              <a:grp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5396018" y="1916832"/>
              <a:ext cx="112086" cy="108012"/>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647564" y="5085184"/>
            <a:ext cx="7812868" cy="1169551"/>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r>
              <a:rPr lang="ja-JP" altLang="en-US" sz="3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en-US" altLang="ja-JP" sz="3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2020</a:t>
            </a:r>
            <a:r>
              <a:rPr lang="ja-JP" altLang="en-US" sz="3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年度から小学校に</a:t>
            </a:r>
            <a:endParaRPr lang="en-US" altLang="ja-JP" sz="3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プログラミング教育が導入</a:t>
            </a:r>
            <a:endParaRPr lang="en-US" altLang="ja-JP"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 name="下矢印 1"/>
          <p:cNvSpPr/>
          <p:nvPr/>
        </p:nvSpPr>
        <p:spPr>
          <a:xfrm>
            <a:off x="3941930" y="3501008"/>
            <a:ext cx="1260140" cy="57606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2186834" y="1196752"/>
            <a:ext cx="4734526" cy="792088"/>
          </a:xfrm>
          <a:prstGeom prst="round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発掘</a:t>
            </a:r>
            <a:endParaRPr lang="en-US" altLang="ja-JP"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2186735" y="2348880"/>
            <a:ext cx="4734526" cy="792088"/>
          </a:xfrm>
          <a:prstGeom prst="round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可能性</a:t>
            </a: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を</a:t>
            </a:r>
            <a:r>
              <a:rPr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広げる</a:t>
            </a:r>
            <a:endParaRPr lang="en-US" altLang="ja-JP"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2195736" y="4150760"/>
            <a:ext cx="4734526" cy="7904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社会で活躍</a:t>
            </a:r>
            <a:endParaRPr lang="en-US" altLang="ja-JP" sz="4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865122" y="801578"/>
            <a:ext cx="7413757" cy="248340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22</a:t>
            </a:fld>
            <a:endParaRPr lang="ja-JP" altLang="en-US"/>
          </a:p>
        </p:txBody>
      </p:sp>
      <p:sp>
        <p:nvSpPr>
          <p:cNvPr id="42" name="テキスト ボックス 41"/>
          <p:cNvSpPr txBox="1"/>
          <p:nvPr/>
        </p:nvSpPr>
        <p:spPr>
          <a:xfrm>
            <a:off x="1295636" y="478413"/>
            <a:ext cx="6552728" cy="646331"/>
          </a:xfrm>
          <a:prstGeom prst="rect">
            <a:avLst/>
          </a:prstGeom>
          <a:solidFill>
            <a:schemeClr val="bg1"/>
          </a:solidFill>
          <a:ln w="28575">
            <a:noFill/>
          </a:ln>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コンピュータの仕組みを知る</a:t>
            </a:r>
            <a:endParaRPr lang="en-US" altLang="ja-JP"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3827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正方形/長方形 4"/>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①「プログラミング的思考」</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②「</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bg1">
                    <a:lumMod val="8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23</a:t>
            </a:fld>
            <a:endParaRPr lang="ja-JP" altLang="en-US"/>
          </a:p>
        </p:txBody>
      </p:sp>
      <p:sp>
        <p:nvSpPr>
          <p:cNvPr id="7" name="正方形/長方形 6"/>
          <p:cNvSpPr/>
          <p:nvPr/>
        </p:nvSpPr>
        <p:spPr>
          <a:xfrm>
            <a:off x="539552" y="2276872"/>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8225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正方形/長方形 4"/>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60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②</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bg1">
                    <a:lumMod val="8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をより確実な</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ものとする」</a:t>
            </a:r>
            <a:endPar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24</a:t>
            </a:fld>
            <a:endParaRPr lang="ja-JP" altLang="en-US"/>
          </a:p>
        </p:txBody>
      </p:sp>
      <p:sp>
        <p:nvSpPr>
          <p:cNvPr id="7" name="正方形/長方形 6"/>
          <p:cNvSpPr/>
          <p:nvPr/>
        </p:nvSpPr>
        <p:spPr>
          <a:xfrm>
            <a:off x="539552" y="2276872"/>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802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正方形/長方形 4"/>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60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②「</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bg1">
                    <a:lumMod val="8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25</a:t>
            </a:fld>
            <a:endParaRPr lang="ja-JP" altLang="en-US"/>
          </a:p>
        </p:txBody>
      </p:sp>
      <p:sp>
        <p:nvSpPr>
          <p:cNvPr id="6" name="正方形/長方形 5"/>
          <p:cNvSpPr/>
          <p:nvPr/>
        </p:nvSpPr>
        <p:spPr>
          <a:xfrm>
            <a:off x="539552" y="2276872"/>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590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正方形/長方形 3"/>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①「プログラミング的思考」</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②</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60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26</a:t>
            </a:fld>
            <a:endParaRPr lang="ja-JP" altLang="en-US"/>
          </a:p>
        </p:txBody>
      </p:sp>
      <p:sp>
        <p:nvSpPr>
          <p:cNvPr id="6" name="正方形/長方形 5"/>
          <p:cNvSpPr/>
          <p:nvPr/>
        </p:nvSpPr>
        <p:spPr>
          <a:xfrm>
            <a:off x="539552" y="2276872"/>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20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正方形/長方形 3"/>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①「プログラミング的思考」</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②「</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bg1">
                    <a:lumMod val="8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「学び</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27</a:t>
            </a:fld>
            <a:endParaRPr lang="ja-JP" altLang="en-US"/>
          </a:p>
        </p:txBody>
      </p:sp>
      <p:sp>
        <p:nvSpPr>
          <p:cNvPr id="6" name="正方形/長方形 5"/>
          <p:cNvSpPr/>
          <p:nvPr/>
        </p:nvSpPr>
        <p:spPr>
          <a:xfrm>
            <a:off x="539552" y="2276872"/>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79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28</a:t>
            </a:fld>
            <a:endParaRPr lang="ja-JP" altLang="en-US"/>
          </a:p>
        </p:txBody>
      </p:sp>
      <p:grpSp>
        <p:nvGrpSpPr>
          <p:cNvPr id="4" name="グループ化 3"/>
          <p:cNvGrpSpPr/>
          <p:nvPr/>
        </p:nvGrpSpPr>
        <p:grpSpPr>
          <a:xfrm>
            <a:off x="143762" y="476672"/>
            <a:ext cx="8856476" cy="5472608"/>
            <a:chOff x="143762" y="476672"/>
            <a:chExt cx="8856476" cy="5472608"/>
          </a:xfrm>
        </p:grpSpPr>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正方形/長方形 4"/>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6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60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②</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60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「学び</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39552" y="2276872"/>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89143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2</a:t>
            </a:fld>
            <a:endParaRPr lang="ja-JP" altLang="en-US"/>
          </a:p>
        </p:txBody>
      </p:sp>
      <p:sp>
        <p:nvSpPr>
          <p:cNvPr id="3" name="テキスト ボックス 2"/>
          <p:cNvSpPr txBox="1"/>
          <p:nvPr/>
        </p:nvSpPr>
        <p:spPr>
          <a:xfrm>
            <a:off x="179512" y="764704"/>
            <a:ext cx="3744416" cy="769441"/>
          </a:xfrm>
          <a:prstGeom prst="rect">
            <a:avLst/>
          </a:prstGeom>
          <a:noFill/>
        </p:spPr>
        <p:txBody>
          <a:bodyPr wrap="square" rtlCol="0">
            <a:spAutoFit/>
          </a:bodyPr>
          <a:lstStyle/>
          <a:p>
            <a:r>
              <a:rPr kumimoji="1" lang="ja-JP" altLang="en-US" sz="4400" dirty="0" smtClean="0">
                <a:solidFill>
                  <a:srgbClr val="FF0000"/>
                </a:solidFill>
                <a:latin typeface="HG丸ｺﾞｼｯｸM-PRO" panose="020F0600000000000000" pitchFamily="50" charset="-128"/>
                <a:ea typeface="HG丸ｺﾞｼｯｸM-PRO" panose="020F0600000000000000" pitchFamily="50" charset="-128"/>
              </a:rPr>
              <a:t>研修のねらい</a:t>
            </a:r>
            <a:endParaRPr kumimoji="1" lang="ja-JP" altLang="en-US" sz="4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雲形吹き出し 3"/>
          <p:cNvSpPr/>
          <p:nvPr/>
        </p:nvSpPr>
        <p:spPr>
          <a:xfrm>
            <a:off x="193891" y="1597893"/>
            <a:ext cx="6912768" cy="3805089"/>
          </a:xfrm>
          <a:prstGeom prst="cloudCallout">
            <a:avLst>
              <a:gd name="adj1" fmla="val 43309"/>
              <a:gd name="adj2" fmla="val 51708"/>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プログラミング教育の概要を</a:t>
            </a:r>
            <a:endParaRPr lang="en-US" altLang="ja-JP"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algn="ct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知ろう</a:t>
            </a:r>
            <a:r>
              <a:rPr kumimoji="1"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endParaRPr kumimoji="1" lang="ja-JP" altLang="en-US" sz="4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
          <a:stretch>
            <a:fillRect/>
          </a:stretch>
        </p:blipFill>
        <p:spPr>
          <a:xfrm>
            <a:off x="6506816" y="4104075"/>
            <a:ext cx="2637184" cy="2276631"/>
          </a:xfrm>
          <a:prstGeom prst="rect">
            <a:avLst/>
          </a:prstGeom>
        </p:spPr>
      </p:pic>
    </p:spTree>
    <p:extLst>
      <p:ext uri="{BB962C8B-B14F-4D97-AF65-F5344CB8AC3E}">
        <p14:creationId xmlns:p14="http://schemas.microsoft.com/office/powerpoint/2010/main" val="249443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0026" y="1412776"/>
            <a:ext cx="6444462" cy="5008815"/>
          </a:xfrm>
          <a:prstGeom prst="rect">
            <a:avLst/>
          </a:prstGeom>
        </p:spPr>
      </p:pic>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3" name="テキスト ボックス 12"/>
          <p:cNvSpPr txBox="1"/>
          <p:nvPr/>
        </p:nvSpPr>
        <p:spPr>
          <a:xfrm>
            <a:off x="431794" y="1988842"/>
            <a:ext cx="6948518" cy="707886"/>
          </a:xfrm>
          <a:prstGeom prst="rect">
            <a:avLst/>
          </a:prstGeom>
          <a:solidFill>
            <a:schemeClr val="bg1"/>
          </a:solidFill>
        </p:spPr>
        <p:txBody>
          <a:bodyPr wrap="square" rtlCol="0">
            <a:spAutoFit/>
          </a:bodyP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プログラミング言語を覚える</a:t>
            </a:r>
            <a:endParaRPr kumimoji="1"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29</a:t>
            </a:fld>
            <a:endParaRPr lang="ja-JP" altLang="en-US"/>
          </a:p>
        </p:txBody>
      </p:sp>
    </p:spTree>
    <p:extLst>
      <p:ext uri="{BB962C8B-B14F-4D97-AF65-F5344CB8AC3E}">
        <p14:creationId xmlns:p14="http://schemas.microsoft.com/office/powerpoint/2010/main" val="325921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20026" y="1412776"/>
            <a:ext cx="6444462" cy="5008815"/>
          </a:xfrm>
          <a:prstGeom prst="rect">
            <a:avLst/>
          </a:prstGeom>
        </p:spPr>
      </p:pic>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12" name="グループ化 11"/>
          <p:cNvGrpSpPr/>
          <p:nvPr/>
        </p:nvGrpSpPr>
        <p:grpSpPr>
          <a:xfrm>
            <a:off x="431794" y="1988840"/>
            <a:ext cx="6948518" cy="2342557"/>
            <a:chOff x="467544" y="3743289"/>
            <a:chExt cx="5240068" cy="1720126"/>
          </a:xfrm>
        </p:grpSpPr>
        <p:sp>
          <p:nvSpPr>
            <p:cNvPr id="13" name="テキスト ボックス 12"/>
            <p:cNvSpPr txBox="1"/>
            <p:nvPr/>
          </p:nvSpPr>
          <p:spPr>
            <a:xfrm>
              <a:off x="467544" y="3743289"/>
              <a:ext cx="5240068" cy="519797"/>
            </a:xfrm>
            <a:prstGeom prst="rect">
              <a:avLst/>
            </a:prstGeom>
            <a:noFill/>
          </p:spPr>
          <p:txBody>
            <a:bodyPr wrap="square" rtlCol="0">
              <a:spAutoFit/>
            </a:bodyPr>
            <a:lstStyle/>
            <a:p>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プログラミング言語を覚える</a:t>
              </a:r>
              <a:endParaRPr kumimoji="1"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67544" y="4943618"/>
              <a:ext cx="5240068" cy="519797"/>
            </a:xfrm>
            <a:prstGeom prst="rect">
              <a:avLst/>
            </a:prstGeom>
            <a:solidFill>
              <a:schemeClr val="bg1"/>
            </a:solidFill>
          </p:spPr>
          <p:txBody>
            <a:bodyPr wrap="square" rtlCol="0">
              <a:spAutoFit/>
            </a:bodyP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プログラミングの技能を習得</a:t>
              </a:r>
              <a:endParaRPr kumimoji="1"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gr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30</a:t>
            </a:fld>
            <a:endParaRPr lang="ja-JP" altLang="en-US"/>
          </a:p>
        </p:txBody>
      </p:sp>
    </p:spTree>
    <p:extLst>
      <p:ext uri="{BB962C8B-B14F-4D97-AF65-F5344CB8AC3E}">
        <p14:creationId xmlns:p14="http://schemas.microsoft.com/office/powerpoint/2010/main" val="417683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20026" y="1412776"/>
            <a:ext cx="6444462" cy="5008815"/>
          </a:xfrm>
          <a:prstGeom prst="rect">
            <a:avLst/>
          </a:prstGeom>
        </p:spPr>
      </p:pic>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テキスト ボックス 7"/>
          <p:cNvSpPr txBox="1"/>
          <p:nvPr/>
        </p:nvSpPr>
        <p:spPr>
          <a:xfrm>
            <a:off x="431794" y="1988842"/>
            <a:ext cx="6948518" cy="707886"/>
          </a:xfrm>
          <a:prstGeom prst="rect">
            <a:avLst/>
          </a:prstGeom>
          <a:solidFill>
            <a:schemeClr val="bg1"/>
          </a:solidFill>
        </p:spPr>
        <p:txBody>
          <a:bodyPr wrap="square" rtlCol="0">
            <a:spAutoFit/>
          </a:bodyP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プログラミング言語を覚える</a:t>
            </a:r>
            <a:endParaRPr kumimoji="1"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31794" y="3623509"/>
            <a:ext cx="6948518" cy="707886"/>
          </a:xfrm>
          <a:prstGeom prst="rect">
            <a:avLst/>
          </a:prstGeom>
          <a:solidFill>
            <a:schemeClr val="bg1"/>
          </a:solidFill>
        </p:spPr>
        <p:txBody>
          <a:bodyPr wrap="square" rtlCol="0">
            <a:spAutoFit/>
          </a:bodyP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プログラミングの技能を習得</a:t>
            </a:r>
            <a:endParaRPr kumimoji="1"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0" name="乗算記号 9"/>
          <p:cNvSpPr/>
          <p:nvPr/>
        </p:nvSpPr>
        <p:spPr>
          <a:xfrm>
            <a:off x="1133596" y="332656"/>
            <a:ext cx="7110812" cy="6192688"/>
          </a:xfrm>
          <a:prstGeom prst="mathMultiply">
            <a:avLst>
              <a:gd name="adj1" fmla="val 11931"/>
            </a:avLst>
          </a:prstGeom>
          <a:solidFill>
            <a:schemeClr val="accent6">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31</a:t>
            </a:fld>
            <a:endParaRPr lang="ja-JP" altLang="en-US"/>
          </a:p>
        </p:txBody>
      </p:sp>
    </p:spTree>
    <p:extLst>
      <p:ext uri="{BB962C8B-B14F-4D97-AF65-F5344CB8AC3E}">
        <p14:creationId xmlns:p14="http://schemas.microsoft.com/office/powerpoint/2010/main" val="281691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937200" y="1376189"/>
            <a:ext cx="7272808" cy="1692771"/>
          </a:xfrm>
          <a:prstGeom prst="rect">
            <a:avLst/>
          </a:prstGeom>
          <a:noFill/>
        </p:spPr>
        <p:txBody>
          <a:bodyPr wrap="square" rtlCol="0">
            <a:spAutoFit/>
          </a:bodyPr>
          <a:lstStyle/>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児童がプログラミングを</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algn="ctr"/>
            <a:r>
              <a:rPr lang="ja-JP" altLang="en-US" sz="6000" b="1" dirty="0" smtClean="0">
                <a:solidFill>
                  <a:srgbClr val="FF0000"/>
                </a:solidFill>
                <a:latin typeface="HG丸ｺﾞｼｯｸM-PRO" panose="020F0600000000000000" pitchFamily="50" charset="-128"/>
                <a:ea typeface="HG丸ｺﾞｼｯｸM-PRO" panose="020F0600000000000000" pitchFamily="50" charset="-128"/>
              </a:rPr>
              <a:t>「体験」</a:t>
            </a:r>
            <a:endParaRPr kumimoji="1" lang="ja-JP" altLang="en-US" sz="4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32</a:t>
            </a:fld>
            <a:endParaRPr lang="ja-JP" altLang="en-US"/>
          </a:p>
        </p:txBody>
      </p:sp>
      <p:pic>
        <p:nvPicPr>
          <p:cNvPr id="18" name="図 1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484784"/>
            <a:ext cx="2160240" cy="1540871"/>
          </a:xfrm>
          <a:prstGeom prst="rect">
            <a:avLst/>
          </a:prstGeom>
        </p:spPr>
      </p:pic>
    </p:spTree>
    <p:extLst>
      <p:ext uri="{BB962C8B-B14F-4D97-AF65-F5344CB8AC3E}">
        <p14:creationId xmlns:p14="http://schemas.microsoft.com/office/powerpoint/2010/main" val="4366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937200" y="1376189"/>
            <a:ext cx="7272808" cy="1692771"/>
          </a:xfrm>
          <a:prstGeom prst="rect">
            <a:avLst/>
          </a:prstGeom>
          <a:noFill/>
        </p:spPr>
        <p:txBody>
          <a:bodyPr wrap="square" rtlCol="0">
            <a:spAutoFit/>
          </a:bodyPr>
          <a:lstStyle/>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児童がプログラミングを</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algn="ctr"/>
            <a:r>
              <a:rPr lang="ja-JP" altLang="en-US" sz="6000" b="1" dirty="0" smtClean="0">
                <a:solidFill>
                  <a:srgbClr val="FF0000"/>
                </a:solidFill>
                <a:latin typeface="HG丸ｺﾞｼｯｸM-PRO" panose="020F0600000000000000" pitchFamily="50" charset="-128"/>
                <a:ea typeface="HG丸ｺﾞｼｯｸM-PRO" panose="020F0600000000000000" pitchFamily="50" charset="-128"/>
              </a:rPr>
              <a:t>「体験」</a:t>
            </a:r>
            <a:endParaRPr kumimoji="1" lang="ja-JP" altLang="en-US" sz="4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33</a:t>
            </a:fld>
            <a:endParaRPr lang="ja-JP" altLang="en-US"/>
          </a:p>
        </p:txBody>
      </p:sp>
      <p:pic>
        <p:nvPicPr>
          <p:cNvPr id="18" name="図 1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484784"/>
            <a:ext cx="2160240" cy="1540871"/>
          </a:xfrm>
          <a:prstGeom prst="rect">
            <a:avLst/>
          </a:prstGeom>
        </p:spPr>
      </p:pic>
      <p:sp>
        <p:nvSpPr>
          <p:cNvPr id="21" name="下矢印 20"/>
          <p:cNvSpPr/>
          <p:nvPr/>
        </p:nvSpPr>
        <p:spPr>
          <a:xfrm>
            <a:off x="3941930" y="3212976"/>
            <a:ext cx="1260140" cy="57606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40481" y="4078752"/>
            <a:ext cx="8063038" cy="79040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「プログラミング的思考」を育む</a:t>
            </a:r>
            <a:endParaRPr lang="en-US" altLang="ja-JP"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414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937200" y="1376189"/>
            <a:ext cx="7272808" cy="1692771"/>
          </a:xfrm>
          <a:prstGeom prst="rect">
            <a:avLst/>
          </a:prstGeom>
          <a:noFill/>
        </p:spPr>
        <p:txBody>
          <a:bodyPr wrap="square" rtlCol="0">
            <a:spAutoFit/>
          </a:bodyPr>
          <a:lstStyle/>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児童がプログラミングを</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algn="ctr"/>
            <a:r>
              <a:rPr lang="ja-JP" altLang="en-US" sz="6000" b="1" dirty="0" smtClean="0">
                <a:solidFill>
                  <a:srgbClr val="FF0000"/>
                </a:solidFill>
                <a:latin typeface="HG丸ｺﾞｼｯｸM-PRO" panose="020F0600000000000000" pitchFamily="50" charset="-128"/>
                <a:ea typeface="HG丸ｺﾞｼｯｸM-PRO" panose="020F0600000000000000" pitchFamily="50" charset="-128"/>
              </a:rPr>
              <a:t>「体験」</a:t>
            </a:r>
            <a:endParaRPr kumimoji="1" lang="ja-JP" altLang="en-US" sz="44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34</a:t>
            </a:fld>
            <a:endParaRPr lang="ja-JP" altLang="en-US"/>
          </a:p>
        </p:txBody>
      </p:sp>
      <p:pic>
        <p:nvPicPr>
          <p:cNvPr id="18" name="図 1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484784"/>
            <a:ext cx="2160240" cy="1540871"/>
          </a:xfrm>
          <a:prstGeom prst="rect">
            <a:avLst/>
          </a:prstGeom>
        </p:spPr>
      </p:pic>
      <p:sp>
        <p:nvSpPr>
          <p:cNvPr id="21" name="下矢印 20"/>
          <p:cNvSpPr/>
          <p:nvPr/>
        </p:nvSpPr>
        <p:spPr>
          <a:xfrm>
            <a:off x="3941930" y="3212976"/>
            <a:ext cx="1260140" cy="57606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40481" y="4078752"/>
            <a:ext cx="8063038" cy="79040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「プログラミング的思考」を育む</a:t>
            </a:r>
            <a:endParaRPr lang="en-US" altLang="ja-JP"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540481" y="5373216"/>
            <a:ext cx="8063038" cy="79040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「各教科の学び」の充実</a:t>
            </a:r>
            <a:endParaRPr lang="en-US" altLang="ja-JP"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592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35</a:t>
            </a:fld>
            <a:endParaRPr lang="ja-JP" altLang="en-US"/>
          </a:p>
        </p:txBody>
      </p:sp>
      <p:sp>
        <p:nvSpPr>
          <p:cNvPr id="6"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タイトル 1"/>
          <p:cNvSpPr txBox="1">
            <a:spLocks/>
          </p:cNvSpPr>
          <p:nvPr/>
        </p:nvSpPr>
        <p:spPr>
          <a:xfrm>
            <a:off x="468313" y="1484785"/>
            <a:ext cx="8207375" cy="4320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　導入の経緯とねらいを確認しよう</a:t>
            </a:r>
            <a:endPar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ct val="200000"/>
              </a:lnSpc>
            </a:pP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プログラミングを体験しよう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資質</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能力を確認</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　</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振り返りをしよう</a:t>
            </a:r>
            <a:endPar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6506816" y="4104075"/>
            <a:ext cx="2637184" cy="2276631"/>
          </a:xfrm>
          <a:prstGeom prst="rect">
            <a:avLst/>
          </a:prstGeom>
        </p:spPr>
      </p:pic>
    </p:spTree>
    <p:extLst>
      <p:ext uri="{BB962C8B-B14F-4D97-AF65-F5344CB8AC3E}">
        <p14:creationId xmlns:p14="http://schemas.microsoft.com/office/powerpoint/2010/main" val="21743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36</a:t>
            </a:fld>
            <a:endParaRPr lang="ja-JP" altLang="en-US"/>
          </a:p>
        </p:txBody>
      </p:sp>
      <p:sp>
        <p:nvSpPr>
          <p:cNvPr id="8" name="テキスト ボックス 7"/>
          <p:cNvSpPr txBox="1"/>
          <p:nvPr/>
        </p:nvSpPr>
        <p:spPr>
          <a:xfrm>
            <a:off x="2113595" y="5338082"/>
            <a:ext cx="4916811" cy="646331"/>
          </a:xfrm>
          <a:prstGeom prst="rect">
            <a:avLst/>
          </a:prstGeom>
          <a:noFill/>
        </p:spPr>
        <p:txBody>
          <a:bodyPr wrap="square" rtlCol="0">
            <a:spAutoFit/>
          </a:bodyPr>
          <a:lstStyle/>
          <a:p>
            <a:pPr algn="ctr"/>
            <a:r>
              <a:rPr lang="ja-JP" altLang="en-US" sz="3600" dirty="0" smtClean="0">
                <a:latin typeface="HG丸ｺﾞｼｯｸM-PRO" panose="020F0600000000000000" pitchFamily="50" charset="-128"/>
                <a:ea typeface="HG丸ｺﾞｼｯｸM-PRO" panose="020F0600000000000000" pitchFamily="50" charset="-128"/>
              </a:rPr>
              <a:t>ロボット掃除機</a:t>
            </a:r>
            <a:endParaRPr lang="en-US" altLang="ja-JP" sz="36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052736"/>
            <a:ext cx="3767620" cy="3745840"/>
          </a:xfrm>
          <a:prstGeom prst="rect">
            <a:avLst/>
          </a:prstGeom>
        </p:spPr>
      </p:pic>
    </p:spTree>
    <p:extLst>
      <p:ext uri="{BB962C8B-B14F-4D97-AF65-F5344CB8AC3E}">
        <p14:creationId xmlns:p14="http://schemas.microsoft.com/office/powerpoint/2010/main" val="155485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37</a:t>
            </a:fld>
            <a:endParaRPr lang="ja-JP" altLang="en-US"/>
          </a:p>
        </p:txBody>
      </p:sp>
      <p:sp>
        <p:nvSpPr>
          <p:cNvPr id="5" name="テキスト ボックス 4"/>
          <p:cNvSpPr txBox="1"/>
          <p:nvPr/>
        </p:nvSpPr>
        <p:spPr>
          <a:xfrm>
            <a:off x="0" y="457508"/>
            <a:ext cx="9144000" cy="584775"/>
          </a:xfrm>
          <a:prstGeom prst="rect">
            <a:avLst/>
          </a:prstGeom>
          <a:noFill/>
        </p:spPr>
        <p:txBody>
          <a:bodyPr wrap="square" rtlCol="0">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ロボット掃除機が動いている様子</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4" name="取り込み 02.wmv">
            <a:hlinkClick r:id="" action="ppaction://media"/>
          </p:cNvPr>
          <p:cNvPicPr>
            <a:picLocks noChangeAspect="1"/>
          </p:cNvPicPr>
          <p:nvPr>
            <a:videoFile r:link="rId1"/>
            <p:extLst>
              <p:ext uri="{DAA4B4D4-6D71-4841-9C94-3DE7FCFB9230}">
                <p14:media xmlns:p14="http://schemas.microsoft.com/office/powerpoint/2010/main" r:embed="rId2">
                  <p14:trim end="16915.4512"/>
                </p14:media>
              </p:ext>
            </p:extLst>
          </p:nvPr>
        </p:nvPicPr>
        <p:blipFill>
          <a:blip r:embed="rId5"/>
          <a:stretch>
            <a:fillRect/>
          </a:stretch>
        </p:blipFill>
        <p:spPr>
          <a:xfrm>
            <a:off x="395536" y="1042284"/>
            <a:ext cx="8352928" cy="5430420"/>
          </a:xfrm>
          <a:prstGeom prst="rect">
            <a:avLst/>
          </a:prstGeom>
          <a:ln w="28575">
            <a:solidFill>
              <a:schemeClr val="bg1">
                <a:lumMod val="65000"/>
              </a:schemeClr>
            </a:solidFill>
          </a:ln>
        </p:spPr>
      </p:pic>
      <p:sp>
        <p:nvSpPr>
          <p:cNvPr id="3" name="正方形/長方形 2"/>
          <p:cNvSpPr/>
          <p:nvPr/>
        </p:nvSpPr>
        <p:spPr>
          <a:xfrm>
            <a:off x="395536" y="1556792"/>
            <a:ext cx="8352928" cy="49159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666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85746" y="457508"/>
            <a:ext cx="4572508" cy="646331"/>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プログラミング体験</a:t>
            </a:r>
            <a:endParaRPr kumimoji="1" lang="ja-JP" altLang="en-US" sz="36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04" y="1124083"/>
            <a:ext cx="8172400" cy="5257245"/>
          </a:xfrm>
          <a:prstGeom prst="rect">
            <a:avLst/>
          </a:prstGeom>
        </p:spPr>
      </p:pic>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38</a:t>
            </a:fld>
            <a:endParaRPr lang="ja-JP" altLang="en-US"/>
          </a:p>
        </p:txBody>
      </p:sp>
    </p:spTree>
    <p:extLst>
      <p:ext uri="{BB962C8B-B14F-4D97-AF65-F5344CB8AC3E}">
        <p14:creationId xmlns:p14="http://schemas.microsoft.com/office/powerpoint/2010/main" val="161192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3</a:t>
            </a:fld>
            <a:endParaRPr lang="ja-JP" altLang="en-US"/>
          </a:p>
        </p:txBody>
      </p:sp>
      <p:sp>
        <p:nvSpPr>
          <p:cNvPr id="3"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タイトル 1"/>
          <p:cNvSpPr txBox="1">
            <a:spLocks/>
          </p:cNvSpPr>
          <p:nvPr/>
        </p:nvSpPr>
        <p:spPr>
          <a:xfrm>
            <a:off x="468313" y="1484785"/>
            <a:ext cx="8207375" cy="4320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１　導入の経緯とねらいを確認しよう</a:t>
            </a:r>
            <a:endPar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ct val="200000"/>
              </a:lnSpc>
            </a:pP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プログラミングを体験しよう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資質</a:t>
            </a: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能力を確認</a:t>
            </a: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しよう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４　</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振り返りをしよう</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6506816" y="4104075"/>
            <a:ext cx="2637184" cy="2276631"/>
          </a:xfrm>
          <a:prstGeom prst="rect">
            <a:avLst/>
          </a:prstGeom>
        </p:spPr>
      </p:pic>
    </p:spTree>
    <p:extLst>
      <p:ext uri="{BB962C8B-B14F-4D97-AF65-F5344CB8AC3E}">
        <p14:creationId xmlns:p14="http://schemas.microsoft.com/office/powerpoint/2010/main" val="29956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85746" y="457508"/>
            <a:ext cx="4572508" cy="646331"/>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プログラミング体験</a:t>
            </a:r>
            <a:endParaRPr kumimoji="1" lang="ja-JP" altLang="en-US" sz="36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04" y="1124083"/>
            <a:ext cx="8172400" cy="5257245"/>
          </a:xfrm>
          <a:prstGeom prst="rect">
            <a:avLst/>
          </a:prstGeom>
        </p:spPr>
      </p:pic>
      <p:sp>
        <p:nvSpPr>
          <p:cNvPr id="4" name="角丸四角形 3"/>
          <p:cNvSpPr/>
          <p:nvPr/>
        </p:nvSpPr>
        <p:spPr>
          <a:xfrm>
            <a:off x="6444208" y="1612941"/>
            <a:ext cx="2230796" cy="47683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ja-JP" dirty="0">
              <a:solidFill>
                <a:srgbClr val="FF0000"/>
              </a:solidFill>
            </a:endParaRPr>
          </a:p>
          <a:p>
            <a:pPr algn="just"/>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ブロックを置く場所</a:t>
            </a:r>
            <a:endParaRPr kumimoji="1"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502604" y="1765408"/>
            <a:ext cx="3853372" cy="310375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a:p>
            <a:pPr algn="just"/>
            <a:endParaRPr lang="en-US" altLang="ja-JP" dirty="0">
              <a:solidFill>
                <a:srgbClr val="FFC000"/>
              </a:solidFill>
              <a:latin typeface="HG丸ｺﾞｼｯｸM-PRO" panose="020F0600000000000000" pitchFamily="50" charset="-128"/>
              <a:ea typeface="HG丸ｺﾞｼｯｸM-PRO" panose="020F0600000000000000" pitchFamily="50" charset="-128"/>
            </a:endParaRPr>
          </a:p>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a:p>
            <a:pPr algn="just"/>
            <a:endParaRPr lang="en-US" altLang="ja-JP" dirty="0">
              <a:solidFill>
                <a:srgbClr val="FFC000"/>
              </a:solidFill>
              <a:latin typeface="HG丸ｺﾞｼｯｸM-PRO" panose="020F0600000000000000" pitchFamily="50" charset="-128"/>
              <a:ea typeface="HG丸ｺﾞｼｯｸM-PRO" panose="020F0600000000000000" pitchFamily="50" charset="-128"/>
            </a:endParaRPr>
          </a:p>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a:p>
            <a:pPr algn="just"/>
            <a:endParaRPr lang="en-US" altLang="ja-JP" dirty="0">
              <a:solidFill>
                <a:srgbClr val="FFC000"/>
              </a:solidFill>
              <a:latin typeface="HG丸ｺﾞｼｯｸM-PRO" panose="020F0600000000000000" pitchFamily="50" charset="-128"/>
              <a:ea typeface="HG丸ｺﾞｼｯｸM-PRO" panose="020F0600000000000000" pitchFamily="50" charset="-128"/>
            </a:endParaRPr>
          </a:p>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a:p>
            <a:pPr algn="just"/>
            <a:endParaRPr lang="en-US" altLang="ja-JP" dirty="0">
              <a:solidFill>
                <a:srgbClr val="FFC000"/>
              </a:solidFill>
              <a:latin typeface="HG丸ｺﾞｼｯｸM-PRO" panose="020F0600000000000000" pitchFamily="50" charset="-128"/>
              <a:ea typeface="HG丸ｺﾞｼｯｸM-PRO" panose="020F0600000000000000" pitchFamily="50" charset="-128"/>
            </a:endParaRPr>
          </a:p>
          <a:p>
            <a:pPr algn="just"/>
            <a:r>
              <a:rPr lang="ja-JP" altLang="en-US" sz="2800" dirty="0" smtClean="0">
                <a:solidFill>
                  <a:srgbClr val="FFC000"/>
                </a:solidFill>
                <a:latin typeface="HG丸ｺﾞｼｯｸM-PRO" panose="020F0600000000000000" pitchFamily="50" charset="-128"/>
                <a:ea typeface="HG丸ｺﾞｼｯｸM-PRO" panose="020F0600000000000000" pitchFamily="50" charset="-128"/>
              </a:rPr>
              <a:t>スプライトが</a:t>
            </a:r>
            <a:endParaRPr lang="en-US" altLang="ja-JP" sz="2800" dirty="0" smtClean="0">
              <a:solidFill>
                <a:srgbClr val="FFC000"/>
              </a:solidFill>
              <a:latin typeface="HG丸ｺﾞｼｯｸM-PRO" panose="020F0600000000000000" pitchFamily="50" charset="-128"/>
              <a:ea typeface="HG丸ｺﾞｼｯｸM-PRO" panose="020F0600000000000000" pitchFamily="50" charset="-128"/>
            </a:endParaRPr>
          </a:p>
          <a:p>
            <a:pPr algn="just"/>
            <a:r>
              <a:rPr lang="ja-JP" altLang="en-US" sz="2800" dirty="0">
                <a:solidFill>
                  <a:srgbClr val="FFC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C000"/>
                </a:solidFill>
                <a:latin typeface="HG丸ｺﾞｼｯｸM-PRO" panose="020F0600000000000000" pitchFamily="50" charset="-128"/>
                <a:ea typeface="HG丸ｺﾞｼｯｸM-PRO" panose="020F0600000000000000" pitchFamily="50" charset="-128"/>
              </a:rPr>
              <a:t>　　　動く場所</a:t>
            </a:r>
            <a:endParaRPr kumimoji="1" lang="ja-JP" altLang="en-US" sz="2800" dirty="0">
              <a:solidFill>
                <a:srgbClr val="FFC000"/>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4553443" y="1612940"/>
            <a:ext cx="1746749" cy="4768387"/>
          </a:xfrm>
          <a:prstGeom prst="roundRect">
            <a:avLst/>
          </a:prstGeom>
          <a:noFill/>
          <a:ln w="57150">
            <a:solidFill>
              <a:srgbClr val="005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2800" dirty="0">
              <a:solidFill>
                <a:srgbClr val="00B050"/>
              </a:solidFill>
              <a:latin typeface="HG丸ｺﾞｼｯｸM-PRO" panose="020F0600000000000000" pitchFamily="50" charset="-128"/>
              <a:ea typeface="HG丸ｺﾞｼｯｸM-PRO" panose="020F0600000000000000" pitchFamily="50" charset="-128"/>
            </a:endParaRPr>
          </a:p>
        </p:txBody>
      </p:sp>
      <p:cxnSp>
        <p:nvCxnSpPr>
          <p:cNvPr id="13" name="直線コネクタ 12"/>
          <p:cNvCxnSpPr/>
          <p:nvPr/>
        </p:nvCxnSpPr>
        <p:spPr>
          <a:xfrm flipV="1">
            <a:off x="3311860" y="4869160"/>
            <a:ext cx="1476164" cy="804723"/>
          </a:xfrm>
          <a:prstGeom prst="line">
            <a:avLst/>
          </a:prstGeom>
          <a:ln w="28575">
            <a:solidFill>
              <a:srgbClr val="005C2A"/>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097059" y="5733256"/>
            <a:ext cx="3456384" cy="523220"/>
          </a:xfrm>
          <a:prstGeom prst="rect">
            <a:avLst/>
          </a:prstGeom>
          <a:noFill/>
        </p:spPr>
        <p:txBody>
          <a:bodyPr wrap="square" rtlCol="0">
            <a:spAutoFit/>
          </a:bodyPr>
          <a:lstStyle/>
          <a:p>
            <a:r>
              <a:rPr lang="ja-JP" altLang="en-US" sz="2800" dirty="0" smtClean="0">
                <a:solidFill>
                  <a:srgbClr val="005C2A"/>
                </a:solidFill>
                <a:latin typeface="HG丸ｺﾞｼｯｸM-PRO" panose="020F0600000000000000" pitchFamily="50" charset="-128"/>
                <a:ea typeface="HG丸ｺﾞｼｯｸM-PRO" panose="020F0600000000000000" pitchFamily="50" charset="-128"/>
              </a:rPr>
              <a:t>ブロックがある場所</a:t>
            </a:r>
            <a:endParaRPr kumimoji="1" lang="ja-JP" altLang="en-US" sz="2800" dirty="0">
              <a:solidFill>
                <a:srgbClr val="005C2A"/>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3851920" y="1340768"/>
            <a:ext cx="720080" cy="35263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4"/>
          </p:nvPr>
        </p:nvSpPr>
        <p:spPr/>
        <p:txBody>
          <a:bodyPr/>
          <a:lstStyle/>
          <a:p>
            <a:fld id="{1F757C9C-233D-4A80-9528-D2A855D9FDFE}" type="slidenum">
              <a:rPr lang="ja-JP" altLang="en-US" smtClean="0"/>
              <a:pPr/>
              <a:t>39</a:t>
            </a:fld>
            <a:endParaRPr lang="ja-JP" altLang="en-US"/>
          </a:p>
        </p:txBody>
      </p:sp>
      <p:sp>
        <p:nvSpPr>
          <p:cNvPr id="12" name="角丸四角形 11"/>
          <p:cNvSpPr/>
          <p:nvPr/>
        </p:nvSpPr>
        <p:spPr>
          <a:xfrm>
            <a:off x="4644008" y="1700808"/>
            <a:ext cx="1534083" cy="871572"/>
          </a:xfrm>
          <a:prstGeom prst="roundRect">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2800" dirty="0">
              <a:solidFill>
                <a:srgbClr val="00B0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0707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テキスト ボックス 13"/>
          <p:cNvSpPr txBox="1"/>
          <p:nvPr/>
        </p:nvSpPr>
        <p:spPr>
          <a:xfrm>
            <a:off x="125760" y="457508"/>
            <a:ext cx="8892480" cy="1200329"/>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課題１　ロボット掃除機</a:t>
            </a:r>
            <a:r>
              <a:rPr lang="ja-JP" altLang="en-US" sz="3600" dirty="0">
                <a:latin typeface="HG丸ｺﾞｼｯｸM-PRO" panose="020F0600000000000000" pitchFamily="50" charset="-128"/>
                <a:ea typeface="HG丸ｺﾞｼｯｸM-PRO" panose="020F0600000000000000" pitchFamily="50" charset="-128"/>
              </a:rPr>
              <a:t>を右に滑らかに動</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　　かそう！</a:t>
            </a:r>
            <a:endParaRPr lang="en-US" altLang="ja-JP" sz="3600" dirty="0" smtClean="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40</a:t>
            </a:fld>
            <a:endParaRPr lang="ja-JP" altLang="en-US"/>
          </a:p>
        </p:txBody>
      </p:sp>
      <p:sp>
        <p:nvSpPr>
          <p:cNvPr id="7" name="角丸四角形 6"/>
          <p:cNvSpPr/>
          <p:nvPr/>
        </p:nvSpPr>
        <p:spPr>
          <a:xfrm>
            <a:off x="4067945" y="1772816"/>
            <a:ext cx="504055" cy="216024"/>
          </a:xfrm>
          <a:prstGeom prst="roundRect">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2800" dirty="0">
              <a:solidFill>
                <a:srgbClr val="00B05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6792"/>
            <a:ext cx="9144000" cy="4514040"/>
          </a:xfrm>
          <a:prstGeom prst="rect">
            <a:avLst/>
          </a:prstGeom>
        </p:spPr>
      </p:pic>
    </p:spTree>
    <p:extLst>
      <p:ext uri="{BB962C8B-B14F-4D97-AF65-F5344CB8AC3E}">
        <p14:creationId xmlns:p14="http://schemas.microsoft.com/office/powerpoint/2010/main" val="326320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0181"/>
            <a:ext cx="9144000" cy="4513692"/>
          </a:xfrm>
          <a:prstGeom prst="rect">
            <a:avLst/>
          </a:prstGeom>
        </p:spPr>
      </p:pic>
      <p:sp>
        <p:nvSpPr>
          <p:cNvPr id="14" name="テキスト ボックス 13"/>
          <p:cNvSpPr txBox="1"/>
          <p:nvPr/>
        </p:nvSpPr>
        <p:spPr>
          <a:xfrm>
            <a:off x="125760" y="457508"/>
            <a:ext cx="8892480" cy="1200329"/>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課題１　ロボット掃除機</a:t>
            </a:r>
            <a:r>
              <a:rPr lang="ja-JP" altLang="en-US" sz="3600" dirty="0">
                <a:latin typeface="HG丸ｺﾞｼｯｸM-PRO" panose="020F0600000000000000" pitchFamily="50" charset="-128"/>
                <a:ea typeface="HG丸ｺﾞｼｯｸM-PRO" panose="020F0600000000000000" pitchFamily="50" charset="-128"/>
              </a:rPr>
              <a:t>を右に滑らかに動</a:t>
            </a:r>
            <a:r>
              <a:rPr lang="ja-JP" altLang="en-US" sz="3600" dirty="0" smtClean="0">
                <a:latin typeface="HG丸ｺﾞｼｯｸM-PRO" panose="020F0600000000000000" pitchFamily="50" charset="-128"/>
                <a:ea typeface="HG丸ｺﾞｼｯｸM-PRO" panose="020F0600000000000000" pitchFamily="50" charset="-128"/>
              </a:rPr>
              <a:t>　　</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　　かそう！</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（解答例）</a:t>
            </a:r>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41</a:t>
            </a:fld>
            <a:endParaRPr lang="ja-JP" altLang="en-US"/>
          </a:p>
        </p:txBody>
      </p:sp>
      <p:sp>
        <p:nvSpPr>
          <p:cNvPr id="6" name="角丸四角形 5"/>
          <p:cNvSpPr/>
          <p:nvPr/>
        </p:nvSpPr>
        <p:spPr>
          <a:xfrm>
            <a:off x="3347864" y="1772816"/>
            <a:ext cx="504055" cy="216024"/>
          </a:xfrm>
          <a:prstGeom prst="roundRect">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2800" dirty="0">
              <a:solidFill>
                <a:srgbClr val="00B050"/>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067945" y="1772816"/>
            <a:ext cx="504055" cy="216024"/>
          </a:xfrm>
          <a:prstGeom prst="roundRect">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2800" dirty="0">
              <a:solidFill>
                <a:srgbClr val="00B0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3458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5701" t="8024" r="19185" b="16314"/>
          <a:stretch/>
        </p:blipFill>
        <p:spPr>
          <a:xfrm>
            <a:off x="445476" y="1249432"/>
            <a:ext cx="2686364" cy="5168430"/>
          </a:xfrm>
          <a:prstGeom prst="rect">
            <a:avLst/>
          </a:prstGeom>
        </p:spPr>
      </p:pic>
      <p:sp>
        <p:nvSpPr>
          <p:cNvPr id="6" name="角丸四角形 5"/>
          <p:cNvSpPr/>
          <p:nvPr/>
        </p:nvSpPr>
        <p:spPr>
          <a:xfrm>
            <a:off x="251520" y="1103839"/>
            <a:ext cx="3024336" cy="5314023"/>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3908997" y="1103839"/>
            <a:ext cx="4143480" cy="2371700"/>
            <a:chOff x="3892374" y="3937620"/>
            <a:chExt cx="4143480" cy="2371700"/>
          </a:xfrm>
        </p:grpSpPr>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8227" t="6267" r="9891" b="24521"/>
            <a:stretch/>
          </p:blipFill>
          <p:spPr>
            <a:xfrm>
              <a:off x="4147037" y="4186076"/>
              <a:ext cx="3634155" cy="1907220"/>
            </a:xfrm>
            <a:prstGeom prst="rect">
              <a:avLst/>
            </a:prstGeom>
          </p:spPr>
        </p:pic>
        <p:sp>
          <p:nvSpPr>
            <p:cNvPr id="7" name="角丸四角形 6"/>
            <p:cNvSpPr/>
            <p:nvPr/>
          </p:nvSpPr>
          <p:spPr>
            <a:xfrm>
              <a:off x="3892374" y="3937620"/>
              <a:ext cx="4143480" cy="23717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grpSp>
      <p:grpSp>
        <p:nvGrpSpPr>
          <p:cNvPr id="2" name="グループ化 1"/>
          <p:cNvGrpSpPr/>
          <p:nvPr/>
        </p:nvGrpSpPr>
        <p:grpSpPr>
          <a:xfrm>
            <a:off x="3908997" y="3798186"/>
            <a:ext cx="4143480" cy="2583142"/>
            <a:chOff x="3884904" y="1124743"/>
            <a:chExt cx="4143480" cy="2583142"/>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48" r="6092" b="5515"/>
            <a:stretch/>
          </p:blipFill>
          <p:spPr bwMode="auto">
            <a:xfrm>
              <a:off x="4314092" y="1249432"/>
              <a:ext cx="3282462" cy="245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a:xfrm>
              <a:off x="3884904" y="1124743"/>
              <a:ext cx="4143480" cy="2583141"/>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grpSp>
      <p:sp>
        <p:nvSpPr>
          <p:cNvPr id="9" name="スライド番号プレースホルダー 8"/>
          <p:cNvSpPr>
            <a:spLocks noGrp="1"/>
          </p:cNvSpPr>
          <p:nvPr>
            <p:ph type="sldNum" sz="quarter" idx="4"/>
          </p:nvPr>
        </p:nvSpPr>
        <p:spPr/>
        <p:txBody>
          <a:bodyPr/>
          <a:lstStyle/>
          <a:p>
            <a:fld id="{1F757C9C-233D-4A80-9528-D2A855D9FDFE}" type="slidenum">
              <a:rPr lang="ja-JP" altLang="en-US" smtClean="0"/>
              <a:pPr/>
              <a:t>42</a:t>
            </a:fld>
            <a:endParaRPr lang="ja-JP" altLang="en-US"/>
          </a:p>
        </p:txBody>
      </p:sp>
      <p:sp>
        <p:nvSpPr>
          <p:cNvPr id="12" name="テキスト ボックス 11"/>
          <p:cNvSpPr txBox="1"/>
          <p:nvPr/>
        </p:nvSpPr>
        <p:spPr>
          <a:xfrm>
            <a:off x="0" y="457508"/>
            <a:ext cx="9144000" cy="584775"/>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課題１ロボット掃除機を右</a:t>
            </a:r>
            <a:r>
              <a:rPr lang="ja-JP" altLang="en-US" sz="3200" dirty="0">
                <a:latin typeface="HG丸ｺﾞｼｯｸM-PRO" panose="020F0600000000000000" pitchFamily="50" charset="-128"/>
                <a:ea typeface="HG丸ｺﾞｼｯｸM-PRO" panose="020F0600000000000000" pitchFamily="50" charset="-128"/>
              </a:rPr>
              <a:t>に滑らかに動かそう</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39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808"/>
            <a:ext cx="9144000" cy="4503659"/>
          </a:xfrm>
          <a:prstGeom prst="rect">
            <a:avLst/>
          </a:prstGeom>
        </p:spPr>
      </p:pic>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43</a:t>
            </a:fld>
            <a:endParaRPr lang="ja-JP" altLang="en-US"/>
          </a:p>
        </p:txBody>
      </p:sp>
      <p:sp>
        <p:nvSpPr>
          <p:cNvPr id="5" name="テキスト ボックス 4"/>
          <p:cNvSpPr txBox="1"/>
          <p:nvPr/>
        </p:nvSpPr>
        <p:spPr>
          <a:xfrm>
            <a:off x="0" y="332656"/>
            <a:ext cx="9144000" cy="1384995"/>
          </a:xfrm>
          <a:prstGeom prst="rect">
            <a:avLst/>
          </a:prstGeom>
          <a:noFill/>
        </p:spPr>
        <p:txBody>
          <a:bodyPr wrap="square" rtlCol="0">
            <a:spAutoFit/>
          </a:bodyPr>
          <a:lstStyle/>
          <a:p>
            <a:pPr indent="-457200"/>
            <a:r>
              <a:rPr lang="ja-JP" altLang="en-US" sz="2800" dirty="0" smtClean="0">
                <a:latin typeface="HG丸ｺﾞｼｯｸM-PRO" panose="020F0600000000000000" pitchFamily="50" charset="-128"/>
                <a:ea typeface="HG丸ｺﾞｼｯｸM-PRO" panose="020F0600000000000000" pitchFamily="50" charset="-128"/>
              </a:rPr>
              <a:t>課題２　ロボット掃除機がずっと滑らかに動き，右端</a:t>
            </a:r>
            <a:r>
              <a:rPr lang="ja-JP" altLang="en-US" sz="2800" dirty="0" err="1" smtClean="0">
                <a:latin typeface="HG丸ｺﾞｼｯｸM-PRO" panose="020F0600000000000000" pitchFamily="50" charset="-128"/>
                <a:ea typeface="HG丸ｺﾞｼｯｸM-PRO" panose="020F0600000000000000" pitchFamily="50" charset="-128"/>
              </a:rPr>
              <a:t>ま</a:t>
            </a:r>
            <a:endParaRPr lang="en-US" altLang="ja-JP" sz="2800" dirty="0">
              <a:latin typeface="HG丸ｺﾞｼｯｸM-PRO" panose="020F0600000000000000" pitchFamily="50" charset="-128"/>
              <a:ea typeface="HG丸ｺﾞｼｯｸM-PRO" panose="020F0600000000000000" pitchFamily="50" charset="-128"/>
            </a:endParaRPr>
          </a:p>
          <a:p>
            <a:pPr indent="-457200"/>
            <a:r>
              <a:rPr lang="ja-JP" altLang="en-US" sz="2800" dirty="0" smtClean="0">
                <a:latin typeface="HG丸ｺﾞｼｯｸM-PRO" panose="020F0600000000000000" pitchFamily="50" charset="-128"/>
                <a:ea typeface="HG丸ｺﾞｼｯｸM-PRO" panose="020F0600000000000000" pitchFamily="50" charset="-128"/>
              </a:rPr>
              <a:t>　　　でいったら跳ね返り</a:t>
            </a:r>
            <a:r>
              <a:rPr lang="ja-JP" altLang="en-US" sz="2800" dirty="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左端までいったら跳ね返る　</a:t>
            </a:r>
            <a:endParaRPr lang="en-US" altLang="ja-JP" sz="2800" dirty="0" smtClean="0">
              <a:latin typeface="HG丸ｺﾞｼｯｸM-PRO" panose="020F0600000000000000" pitchFamily="50" charset="-128"/>
              <a:ea typeface="HG丸ｺﾞｼｯｸM-PRO" panose="020F0600000000000000" pitchFamily="50" charset="-128"/>
            </a:endParaRPr>
          </a:p>
          <a:p>
            <a:pPr indent="-457200"/>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ようにしよう！</a:t>
            </a:r>
            <a:endParaRPr lang="en-US" altLang="ja-JP" sz="2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357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808"/>
            <a:ext cx="9144000" cy="4527546"/>
          </a:xfrm>
          <a:prstGeom prst="rect">
            <a:avLst/>
          </a:prstGeom>
        </p:spPr>
      </p:pic>
      <p:sp>
        <p:nvSpPr>
          <p:cNvPr id="5" name="スライド番号プレースホルダー 4"/>
          <p:cNvSpPr>
            <a:spLocks noGrp="1"/>
          </p:cNvSpPr>
          <p:nvPr>
            <p:ph type="sldNum" sz="quarter" idx="4"/>
          </p:nvPr>
        </p:nvSpPr>
        <p:spPr/>
        <p:txBody>
          <a:bodyPr/>
          <a:lstStyle/>
          <a:p>
            <a:fld id="{1F757C9C-233D-4A80-9528-D2A855D9FDFE}" type="slidenum">
              <a:rPr lang="ja-JP" altLang="en-US" smtClean="0"/>
              <a:pPr/>
              <a:t>44</a:t>
            </a:fld>
            <a:endParaRPr lang="ja-JP" altLang="en-US"/>
          </a:p>
        </p:txBody>
      </p:sp>
      <p:sp>
        <p:nvSpPr>
          <p:cNvPr id="8" name="テキスト ボックス 7"/>
          <p:cNvSpPr txBox="1"/>
          <p:nvPr/>
        </p:nvSpPr>
        <p:spPr>
          <a:xfrm>
            <a:off x="0" y="332656"/>
            <a:ext cx="9144000" cy="1384995"/>
          </a:xfrm>
          <a:prstGeom prst="rect">
            <a:avLst/>
          </a:prstGeom>
          <a:noFill/>
        </p:spPr>
        <p:txBody>
          <a:bodyPr wrap="square" rtlCol="0">
            <a:spAutoFit/>
          </a:bodyPr>
          <a:lstStyle/>
          <a:p>
            <a:pPr indent="-457200"/>
            <a:r>
              <a:rPr lang="ja-JP" altLang="en-US" sz="2800" dirty="0" smtClean="0">
                <a:latin typeface="HG丸ｺﾞｼｯｸM-PRO" panose="020F0600000000000000" pitchFamily="50" charset="-128"/>
                <a:ea typeface="HG丸ｺﾞｼｯｸM-PRO" panose="020F0600000000000000" pitchFamily="50" charset="-128"/>
              </a:rPr>
              <a:t>課題２　ロボット掃除機がずっと滑らかに動き，右端</a:t>
            </a:r>
            <a:r>
              <a:rPr lang="ja-JP" altLang="en-US" sz="2800" dirty="0" err="1" smtClean="0">
                <a:latin typeface="HG丸ｺﾞｼｯｸM-PRO" panose="020F0600000000000000" pitchFamily="50" charset="-128"/>
                <a:ea typeface="HG丸ｺﾞｼｯｸM-PRO" panose="020F0600000000000000" pitchFamily="50" charset="-128"/>
              </a:rPr>
              <a:t>ま</a:t>
            </a:r>
            <a:endParaRPr lang="en-US" altLang="ja-JP" sz="2800" dirty="0">
              <a:latin typeface="HG丸ｺﾞｼｯｸM-PRO" panose="020F0600000000000000" pitchFamily="50" charset="-128"/>
              <a:ea typeface="HG丸ｺﾞｼｯｸM-PRO" panose="020F0600000000000000" pitchFamily="50" charset="-128"/>
            </a:endParaRPr>
          </a:p>
          <a:p>
            <a:pPr indent="-457200"/>
            <a:r>
              <a:rPr lang="ja-JP" altLang="en-US" sz="2800" dirty="0" smtClean="0">
                <a:latin typeface="HG丸ｺﾞｼｯｸM-PRO" panose="020F0600000000000000" pitchFamily="50" charset="-128"/>
                <a:ea typeface="HG丸ｺﾞｼｯｸM-PRO" panose="020F0600000000000000" pitchFamily="50" charset="-128"/>
              </a:rPr>
              <a:t>　　　でいったら跳ね返り</a:t>
            </a:r>
            <a:r>
              <a:rPr lang="ja-JP" altLang="en-US" sz="2800" dirty="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左端までいったら跳ね返る　</a:t>
            </a:r>
            <a:endParaRPr lang="en-US" altLang="ja-JP" sz="2800" dirty="0" smtClean="0">
              <a:latin typeface="HG丸ｺﾞｼｯｸM-PRO" panose="020F0600000000000000" pitchFamily="50" charset="-128"/>
              <a:ea typeface="HG丸ｺﾞｼｯｸM-PRO" panose="020F0600000000000000" pitchFamily="50" charset="-128"/>
            </a:endParaRPr>
          </a:p>
          <a:p>
            <a:pPr indent="-457200"/>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ようにしよう！</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（解答）</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9546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45</a:t>
            </a:fld>
            <a:endParaRPr lang="ja-JP" altLang="en-US"/>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8985" t="5586" r="6230" b="10393"/>
          <a:stretch/>
        </p:blipFill>
        <p:spPr>
          <a:xfrm>
            <a:off x="653824" y="4151571"/>
            <a:ext cx="3137339" cy="2301765"/>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7443" t="3612" r="5363" b="9301"/>
          <a:stretch/>
        </p:blipFill>
        <p:spPr>
          <a:xfrm>
            <a:off x="4572000" y="2482628"/>
            <a:ext cx="3799490" cy="2900855"/>
          </a:xfrm>
          <a:prstGeom prst="rect">
            <a:avLst/>
          </a:prstGeom>
        </p:spPr>
      </p:pic>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l="5678" t="4935" r="11324" b="5416"/>
          <a:stretch/>
        </p:blipFill>
        <p:spPr>
          <a:xfrm>
            <a:off x="642573" y="1843062"/>
            <a:ext cx="3137339" cy="2017986"/>
          </a:xfrm>
          <a:prstGeom prst="rect">
            <a:avLst/>
          </a:prstGeom>
        </p:spPr>
      </p:pic>
      <p:sp>
        <p:nvSpPr>
          <p:cNvPr id="9" name="角丸四角形 8"/>
          <p:cNvSpPr/>
          <p:nvPr/>
        </p:nvSpPr>
        <p:spPr>
          <a:xfrm>
            <a:off x="395536" y="1771054"/>
            <a:ext cx="3600400" cy="2162001"/>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411042" y="4077072"/>
            <a:ext cx="3600400" cy="2373773"/>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4355976" y="2132856"/>
            <a:ext cx="4248472" cy="3528392"/>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0" y="332656"/>
            <a:ext cx="9144000" cy="1384995"/>
          </a:xfrm>
          <a:prstGeom prst="rect">
            <a:avLst/>
          </a:prstGeom>
          <a:noFill/>
        </p:spPr>
        <p:txBody>
          <a:bodyPr wrap="square" rtlCol="0">
            <a:spAutoFit/>
          </a:bodyPr>
          <a:lstStyle/>
          <a:p>
            <a:pPr indent="-457200"/>
            <a:r>
              <a:rPr lang="ja-JP" altLang="en-US" sz="2800" dirty="0" smtClean="0">
                <a:latin typeface="HG丸ｺﾞｼｯｸM-PRO" panose="020F0600000000000000" pitchFamily="50" charset="-128"/>
                <a:ea typeface="HG丸ｺﾞｼｯｸM-PRO" panose="020F0600000000000000" pitchFamily="50" charset="-128"/>
              </a:rPr>
              <a:t>課題２　ロボット掃除機がずっと滑らかに動き，右端</a:t>
            </a:r>
            <a:r>
              <a:rPr lang="ja-JP" altLang="en-US" sz="2800" dirty="0" err="1" smtClean="0">
                <a:latin typeface="HG丸ｺﾞｼｯｸM-PRO" panose="020F0600000000000000" pitchFamily="50" charset="-128"/>
                <a:ea typeface="HG丸ｺﾞｼｯｸM-PRO" panose="020F0600000000000000" pitchFamily="50" charset="-128"/>
              </a:rPr>
              <a:t>ま</a:t>
            </a:r>
            <a:endParaRPr lang="en-US" altLang="ja-JP" sz="2800" dirty="0">
              <a:latin typeface="HG丸ｺﾞｼｯｸM-PRO" panose="020F0600000000000000" pitchFamily="50" charset="-128"/>
              <a:ea typeface="HG丸ｺﾞｼｯｸM-PRO" panose="020F0600000000000000" pitchFamily="50" charset="-128"/>
            </a:endParaRPr>
          </a:p>
          <a:p>
            <a:pPr indent="-457200"/>
            <a:r>
              <a:rPr lang="ja-JP" altLang="en-US" sz="2800" dirty="0" smtClean="0">
                <a:latin typeface="HG丸ｺﾞｼｯｸM-PRO" panose="020F0600000000000000" pitchFamily="50" charset="-128"/>
                <a:ea typeface="HG丸ｺﾞｼｯｸM-PRO" panose="020F0600000000000000" pitchFamily="50" charset="-128"/>
              </a:rPr>
              <a:t>　　　でいったら跳ね返り</a:t>
            </a:r>
            <a:r>
              <a:rPr lang="ja-JP" altLang="en-US" sz="2800" dirty="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左端までいったら跳ね返る　</a:t>
            </a:r>
            <a:endParaRPr lang="en-US" altLang="ja-JP" sz="2800" dirty="0" smtClean="0">
              <a:latin typeface="HG丸ｺﾞｼｯｸM-PRO" panose="020F0600000000000000" pitchFamily="50" charset="-128"/>
              <a:ea typeface="HG丸ｺﾞｼｯｸM-PRO" panose="020F0600000000000000" pitchFamily="50" charset="-128"/>
            </a:endParaRPr>
          </a:p>
          <a:p>
            <a:pPr indent="-457200"/>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ようにしよう！</a:t>
            </a:r>
            <a:endParaRPr lang="en-US" altLang="ja-JP" sz="2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6606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46</a:t>
            </a:fld>
            <a:endParaRPr lang="ja-JP" altLang="en-US"/>
          </a:p>
        </p:txBody>
      </p:sp>
      <p:sp>
        <p:nvSpPr>
          <p:cNvPr id="2" name="テキスト ボックス 1"/>
          <p:cNvSpPr txBox="1"/>
          <p:nvPr/>
        </p:nvSpPr>
        <p:spPr>
          <a:xfrm>
            <a:off x="0" y="315813"/>
            <a:ext cx="9144000" cy="1384995"/>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課題３　ロボット掃除機がずっと滑らかに動き，もし茶</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色</a:t>
            </a:r>
            <a:r>
              <a:rPr lang="ja-JP" altLang="en-US" sz="2800" dirty="0" err="1" smtClean="0">
                <a:latin typeface="HG丸ｺﾞｼｯｸM-PRO" panose="020F0600000000000000" pitchFamily="50" charset="-128"/>
                <a:ea typeface="HG丸ｺﾞｼｯｸM-PRO" panose="020F0600000000000000" pitchFamily="50" charset="-128"/>
              </a:rPr>
              <a:t>い</a:t>
            </a:r>
            <a:r>
              <a:rPr lang="ja-JP" altLang="en-US" sz="2800" dirty="0" smtClean="0">
                <a:latin typeface="HG丸ｺﾞｼｯｸM-PRO" panose="020F0600000000000000" pitchFamily="50" charset="-128"/>
                <a:ea typeface="HG丸ｺﾞｼｯｸM-PRO" panose="020F0600000000000000" pitchFamily="50" charset="-128"/>
              </a:rPr>
              <a:t>ピアノに触れたら角度</a:t>
            </a:r>
            <a:r>
              <a:rPr lang="en-US" altLang="ja-JP" sz="2800" dirty="0" smtClean="0">
                <a:latin typeface="HG丸ｺﾞｼｯｸM-PRO" panose="020F0600000000000000" pitchFamily="50" charset="-128"/>
                <a:ea typeface="HG丸ｺﾞｼｯｸM-PRO" panose="020F0600000000000000" pitchFamily="50" charset="-128"/>
              </a:rPr>
              <a:t>(30°)</a:t>
            </a:r>
            <a:r>
              <a:rPr lang="ja-JP" altLang="en-US" sz="2800" dirty="0" smtClean="0">
                <a:latin typeface="HG丸ｺﾞｼｯｸM-PRO" panose="020F0600000000000000" pitchFamily="50" charset="-128"/>
                <a:ea typeface="HG丸ｺﾞｼｯｸM-PRO" panose="020F0600000000000000" pitchFamily="50" charset="-128"/>
              </a:rPr>
              <a:t>をつけて跳ね　</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返るように</a:t>
            </a:r>
            <a:r>
              <a:rPr lang="ja-JP" altLang="en-US" sz="2800" dirty="0">
                <a:latin typeface="HG丸ｺﾞｼｯｸM-PRO" panose="020F0600000000000000" pitchFamily="50" charset="-128"/>
                <a:ea typeface="HG丸ｺﾞｼｯｸM-PRO" panose="020F0600000000000000" pitchFamily="50" charset="-128"/>
              </a:rPr>
              <a:t>しよう</a:t>
            </a:r>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808"/>
            <a:ext cx="9144000" cy="4544664"/>
          </a:xfrm>
          <a:prstGeom prst="rect">
            <a:avLst/>
          </a:prstGeom>
        </p:spPr>
      </p:pic>
      <p:sp>
        <p:nvSpPr>
          <p:cNvPr id="5" name="角丸四角形 4"/>
          <p:cNvSpPr/>
          <p:nvPr/>
        </p:nvSpPr>
        <p:spPr>
          <a:xfrm>
            <a:off x="3275856" y="3538558"/>
            <a:ext cx="864096" cy="21602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2800" dirty="0">
              <a:solidFill>
                <a:srgbClr val="00B050"/>
              </a:solidFill>
              <a:latin typeface="HG丸ｺﾞｼｯｸM-PRO" panose="020F0600000000000000" pitchFamily="50" charset="-128"/>
              <a:ea typeface="HG丸ｺﾞｼｯｸM-PRO" panose="020F0600000000000000" pitchFamily="50" charset="-128"/>
            </a:endParaRPr>
          </a:p>
        </p:txBody>
      </p:sp>
      <p:cxnSp>
        <p:nvCxnSpPr>
          <p:cNvPr id="6" name="直線コネクタ 5"/>
          <p:cNvCxnSpPr/>
          <p:nvPr/>
        </p:nvCxnSpPr>
        <p:spPr>
          <a:xfrm flipH="1" flipV="1">
            <a:off x="4049942" y="3646570"/>
            <a:ext cx="1170130" cy="57451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860032" y="4305384"/>
            <a:ext cx="4283968" cy="1384995"/>
          </a:xfrm>
          <a:prstGeom prst="rect">
            <a:avLst/>
          </a:prstGeom>
          <a:noFill/>
        </p:spPr>
        <p:txBody>
          <a:bodyPr wrap="square" rtlCol="0">
            <a:spAutoFit/>
          </a:bodyPr>
          <a:lstStyle/>
          <a:p>
            <a:r>
              <a:rPr lang="ja-JP" altLang="en-US" sz="2800" dirty="0">
                <a:solidFill>
                  <a:srgbClr val="FFC000"/>
                </a:solidFill>
                <a:latin typeface="HG丸ｺﾞｼｯｸM-PRO" panose="020F0600000000000000" pitchFamily="50" charset="-128"/>
                <a:ea typeface="HG丸ｺﾞｼｯｸM-PRO" panose="020F0600000000000000" pitchFamily="50" charset="-128"/>
              </a:rPr>
              <a:t>この</a:t>
            </a:r>
            <a:r>
              <a:rPr lang="ja-JP" altLang="en-US" sz="2800" dirty="0" smtClean="0">
                <a:solidFill>
                  <a:srgbClr val="FFC000"/>
                </a:solidFill>
                <a:latin typeface="HG丸ｺﾞｼｯｸM-PRO" panose="020F0600000000000000" pitchFamily="50" charset="-128"/>
                <a:ea typeface="HG丸ｺﾞｼｯｸM-PRO" panose="020F0600000000000000" pitchFamily="50" charset="-128"/>
              </a:rPr>
              <a:t>ブロックをクリック（タップ）して元の向きに戻す。</a:t>
            </a:r>
            <a:endParaRPr kumimoji="1" lang="ja-JP" altLang="en-US" sz="2800" dirty="0">
              <a:solidFill>
                <a:srgbClr val="FFC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3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47</a:t>
            </a:fld>
            <a:endParaRPr lang="ja-JP" altLang="en-US"/>
          </a:p>
        </p:txBody>
      </p:sp>
      <p:sp>
        <p:nvSpPr>
          <p:cNvPr id="6" name="テキスト ボックス 5"/>
          <p:cNvSpPr txBox="1"/>
          <p:nvPr/>
        </p:nvSpPr>
        <p:spPr>
          <a:xfrm>
            <a:off x="0" y="315813"/>
            <a:ext cx="9144000" cy="1384995"/>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課題３　ロボット掃除機がずっと滑らかに動き，もし茶</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色</a:t>
            </a:r>
            <a:r>
              <a:rPr lang="ja-JP" altLang="en-US" sz="2800" dirty="0" err="1" smtClean="0">
                <a:latin typeface="HG丸ｺﾞｼｯｸM-PRO" panose="020F0600000000000000" pitchFamily="50" charset="-128"/>
                <a:ea typeface="HG丸ｺﾞｼｯｸM-PRO" panose="020F0600000000000000" pitchFamily="50" charset="-128"/>
              </a:rPr>
              <a:t>い</a:t>
            </a:r>
            <a:r>
              <a:rPr lang="ja-JP" altLang="en-US" sz="2800" dirty="0" smtClean="0">
                <a:latin typeface="HG丸ｺﾞｼｯｸM-PRO" panose="020F0600000000000000" pitchFamily="50" charset="-128"/>
                <a:ea typeface="HG丸ｺﾞｼｯｸM-PRO" panose="020F0600000000000000" pitchFamily="50" charset="-128"/>
              </a:rPr>
              <a:t>ピアノに触れたら角度</a:t>
            </a:r>
            <a:r>
              <a:rPr lang="en-US" altLang="ja-JP" sz="2800" dirty="0" smtClean="0">
                <a:latin typeface="HG丸ｺﾞｼｯｸM-PRO" panose="020F0600000000000000" pitchFamily="50" charset="-128"/>
                <a:ea typeface="HG丸ｺﾞｼｯｸM-PRO" panose="020F0600000000000000" pitchFamily="50" charset="-128"/>
              </a:rPr>
              <a:t>(30°)</a:t>
            </a:r>
            <a:r>
              <a:rPr lang="ja-JP" altLang="en-US" sz="2800" dirty="0" smtClean="0">
                <a:latin typeface="HG丸ｺﾞｼｯｸM-PRO" panose="020F0600000000000000" pitchFamily="50" charset="-128"/>
                <a:ea typeface="HG丸ｺﾞｼｯｸM-PRO" panose="020F0600000000000000" pitchFamily="50" charset="-128"/>
              </a:rPr>
              <a:t>をつけて跳ね　</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返るように</a:t>
            </a:r>
            <a:r>
              <a:rPr lang="ja-JP" altLang="en-US" sz="2800" dirty="0">
                <a:latin typeface="HG丸ｺﾞｼｯｸM-PRO" panose="020F0600000000000000" pitchFamily="50" charset="-128"/>
                <a:ea typeface="HG丸ｺﾞｼｯｸM-PRO" panose="020F0600000000000000" pitchFamily="50" charset="-128"/>
              </a:rPr>
              <a:t>しよう</a:t>
            </a:r>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（解答）</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7419"/>
            <a:ext cx="9144000" cy="4554902"/>
          </a:xfrm>
          <a:prstGeom prst="rect">
            <a:avLst/>
          </a:prstGeom>
        </p:spPr>
      </p:pic>
    </p:spTree>
    <p:extLst>
      <p:ext uri="{BB962C8B-B14F-4D97-AF65-F5344CB8AC3E}">
        <p14:creationId xmlns:p14="http://schemas.microsoft.com/office/powerpoint/2010/main" val="23688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p:cNvPicPr>
          <p:nvPr/>
        </p:nvPicPr>
        <p:blipFill rotWithShape="1">
          <a:blip r:embed="rId3">
            <a:extLst>
              <a:ext uri="{28A0092B-C50C-407E-A947-70E740481C1C}">
                <a14:useLocalDpi xmlns:a14="http://schemas.microsoft.com/office/drawing/2010/main" val="0"/>
              </a:ext>
            </a:extLst>
          </a:blip>
          <a:srcRect l="8096" t="2314" r="6968"/>
          <a:stretch/>
        </p:blipFill>
        <p:spPr>
          <a:xfrm>
            <a:off x="6071106" y="2217044"/>
            <a:ext cx="2631600" cy="2851200"/>
          </a:xfrm>
          <a:prstGeom prst="rect">
            <a:avLst/>
          </a:prstGeom>
        </p:spPr>
      </p:pic>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48</a:t>
            </a:fld>
            <a:endParaRPr lang="ja-JP" altLang="en-US"/>
          </a:p>
        </p:txBody>
      </p:sp>
      <p:sp>
        <p:nvSpPr>
          <p:cNvPr id="8" name="テキスト ボックス 7"/>
          <p:cNvSpPr txBox="1"/>
          <p:nvPr/>
        </p:nvSpPr>
        <p:spPr>
          <a:xfrm>
            <a:off x="0" y="315813"/>
            <a:ext cx="9144000" cy="1384995"/>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課題３　ロボット掃除機がずっと滑らかに動き，もし茶</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色</a:t>
            </a:r>
            <a:r>
              <a:rPr lang="ja-JP" altLang="en-US" sz="2800" dirty="0" err="1" smtClean="0">
                <a:latin typeface="HG丸ｺﾞｼｯｸM-PRO" panose="020F0600000000000000" pitchFamily="50" charset="-128"/>
                <a:ea typeface="HG丸ｺﾞｼｯｸM-PRO" panose="020F0600000000000000" pitchFamily="50" charset="-128"/>
              </a:rPr>
              <a:t>い</a:t>
            </a:r>
            <a:r>
              <a:rPr lang="ja-JP" altLang="en-US" sz="2800" dirty="0" smtClean="0">
                <a:latin typeface="HG丸ｺﾞｼｯｸM-PRO" panose="020F0600000000000000" pitchFamily="50" charset="-128"/>
                <a:ea typeface="HG丸ｺﾞｼｯｸM-PRO" panose="020F0600000000000000" pitchFamily="50" charset="-128"/>
              </a:rPr>
              <a:t>ピアノに触れたら角度</a:t>
            </a:r>
            <a:r>
              <a:rPr lang="en-US" altLang="ja-JP" sz="2800" dirty="0" smtClean="0">
                <a:latin typeface="HG丸ｺﾞｼｯｸM-PRO" panose="020F0600000000000000" pitchFamily="50" charset="-128"/>
                <a:ea typeface="HG丸ｺﾞｼｯｸM-PRO" panose="020F0600000000000000" pitchFamily="50" charset="-128"/>
              </a:rPr>
              <a:t>(30°)</a:t>
            </a:r>
            <a:r>
              <a:rPr lang="ja-JP" altLang="en-US" sz="2800" dirty="0" smtClean="0">
                <a:latin typeface="HG丸ｺﾞｼｯｸM-PRO" panose="020F0600000000000000" pitchFamily="50" charset="-128"/>
                <a:ea typeface="HG丸ｺﾞｼｯｸM-PRO" panose="020F0600000000000000" pitchFamily="50" charset="-128"/>
              </a:rPr>
              <a:t>をつけて跳ね　</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返るように</a:t>
            </a:r>
            <a:r>
              <a:rPr lang="ja-JP" altLang="en-US" sz="2800" dirty="0">
                <a:latin typeface="HG丸ｺﾞｼｯｸM-PRO" panose="020F0600000000000000" pitchFamily="50" charset="-128"/>
                <a:ea typeface="HG丸ｺﾞｼｯｸM-PRO" panose="020F0600000000000000" pitchFamily="50" charset="-128"/>
              </a:rPr>
              <a:t>しよう</a:t>
            </a:r>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2825597" y="2060848"/>
            <a:ext cx="2820696" cy="3146004"/>
            <a:chOff x="179512" y="1916832"/>
            <a:chExt cx="2820696" cy="3146004"/>
          </a:xfrm>
        </p:grpSpPr>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l="4086" r="5024"/>
            <a:stretch/>
          </p:blipFill>
          <p:spPr>
            <a:xfrm>
              <a:off x="179512" y="2163729"/>
              <a:ext cx="2820696" cy="2763952"/>
            </a:xfrm>
            <a:prstGeom prst="rect">
              <a:avLst/>
            </a:prstGeom>
          </p:spPr>
        </p:pic>
        <p:sp>
          <p:nvSpPr>
            <p:cNvPr id="14" name="角丸四角形 13"/>
            <p:cNvSpPr/>
            <p:nvPr/>
          </p:nvSpPr>
          <p:spPr>
            <a:xfrm>
              <a:off x="179512" y="1916832"/>
              <a:ext cx="2820696" cy="3146004"/>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grpSp>
      <p:grpSp>
        <p:nvGrpSpPr>
          <p:cNvPr id="18" name="グループ化 17"/>
          <p:cNvGrpSpPr/>
          <p:nvPr/>
        </p:nvGrpSpPr>
        <p:grpSpPr>
          <a:xfrm>
            <a:off x="186603" y="2083196"/>
            <a:ext cx="2369173" cy="3146004"/>
            <a:chOff x="3216980" y="1916832"/>
            <a:chExt cx="2369173" cy="3146004"/>
          </a:xfrm>
        </p:grpSpPr>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l="5989" r="4864"/>
            <a:stretch/>
          </p:blipFill>
          <p:spPr>
            <a:xfrm>
              <a:off x="3275214" y="2163729"/>
              <a:ext cx="2310939" cy="2625102"/>
            </a:xfrm>
            <a:prstGeom prst="rect">
              <a:avLst/>
            </a:prstGeom>
          </p:spPr>
        </p:pic>
        <p:sp>
          <p:nvSpPr>
            <p:cNvPr id="15" name="角丸四角形 14"/>
            <p:cNvSpPr/>
            <p:nvPr/>
          </p:nvSpPr>
          <p:spPr>
            <a:xfrm>
              <a:off x="3216980" y="1916832"/>
              <a:ext cx="2369173" cy="3146004"/>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grpSp>
      <p:sp>
        <p:nvSpPr>
          <p:cNvPr id="16" name="角丸四角形 15"/>
          <p:cNvSpPr/>
          <p:nvPr/>
        </p:nvSpPr>
        <p:spPr>
          <a:xfrm>
            <a:off x="5838582" y="2069642"/>
            <a:ext cx="3096344" cy="3146004"/>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dirty="0" smtClean="0">
              <a:solidFill>
                <a:srgbClr val="FFC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16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4</a:t>
            </a:fld>
            <a:endParaRPr lang="ja-JP" altLang="en-US"/>
          </a:p>
        </p:txBody>
      </p:sp>
      <p:sp>
        <p:nvSpPr>
          <p:cNvPr id="6"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タイトル 1"/>
          <p:cNvSpPr txBox="1">
            <a:spLocks/>
          </p:cNvSpPr>
          <p:nvPr/>
        </p:nvSpPr>
        <p:spPr>
          <a:xfrm>
            <a:off x="468313" y="1484785"/>
            <a:ext cx="8207375" cy="4320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１　導入の経緯とねらいを確認しよう</a:t>
            </a:r>
            <a:endPar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ct val="200000"/>
              </a:lnSpc>
            </a:pP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プログラミングを体験しよう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資質</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能力を確認</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　</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振り返りをしよう</a:t>
            </a:r>
            <a:endPar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6506816" y="4104075"/>
            <a:ext cx="2637184" cy="2276631"/>
          </a:xfrm>
          <a:prstGeom prst="rect">
            <a:avLst/>
          </a:prstGeom>
        </p:spPr>
      </p:pic>
    </p:spTree>
    <p:extLst>
      <p:ext uri="{BB962C8B-B14F-4D97-AF65-F5344CB8AC3E}">
        <p14:creationId xmlns:p14="http://schemas.microsoft.com/office/powerpoint/2010/main" val="40755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60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②「</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bg1">
                    <a:lumMod val="8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en-US" altLang="ja-JP" sz="4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60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ja-JP" altLang="en-US" sz="40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49</a:t>
            </a:fld>
            <a:endParaRPr lang="ja-JP" altLang="en-US"/>
          </a:p>
        </p:txBody>
      </p:sp>
      <p:sp>
        <p:nvSpPr>
          <p:cNvPr id="10" name="正方形/長方形 9"/>
          <p:cNvSpPr/>
          <p:nvPr/>
        </p:nvSpPr>
        <p:spPr>
          <a:xfrm>
            <a:off x="539552" y="2492896"/>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40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4689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50</a:t>
            </a:fld>
            <a:endParaRPr lang="ja-JP" altLang="en-US"/>
          </a:p>
        </p:txBody>
      </p:sp>
      <p:grpSp>
        <p:nvGrpSpPr>
          <p:cNvPr id="10" name="グループ化 9"/>
          <p:cNvGrpSpPr/>
          <p:nvPr/>
        </p:nvGrpSpPr>
        <p:grpSpPr>
          <a:xfrm>
            <a:off x="935736" y="548680"/>
            <a:ext cx="7272528" cy="5833535"/>
            <a:chOff x="935736" y="461649"/>
            <a:chExt cx="7272528" cy="5833535"/>
          </a:xfrm>
        </p:grpSpPr>
        <p:grpSp>
          <p:nvGrpSpPr>
            <p:cNvPr id="9" name="グループ化 8"/>
            <p:cNvGrpSpPr/>
            <p:nvPr/>
          </p:nvGrpSpPr>
          <p:grpSpPr>
            <a:xfrm>
              <a:off x="935736" y="1208946"/>
              <a:ext cx="7272528" cy="5086238"/>
              <a:chOff x="323808" y="1208946"/>
              <a:chExt cx="7272528" cy="5086238"/>
            </a:xfrm>
          </p:grpSpPr>
          <p:sp>
            <p:nvSpPr>
              <p:cNvPr id="2" name="角丸四角形 1"/>
              <p:cNvSpPr/>
              <p:nvPr/>
            </p:nvSpPr>
            <p:spPr>
              <a:xfrm>
                <a:off x="323808" y="198884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順次</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892951" y="1208946"/>
                <a:ext cx="3416320" cy="646331"/>
              </a:xfrm>
              <a:prstGeom prst="rect">
                <a:avLst/>
              </a:prstGeom>
              <a:noFill/>
            </p:spPr>
            <p:txBody>
              <a:bodyPr wrap="non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順番に</a:t>
                </a:r>
                <a:r>
                  <a:rPr lang="ja-JP" altLang="en-US" sz="3600" dirty="0">
                    <a:latin typeface="HG丸ｺﾞｼｯｸM-PRO" panose="020F0600000000000000" pitchFamily="50" charset="-128"/>
                    <a:ea typeface="HG丸ｺﾞｼｯｸM-PRO" panose="020F0600000000000000" pitchFamily="50" charset="-128"/>
                  </a:rPr>
                  <a:t>実行</a:t>
                </a:r>
                <a:r>
                  <a:rPr kumimoji="1" lang="ja-JP" altLang="en-US" sz="3600" dirty="0" smtClean="0">
                    <a:latin typeface="HG丸ｺﾞｼｯｸM-PRO" panose="020F0600000000000000" pitchFamily="50" charset="-128"/>
                    <a:ea typeface="HG丸ｺﾞｼｯｸM-PRO" panose="020F0600000000000000" pitchFamily="50" charset="-128"/>
                  </a:rPr>
                  <a:t>する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323808" y="342900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反復</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323808" y="486916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分岐</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916832"/>
                <a:ext cx="3816424" cy="4378352"/>
              </a:xfrm>
              <a:prstGeom prst="rect">
                <a:avLst/>
              </a:prstGeom>
            </p:spPr>
          </p:pic>
        </p:grpSp>
        <p:sp>
          <p:nvSpPr>
            <p:cNvPr id="8" name="角丸四角形 7"/>
            <p:cNvSpPr/>
            <p:nvPr/>
          </p:nvSpPr>
          <p:spPr>
            <a:xfrm>
              <a:off x="1151620" y="461649"/>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14567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51</a:t>
            </a:fld>
            <a:endParaRPr lang="ja-JP" altLang="en-US"/>
          </a:p>
        </p:txBody>
      </p:sp>
      <p:grpSp>
        <p:nvGrpSpPr>
          <p:cNvPr id="22" name="グループ化 21"/>
          <p:cNvGrpSpPr/>
          <p:nvPr/>
        </p:nvGrpSpPr>
        <p:grpSpPr>
          <a:xfrm>
            <a:off x="935736" y="548680"/>
            <a:ext cx="7272528" cy="5833535"/>
            <a:chOff x="935736" y="461649"/>
            <a:chExt cx="7272528" cy="5833535"/>
          </a:xfrm>
        </p:grpSpPr>
        <p:sp>
          <p:nvSpPr>
            <p:cNvPr id="15" name="角丸四角形 14"/>
            <p:cNvSpPr/>
            <p:nvPr/>
          </p:nvSpPr>
          <p:spPr>
            <a:xfrm>
              <a:off x="1151620" y="461649"/>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935736" y="1208946"/>
              <a:ext cx="7272528" cy="5086238"/>
              <a:chOff x="323808" y="1208946"/>
              <a:chExt cx="7272528" cy="5086238"/>
            </a:xfrm>
          </p:grpSpPr>
          <p:sp>
            <p:nvSpPr>
              <p:cNvPr id="17" name="角丸四角形 16"/>
              <p:cNvSpPr/>
              <p:nvPr/>
            </p:nvSpPr>
            <p:spPr>
              <a:xfrm>
                <a:off x="323808" y="1988840"/>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順次</a:t>
                </a:r>
                <a:endParaRPr kumimoji="1" lang="ja-JP" altLang="en-US" sz="48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3892951" y="1208946"/>
                <a:ext cx="3416320" cy="646331"/>
              </a:xfrm>
              <a:prstGeom prst="rect">
                <a:avLst/>
              </a:prstGeom>
              <a:noFill/>
            </p:spPr>
            <p:txBody>
              <a:bodyPr wrap="non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順番に</a:t>
                </a:r>
                <a:r>
                  <a:rPr lang="ja-JP" altLang="en-US" sz="3600" dirty="0">
                    <a:latin typeface="HG丸ｺﾞｼｯｸM-PRO" panose="020F0600000000000000" pitchFamily="50" charset="-128"/>
                    <a:ea typeface="HG丸ｺﾞｼｯｸM-PRO" panose="020F0600000000000000" pitchFamily="50" charset="-128"/>
                  </a:rPr>
                  <a:t>実行</a:t>
                </a:r>
                <a:r>
                  <a:rPr kumimoji="1" lang="ja-JP" altLang="en-US" sz="3600" dirty="0" smtClean="0">
                    <a:latin typeface="HG丸ｺﾞｼｯｸM-PRO" panose="020F0600000000000000" pitchFamily="50" charset="-128"/>
                    <a:ea typeface="HG丸ｺﾞｼｯｸM-PRO" panose="020F0600000000000000" pitchFamily="50" charset="-128"/>
                  </a:rPr>
                  <a:t>する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323808" y="342900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反復</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323808" y="486916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分岐</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916832"/>
                <a:ext cx="3816424" cy="4378352"/>
              </a:xfrm>
              <a:prstGeom prst="rect">
                <a:avLst/>
              </a:prstGeom>
            </p:spPr>
          </p:pic>
        </p:grpSp>
      </p:grpSp>
    </p:spTree>
    <p:extLst>
      <p:ext uri="{BB962C8B-B14F-4D97-AF65-F5344CB8AC3E}">
        <p14:creationId xmlns:p14="http://schemas.microsoft.com/office/powerpoint/2010/main" val="230303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52</a:t>
            </a:fld>
            <a:endParaRPr lang="ja-JP" altLang="en-US"/>
          </a:p>
        </p:txBody>
      </p:sp>
      <p:grpSp>
        <p:nvGrpSpPr>
          <p:cNvPr id="5" name="グループ化 4"/>
          <p:cNvGrpSpPr/>
          <p:nvPr/>
        </p:nvGrpSpPr>
        <p:grpSpPr>
          <a:xfrm>
            <a:off x="935736" y="548680"/>
            <a:ext cx="7579976" cy="5307511"/>
            <a:chOff x="935736" y="461649"/>
            <a:chExt cx="7579976" cy="530751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089179"/>
              <a:ext cx="4231744" cy="3068013"/>
            </a:xfrm>
            <a:prstGeom prst="rect">
              <a:avLst/>
            </a:prstGeom>
          </p:spPr>
        </p:pic>
        <p:sp>
          <p:nvSpPr>
            <p:cNvPr id="9" name="角丸四角形 8"/>
            <p:cNvSpPr/>
            <p:nvPr/>
          </p:nvSpPr>
          <p:spPr>
            <a:xfrm>
              <a:off x="1151620" y="461649"/>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504879" y="1208946"/>
              <a:ext cx="3877985" cy="646331"/>
            </a:xfrm>
            <a:prstGeom prst="rect">
              <a:avLst/>
            </a:prstGeom>
            <a:noFill/>
          </p:spPr>
          <p:txBody>
            <a:bodyPr wrap="non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繰り返し</a:t>
              </a:r>
              <a:r>
                <a:rPr lang="ja-JP" altLang="en-US" sz="3600" dirty="0">
                  <a:latin typeface="HG丸ｺﾞｼｯｸM-PRO" panose="020F0600000000000000" pitchFamily="50" charset="-128"/>
                  <a:ea typeface="HG丸ｺﾞｼｯｸM-PRO" panose="020F0600000000000000" pitchFamily="50" charset="-128"/>
                </a:rPr>
                <a:t>実行</a:t>
              </a:r>
              <a:r>
                <a:rPr lang="ja-JP" altLang="en-US" sz="3600" dirty="0" smtClean="0">
                  <a:latin typeface="HG丸ｺﾞｼｯｸM-PRO" panose="020F0600000000000000" pitchFamily="50" charset="-128"/>
                  <a:ea typeface="HG丸ｺﾞｼｯｸM-PRO" panose="020F0600000000000000" pitchFamily="50" charset="-128"/>
                </a:rPr>
                <a:t>する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935736" y="198884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順次</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935736" y="342900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反復</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935736" y="486916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分岐</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2929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53</a:t>
            </a:fld>
            <a:endParaRPr lang="ja-JP" altLang="en-US"/>
          </a:p>
        </p:txBody>
      </p:sp>
      <p:grpSp>
        <p:nvGrpSpPr>
          <p:cNvPr id="10" name="グループ化 9"/>
          <p:cNvGrpSpPr/>
          <p:nvPr/>
        </p:nvGrpSpPr>
        <p:grpSpPr>
          <a:xfrm>
            <a:off x="935736" y="548680"/>
            <a:ext cx="7617199" cy="5307511"/>
            <a:chOff x="935736" y="461649"/>
            <a:chExt cx="7617199" cy="5307511"/>
          </a:xfrm>
        </p:grpSpPr>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r="3140"/>
            <a:stretch/>
          </p:blipFill>
          <p:spPr>
            <a:xfrm>
              <a:off x="3993093" y="2089179"/>
              <a:ext cx="4559842" cy="3413030"/>
            </a:xfrm>
            <a:prstGeom prst="rect">
              <a:avLst/>
            </a:prstGeom>
          </p:spPr>
        </p:pic>
        <p:sp>
          <p:nvSpPr>
            <p:cNvPr id="12" name="角丸四角形 11"/>
            <p:cNvSpPr/>
            <p:nvPr/>
          </p:nvSpPr>
          <p:spPr>
            <a:xfrm>
              <a:off x="1151620" y="461649"/>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504879" y="1208946"/>
              <a:ext cx="3877985" cy="646331"/>
            </a:xfrm>
            <a:prstGeom prst="rect">
              <a:avLst/>
            </a:prstGeom>
            <a:noFill/>
          </p:spPr>
          <p:txBody>
            <a:bodyPr wrap="non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繰り返し</a:t>
              </a:r>
              <a:r>
                <a:rPr lang="ja-JP" altLang="en-US" sz="3600" dirty="0">
                  <a:latin typeface="HG丸ｺﾞｼｯｸM-PRO" panose="020F0600000000000000" pitchFamily="50" charset="-128"/>
                  <a:ea typeface="HG丸ｺﾞｼｯｸM-PRO" panose="020F0600000000000000" pitchFamily="50" charset="-128"/>
                </a:rPr>
                <a:t>実行</a:t>
              </a:r>
              <a:r>
                <a:rPr lang="ja-JP" altLang="en-US" sz="3600" dirty="0" smtClean="0">
                  <a:latin typeface="HG丸ｺﾞｼｯｸM-PRO" panose="020F0600000000000000" pitchFamily="50" charset="-128"/>
                  <a:ea typeface="HG丸ｺﾞｼｯｸM-PRO" panose="020F0600000000000000" pitchFamily="50" charset="-128"/>
                </a:rPr>
                <a:t>する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935736" y="198884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順次</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935736" y="3429000"/>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反復</a:t>
              </a:r>
              <a:endParaRPr kumimoji="1" lang="ja-JP" altLang="en-US" sz="48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935736" y="486916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分岐</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272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p:cNvPicPr>
          <p:nvPr/>
        </p:nvPicPr>
        <p:blipFill rotWithShape="1">
          <a:blip r:embed="rId3">
            <a:extLst>
              <a:ext uri="{28A0092B-C50C-407E-A947-70E740481C1C}">
                <a14:useLocalDpi xmlns:a14="http://schemas.microsoft.com/office/drawing/2010/main" val="0"/>
              </a:ext>
            </a:extLst>
          </a:blip>
          <a:srcRect l="8096" t="2314" r="6968"/>
          <a:stretch/>
        </p:blipFill>
        <p:spPr>
          <a:xfrm>
            <a:off x="4283967" y="1994179"/>
            <a:ext cx="4206733" cy="4434914"/>
          </a:xfrm>
          <a:prstGeom prst="rect">
            <a:avLst/>
          </a:prstGeom>
        </p:spPr>
      </p:pic>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54</a:t>
            </a:fld>
            <a:endParaRPr lang="ja-JP" altLang="en-US"/>
          </a:p>
        </p:txBody>
      </p:sp>
      <p:grpSp>
        <p:nvGrpSpPr>
          <p:cNvPr id="3" name="グループ化 2"/>
          <p:cNvGrpSpPr/>
          <p:nvPr/>
        </p:nvGrpSpPr>
        <p:grpSpPr>
          <a:xfrm>
            <a:off x="935736" y="548680"/>
            <a:ext cx="7447128" cy="5307511"/>
            <a:chOff x="935736" y="461649"/>
            <a:chExt cx="7447128" cy="5307511"/>
          </a:xfrm>
        </p:grpSpPr>
        <p:sp>
          <p:nvSpPr>
            <p:cNvPr id="9" name="角丸四角形 8"/>
            <p:cNvSpPr/>
            <p:nvPr/>
          </p:nvSpPr>
          <p:spPr>
            <a:xfrm>
              <a:off x="1151620" y="461649"/>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504879" y="1208946"/>
              <a:ext cx="3877985" cy="646331"/>
            </a:xfrm>
            <a:prstGeom prst="rect">
              <a:avLst/>
            </a:prstGeom>
            <a:noFill/>
          </p:spPr>
          <p:txBody>
            <a:bodyPr wrap="non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選択して</a:t>
              </a:r>
              <a:r>
                <a:rPr lang="ja-JP" altLang="en-US" sz="3600" dirty="0">
                  <a:latin typeface="HG丸ｺﾞｼｯｸM-PRO" panose="020F0600000000000000" pitchFamily="50" charset="-128"/>
                  <a:ea typeface="HG丸ｺﾞｼｯｸM-PRO" panose="020F0600000000000000" pitchFamily="50" charset="-128"/>
                </a:rPr>
                <a:t>実行</a:t>
              </a:r>
              <a:r>
                <a:rPr lang="ja-JP" altLang="en-US" sz="3600" dirty="0" smtClean="0">
                  <a:latin typeface="HG丸ｺﾞｼｯｸM-PRO" panose="020F0600000000000000" pitchFamily="50" charset="-128"/>
                  <a:ea typeface="HG丸ｺﾞｼｯｸM-PRO" panose="020F0600000000000000" pitchFamily="50" charset="-128"/>
                </a:rPr>
                <a:t>する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935736" y="198884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順次</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935736" y="342900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反復</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935736" y="486916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分岐</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5595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55</a:t>
            </a:fld>
            <a:endParaRPr lang="ja-JP" altLang="en-US"/>
          </a:p>
        </p:txBody>
      </p:sp>
      <p:grpSp>
        <p:nvGrpSpPr>
          <p:cNvPr id="9" name="グループ化 8"/>
          <p:cNvGrpSpPr/>
          <p:nvPr/>
        </p:nvGrpSpPr>
        <p:grpSpPr>
          <a:xfrm>
            <a:off x="935736" y="548680"/>
            <a:ext cx="7447128" cy="5307511"/>
            <a:chOff x="935736" y="461649"/>
            <a:chExt cx="7447128" cy="5307511"/>
          </a:xfrm>
        </p:grpSpPr>
        <p:sp>
          <p:nvSpPr>
            <p:cNvPr id="11" name="角丸四角形 10"/>
            <p:cNvSpPr/>
            <p:nvPr/>
          </p:nvSpPr>
          <p:spPr>
            <a:xfrm>
              <a:off x="1151620" y="461649"/>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4504879" y="1208946"/>
              <a:ext cx="3877985" cy="646331"/>
            </a:xfrm>
            <a:prstGeom prst="rect">
              <a:avLst/>
            </a:prstGeom>
            <a:noFill/>
          </p:spPr>
          <p:txBody>
            <a:bodyPr wrap="non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選択して</a:t>
              </a:r>
              <a:r>
                <a:rPr lang="ja-JP" altLang="en-US" sz="3600" dirty="0">
                  <a:latin typeface="HG丸ｺﾞｼｯｸM-PRO" panose="020F0600000000000000" pitchFamily="50" charset="-128"/>
                  <a:ea typeface="HG丸ｺﾞｼｯｸM-PRO" panose="020F0600000000000000" pitchFamily="50" charset="-128"/>
                </a:rPr>
                <a:t>実行</a:t>
              </a:r>
              <a:r>
                <a:rPr lang="ja-JP" altLang="en-US" sz="3600" dirty="0" smtClean="0">
                  <a:latin typeface="HG丸ｺﾞｼｯｸM-PRO" panose="020F0600000000000000" pitchFamily="50" charset="-128"/>
                  <a:ea typeface="HG丸ｺﾞｼｯｸM-PRO" panose="020F0600000000000000" pitchFamily="50" charset="-128"/>
                </a:rPr>
                <a:t>する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935736" y="198884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順次</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935736" y="3429000"/>
              <a:ext cx="2520000" cy="90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bg1">
                      <a:lumMod val="85000"/>
                    </a:schemeClr>
                  </a:solidFill>
                  <a:latin typeface="HG丸ｺﾞｼｯｸM-PRO" panose="020F0600000000000000" pitchFamily="50" charset="-128"/>
                  <a:ea typeface="HG丸ｺﾞｼｯｸM-PRO" panose="020F0600000000000000" pitchFamily="50" charset="-128"/>
                </a:rPr>
                <a:t>反復</a:t>
              </a:r>
              <a:endParaRPr kumimoji="1" lang="ja-JP" altLang="en-US" sz="4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935736" y="4869160"/>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分岐</a:t>
              </a:r>
              <a:endParaRPr kumimoji="1" lang="ja-JP" altLang="en-US" sz="48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pic>
        <p:nvPicPr>
          <p:cNvPr id="10" name="図 9"/>
          <p:cNvPicPr>
            <a:picLocks/>
          </p:cNvPicPr>
          <p:nvPr/>
        </p:nvPicPr>
        <p:blipFill rotWithShape="1">
          <a:blip r:embed="rId3">
            <a:extLst>
              <a:ext uri="{28A0092B-C50C-407E-A947-70E740481C1C}">
                <a14:useLocalDpi xmlns:a14="http://schemas.microsoft.com/office/drawing/2010/main" val="0"/>
              </a:ext>
            </a:extLst>
          </a:blip>
          <a:srcRect l="8096" t="2314" r="6968"/>
          <a:stretch/>
        </p:blipFill>
        <p:spPr>
          <a:xfrm>
            <a:off x="4283967" y="1994179"/>
            <a:ext cx="4206733" cy="4434914"/>
          </a:xfrm>
          <a:prstGeom prst="rect">
            <a:avLst/>
          </a:prstGeom>
        </p:spPr>
      </p:pic>
    </p:spTree>
    <p:extLst>
      <p:ext uri="{BB962C8B-B14F-4D97-AF65-F5344CB8AC3E}">
        <p14:creationId xmlns:p14="http://schemas.microsoft.com/office/powerpoint/2010/main" val="247447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p:cNvPicPr>
          <p:nvPr/>
        </p:nvPicPr>
        <p:blipFill rotWithShape="1">
          <a:blip r:embed="rId3">
            <a:extLst>
              <a:ext uri="{28A0092B-C50C-407E-A947-70E740481C1C}">
                <a14:useLocalDpi xmlns:a14="http://schemas.microsoft.com/office/drawing/2010/main" val="0"/>
              </a:ext>
            </a:extLst>
          </a:blip>
          <a:srcRect l="8096" t="2314" r="6968"/>
          <a:stretch/>
        </p:blipFill>
        <p:spPr>
          <a:xfrm>
            <a:off x="6234408" y="3243570"/>
            <a:ext cx="2771184" cy="2894609"/>
          </a:xfrm>
          <a:prstGeom prst="rect">
            <a:avLst/>
          </a:prstGeom>
        </p:spPr>
      </p:pic>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56</a:t>
            </a:fld>
            <a:endParaRPr lang="ja-JP" altLang="en-US"/>
          </a:p>
        </p:txBody>
      </p:sp>
      <p:grpSp>
        <p:nvGrpSpPr>
          <p:cNvPr id="2" name="グループ化 1"/>
          <p:cNvGrpSpPr/>
          <p:nvPr/>
        </p:nvGrpSpPr>
        <p:grpSpPr>
          <a:xfrm>
            <a:off x="179512" y="1510478"/>
            <a:ext cx="8700488" cy="4510810"/>
            <a:chOff x="179512" y="836712"/>
            <a:chExt cx="8700488" cy="4510810"/>
          </a:xfrm>
        </p:grpSpPr>
        <p:sp>
          <p:nvSpPr>
            <p:cNvPr id="7" name="角丸四角形 6"/>
            <p:cNvSpPr/>
            <p:nvPr/>
          </p:nvSpPr>
          <p:spPr>
            <a:xfrm>
              <a:off x="6360000" y="836712"/>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rPr>
                <a:t>分岐</a:t>
              </a:r>
              <a:endParaRPr kumimoji="1"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79512" y="836712"/>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rPr>
                <a:t>順次</a:t>
              </a:r>
              <a:endParaRPr kumimoji="1"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3269756" y="836712"/>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rPr>
                <a:t>反復</a:t>
              </a:r>
              <a:endParaRPr kumimoji="1"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2557256"/>
              <a:ext cx="2870401" cy="2081040"/>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78" y="2545694"/>
              <a:ext cx="2442235" cy="2801828"/>
            </a:xfrm>
            <a:prstGeom prst="rect">
              <a:avLst/>
            </a:prstGeom>
          </p:spPr>
        </p:pic>
        <p:sp>
          <p:nvSpPr>
            <p:cNvPr id="13" name="テキスト ボックス 12"/>
            <p:cNvSpPr txBox="1"/>
            <p:nvPr/>
          </p:nvSpPr>
          <p:spPr>
            <a:xfrm>
              <a:off x="6770546" y="1848815"/>
              <a:ext cx="1826141"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選択して</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738322" y="1842832"/>
              <a:ext cx="1826141"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繰り返し</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778731" y="1842832"/>
              <a:ext cx="1415772"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順番に</a:t>
              </a:r>
              <a:endParaRPr kumimoji="1" lang="ja-JP" altLang="en-US" sz="3200" dirty="0">
                <a:latin typeface="HG丸ｺﾞｼｯｸM-PRO" panose="020F0600000000000000" pitchFamily="50" charset="-128"/>
                <a:ea typeface="HG丸ｺﾞｼｯｸM-PRO" panose="020F0600000000000000" pitchFamily="50" charset="-128"/>
              </a:endParaRPr>
            </a:p>
          </p:txBody>
        </p:sp>
      </p:grpSp>
      <p:sp>
        <p:nvSpPr>
          <p:cNvPr id="16" name="角丸四角形 15"/>
          <p:cNvSpPr/>
          <p:nvPr/>
        </p:nvSpPr>
        <p:spPr>
          <a:xfrm>
            <a:off x="1151620" y="548680"/>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377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57</a:t>
            </a:fld>
            <a:endParaRPr lang="ja-JP" altLang="en-US"/>
          </a:p>
        </p:txBody>
      </p:sp>
      <p:sp>
        <p:nvSpPr>
          <p:cNvPr id="6"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タイトル 1"/>
          <p:cNvSpPr txBox="1">
            <a:spLocks/>
          </p:cNvSpPr>
          <p:nvPr/>
        </p:nvSpPr>
        <p:spPr>
          <a:xfrm>
            <a:off x="468313" y="1484785"/>
            <a:ext cx="8207375" cy="4320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　導入の経緯とねらいを確認しよう</a:t>
            </a:r>
            <a:endPar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ct val="200000"/>
              </a:lnSpc>
            </a:pP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プログラミングを体験しよう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資質</a:t>
            </a: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能力を確認</a:t>
            </a: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しよう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　</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振り返りをしよう</a:t>
            </a:r>
            <a:endPar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6506816" y="4104075"/>
            <a:ext cx="2637184" cy="2276631"/>
          </a:xfrm>
          <a:prstGeom prst="rect">
            <a:avLst/>
          </a:prstGeom>
        </p:spPr>
      </p:pic>
    </p:spTree>
    <p:extLst>
      <p:ext uri="{BB962C8B-B14F-4D97-AF65-F5344CB8AC3E}">
        <p14:creationId xmlns:p14="http://schemas.microsoft.com/office/powerpoint/2010/main" val="17485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58</a:t>
            </a:fld>
            <a:endParaRPr lang="ja-JP" altLang="en-US"/>
          </a:p>
        </p:txBody>
      </p:sp>
      <p:grpSp>
        <p:nvGrpSpPr>
          <p:cNvPr id="12" name="グループ化 11"/>
          <p:cNvGrpSpPr/>
          <p:nvPr/>
        </p:nvGrpSpPr>
        <p:grpSpPr>
          <a:xfrm>
            <a:off x="142968" y="260648"/>
            <a:ext cx="8856476" cy="2925326"/>
            <a:chOff x="143762" y="323656"/>
            <a:chExt cx="8856476" cy="2925326"/>
          </a:xfrm>
        </p:grpSpPr>
        <p:sp>
          <p:nvSpPr>
            <p:cNvPr id="13" name="角丸四角形 12"/>
            <p:cNvSpPr/>
            <p:nvPr/>
          </p:nvSpPr>
          <p:spPr>
            <a:xfrm>
              <a:off x="143762" y="323656"/>
              <a:ext cx="8856476" cy="72008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正方形/長方形 13"/>
            <p:cNvSpPr/>
            <p:nvPr/>
          </p:nvSpPr>
          <p:spPr>
            <a:xfrm>
              <a:off x="215770" y="1043736"/>
              <a:ext cx="8676710" cy="2205246"/>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32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②</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気付き」</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や</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「態度</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32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③</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「学び</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をより確実なものとする</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39552" y="1259760"/>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3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5" name="グループ化 4"/>
          <p:cNvGrpSpPr/>
          <p:nvPr/>
        </p:nvGrpSpPr>
        <p:grpSpPr>
          <a:xfrm>
            <a:off x="142968" y="3429000"/>
            <a:ext cx="8856476" cy="3091259"/>
            <a:chOff x="142968" y="3429000"/>
            <a:chExt cx="8856476" cy="3091259"/>
          </a:xfrm>
        </p:grpSpPr>
        <p:sp>
          <p:nvSpPr>
            <p:cNvPr id="17" name="円柱 16"/>
            <p:cNvSpPr/>
            <p:nvPr/>
          </p:nvSpPr>
          <p:spPr>
            <a:xfrm>
              <a:off x="3202770" y="4005064"/>
              <a:ext cx="2665374" cy="2376264"/>
            </a:xfrm>
            <a:prstGeom prst="can">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柱 3"/>
            <p:cNvSpPr/>
            <p:nvPr/>
          </p:nvSpPr>
          <p:spPr>
            <a:xfrm>
              <a:off x="322450" y="4005064"/>
              <a:ext cx="2665374" cy="2376264"/>
            </a:xfrm>
            <a:prstGeom prst="can">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柱 18"/>
            <p:cNvSpPr/>
            <p:nvPr/>
          </p:nvSpPr>
          <p:spPr>
            <a:xfrm>
              <a:off x="6083090" y="4005064"/>
              <a:ext cx="2665374" cy="2376264"/>
            </a:xfrm>
            <a:prstGeom prst="can">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2968" y="3717032"/>
              <a:ext cx="8856476" cy="28032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987824" y="4554994"/>
              <a:ext cx="3097422" cy="1754326"/>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lang="ja-JP" altLang="en-US" sz="3600" b="1" dirty="0" smtClean="0">
                  <a:latin typeface="HG丸ｺﾞｼｯｸM-PRO" panose="020F0600000000000000" pitchFamily="50" charset="-128"/>
                  <a:ea typeface="HG丸ｺﾞｼｯｸM-PRO" panose="020F0600000000000000" pitchFamily="50" charset="-128"/>
                </a:rPr>
                <a:t>思考力，　　　</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判断力，　</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表現力等</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5868144" y="4554994"/>
              <a:ext cx="3097422" cy="1754326"/>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学び</a:t>
              </a:r>
              <a:r>
                <a:rPr lang="ja-JP" altLang="en-US" sz="3600" b="1" dirty="0" smtClean="0">
                  <a:latin typeface="HG丸ｺﾞｼｯｸM-PRO" panose="020F0600000000000000" pitchFamily="50" charset="-128"/>
                  <a:ea typeface="HG丸ｺﾞｼｯｸM-PRO" panose="020F0600000000000000" pitchFamily="50" charset="-128"/>
                </a:rPr>
                <a:t>に</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smtClean="0">
                  <a:latin typeface="HG丸ｺﾞｼｯｸM-PRO" panose="020F0600000000000000" pitchFamily="50" charset="-128"/>
                  <a:ea typeface="HG丸ｺﾞｼｯｸM-PRO" panose="020F0600000000000000" pitchFamily="50" charset="-128"/>
                </a:rPr>
                <a:t>　向かう力，</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人間性等</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972643" y="3429000"/>
              <a:ext cx="5198715" cy="504056"/>
            </a:xfrm>
            <a:prstGeom prst="roundRect">
              <a:avLst>
                <a:gd name="adj" fmla="val 36264"/>
              </a:avLst>
            </a:prstGeom>
            <a:solidFill>
              <a:schemeClr val="bg1"/>
            </a:solidFill>
          </p:spPr>
          <p:txBody>
            <a:bodyPr wrap="none" tIns="36000" bIns="36000" rtlCol="0" anchor="ctr" anchorCtr="0">
              <a:no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育成</a:t>
              </a:r>
              <a:r>
                <a:rPr kumimoji="1" lang="ja-JP" altLang="en-US" sz="3200" b="1" dirty="0">
                  <a:latin typeface="HG丸ｺﾞｼｯｸM-PRO" panose="020F0600000000000000" pitchFamily="50" charset="-128"/>
                  <a:ea typeface="HG丸ｺﾞｼｯｸM-PRO" panose="020F0600000000000000" pitchFamily="50" charset="-128"/>
                </a:rPr>
                <a:t>すべき資質・能力</a:t>
              </a:r>
            </a:p>
          </p:txBody>
        </p:sp>
      </p:grpSp>
      <p:sp>
        <p:nvSpPr>
          <p:cNvPr id="20" name="テキスト ボックス 19"/>
          <p:cNvSpPr txBox="1"/>
          <p:nvPr/>
        </p:nvSpPr>
        <p:spPr>
          <a:xfrm>
            <a:off x="179512" y="4748951"/>
            <a:ext cx="3024336" cy="1200329"/>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kumimoji="1" lang="ja-JP" altLang="en-US" sz="3600" b="1" dirty="0" smtClean="0">
                <a:latin typeface="HG丸ｺﾞｼｯｸM-PRO" panose="020F0600000000000000" pitchFamily="50" charset="-128"/>
                <a:ea typeface="HG丸ｺﾞｼｯｸM-PRO" panose="020F0600000000000000" pitchFamily="50" charset="-128"/>
              </a:rPr>
              <a:t>知識及び</a:t>
            </a:r>
            <a:endParaRPr kumimoji="1"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　　</a:t>
            </a:r>
            <a:r>
              <a:rPr kumimoji="1" lang="ja-JP" altLang="en-US" sz="3600" b="1" dirty="0" smtClean="0">
                <a:latin typeface="HG丸ｺﾞｼｯｸM-PRO" panose="020F0600000000000000" pitchFamily="50" charset="-128"/>
                <a:ea typeface="HG丸ｺﾞｼｯｸM-PRO" panose="020F0600000000000000" pitchFamily="50" charset="-128"/>
              </a:rPr>
              <a:t>技能</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19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1764" y="3075057"/>
            <a:ext cx="8820472" cy="707886"/>
          </a:xfrm>
          <a:prstGeom prst="rect">
            <a:avLst/>
          </a:prstGeom>
          <a:noFill/>
        </p:spPr>
        <p:txBody>
          <a:bodyPr wrap="square" rtlCol="0">
            <a:spAutoFit/>
          </a:bodyPr>
          <a:lstStyle/>
          <a:p>
            <a:r>
              <a:rPr lang="ja-JP" altLang="en-US" sz="4000" dirty="0">
                <a:latin typeface="HG丸ｺﾞｼｯｸM-PRO" panose="020F0600000000000000" pitchFamily="50" charset="-128"/>
                <a:ea typeface="HG丸ｺﾞｼｯｸM-PRO" panose="020F0600000000000000" pitchFamily="50" charset="-128"/>
              </a:rPr>
              <a:t>家</a:t>
            </a:r>
            <a:r>
              <a:rPr kumimoji="1" lang="ja-JP" altLang="en-US" sz="4000" dirty="0" smtClean="0">
                <a:latin typeface="HG丸ｺﾞｼｯｸM-PRO" panose="020F0600000000000000" pitchFamily="50" charset="-128"/>
                <a:ea typeface="HG丸ｺﾞｼｯｸM-PRO" panose="020F0600000000000000" pitchFamily="50" charset="-128"/>
              </a:rPr>
              <a:t>にコンピュータは</a:t>
            </a:r>
            <a:r>
              <a:rPr kumimoji="1"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いくつありますか。</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5</a:t>
            </a:fld>
            <a:endParaRPr lang="ja-JP" altLang="en-US"/>
          </a:p>
        </p:txBody>
      </p:sp>
    </p:spTree>
    <p:extLst>
      <p:ext uri="{BB962C8B-B14F-4D97-AF65-F5344CB8AC3E}">
        <p14:creationId xmlns:p14="http://schemas.microsoft.com/office/powerpoint/2010/main" val="231510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59</a:t>
            </a:fld>
            <a:endParaRPr lang="ja-JP" altLang="en-US"/>
          </a:p>
        </p:txBody>
      </p:sp>
      <p:grpSp>
        <p:nvGrpSpPr>
          <p:cNvPr id="12" name="グループ化 11"/>
          <p:cNvGrpSpPr/>
          <p:nvPr/>
        </p:nvGrpSpPr>
        <p:grpSpPr>
          <a:xfrm>
            <a:off x="142968" y="260648"/>
            <a:ext cx="8856476" cy="2925326"/>
            <a:chOff x="143762" y="323656"/>
            <a:chExt cx="8856476" cy="2925326"/>
          </a:xfrm>
        </p:grpSpPr>
        <p:sp>
          <p:nvSpPr>
            <p:cNvPr id="13" name="角丸四角形 12"/>
            <p:cNvSpPr/>
            <p:nvPr/>
          </p:nvSpPr>
          <p:spPr>
            <a:xfrm>
              <a:off x="143762" y="323656"/>
              <a:ext cx="8856476" cy="72008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正方形/長方形 13"/>
            <p:cNvSpPr/>
            <p:nvPr/>
          </p:nvSpPr>
          <p:spPr>
            <a:xfrm>
              <a:off x="215770" y="1043736"/>
              <a:ext cx="8676710" cy="2205246"/>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32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②「</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r>
                <a:rPr lang="ja-JP" altLang="en-US" sz="3200" dirty="0" smtClean="0">
                  <a:solidFill>
                    <a:schemeClr val="bg1">
                      <a:lumMod val="85000"/>
                    </a:schemeClr>
                  </a:solidFill>
                  <a:latin typeface="HG丸ｺﾞｼｯｸM-PRO" panose="020F0600000000000000" pitchFamily="50" charset="-128"/>
                  <a:ea typeface="HG丸ｺﾞｼｯｸM-PRO" panose="020F0600000000000000" pitchFamily="50" charset="-128"/>
                </a:rPr>
                <a:t>や</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「態度</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③</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39552" y="1259760"/>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3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17" name="グループ化 16"/>
          <p:cNvGrpSpPr/>
          <p:nvPr/>
        </p:nvGrpSpPr>
        <p:grpSpPr>
          <a:xfrm>
            <a:off x="142968" y="3429000"/>
            <a:ext cx="8856476" cy="3091259"/>
            <a:chOff x="142968" y="3429000"/>
            <a:chExt cx="8856476" cy="3091259"/>
          </a:xfrm>
        </p:grpSpPr>
        <p:sp>
          <p:nvSpPr>
            <p:cNvPr id="18" name="円柱 17"/>
            <p:cNvSpPr/>
            <p:nvPr/>
          </p:nvSpPr>
          <p:spPr>
            <a:xfrm>
              <a:off x="3202770" y="4005064"/>
              <a:ext cx="2665374" cy="2376264"/>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42968" y="3717032"/>
              <a:ext cx="8856476" cy="28032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987824" y="4554994"/>
              <a:ext cx="3097422" cy="1754326"/>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lang="ja-JP" altLang="en-US" sz="3600" b="1" dirty="0" smtClean="0">
                  <a:latin typeface="HG丸ｺﾞｼｯｸM-PRO" panose="020F0600000000000000" pitchFamily="50" charset="-128"/>
                  <a:ea typeface="HG丸ｺﾞｼｯｸM-PRO" panose="020F0600000000000000" pitchFamily="50" charset="-128"/>
                </a:rPr>
                <a:t>思考力，　　　</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判断力，　</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表現力等</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972643" y="3429000"/>
              <a:ext cx="5198715" cy="504056"/>
            </a:xfrm>
            <a:prstGeom prst="roundRect">
              <a:avLst>
                <a:gd name="adj" fmla="val 36264"/>
              </a:avLst>
            </a:prstGeom>
            <a:solidFill>
              <a:schemeClr val="bg1"/>
            </a:solidFill>
          </p:spPr>
          <p:txBody>
            <a:bodyPr wrap="none" tIns="36000" bIns="36000" rtlCol="0" anchor="ctr" anchorCtr="0">
              <a:no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育成</a:t>
              </a:r>
              <a:r>
                <a:rPr kumimoji="1" lang="ja-JP" altLang="en-US" sz="3200" b="1" dirty="0">
                  <a:latin typeface="HG丸ｺﾞｼｯｸM-PRO" panose="020F0600000000000000" pitchFamily="50" charset="-128"/>
                  <a:ea typeface="HG丸ｺﾞｼｯｸM-PRO" panose="020F0600000000000000" pitchFamily="50" charset="-128"/>
                </a:rPr>
                <a:t>すべき資質・能力</a:t>
              </a:r>
            </a:p>
          </p:txBody>
        </p:sp>
      </p:grpSp>
      <p:sp>
        <p:nvSpPr>
          <p:cNvPr id="16" name="円柱 15"/>
          <p:cNvSpPr/>
          <p:nvPr/>
        </p:nvSpPr>
        <p:spPr>
          <a:xfrm>
            <a:off x="322450" y="4005064"/>
            <a:ext cx="2665374" cy="2376264"/>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9512" y="4748951"/>
            <a:ext cx="3024336" cy="1200329"/>
          </a:xfrm>
          <a:prstGeom prst="rect">
            <a:avLst/>
          </a:prstGeom>
          <a:noFill/>
        </p:spPr>
        <p:txBody>
          <a:bodyPr wrap="square" rtlCol="0">
            <a:spAutoFit/>
          </a:bodyPr>
          <a:lstStyle/>
          <a:p>
            <a:r>
              <a:rPr kumimoji="1"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kumimoji="1"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知識及び</a:t>
            </a:r>
            <a:endParaRPr kumimoji="1"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kumimoji="1"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技能</a:t>
            </a:r>
            <a:r>
              <a:rPr kumimoji="1"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7" name="円柱 26"/>
          <p:cNvSpPr/>
          <p:nvPr/>
        </p:nvSpPr>
        <p:spPr>
          <a:xfrm>
            <a:off x="6083090" y="4005064"/>
            <a:ext cx="2665374" cy="2376264"/>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868144" y="4554994"/>
            <a:ext cx="3097422" cy="1754326"/>
          </a:xfrm>
          <a:prstGeom prst="rect">
            <a:avLst/>
          </a:prstGeom>
          <a:noFill/>
        </p:spPr>
        <p:txBody>
          <a:bodyPr wrap="square" rtlCol="0">
            <a:spAutoFit/>
          </a:bodyPr>
          <a:lstStyle/>
          <a:p>
            <a:r>
              <a:rPr kumimoji="1"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向かう力，</a:t>
            </a:r>
            <a:endParaRPr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人間性等</a:t>
            </a:r>
            <a:r>
              <a:rPr kumimoji="1"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960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60</a:t>
            </a:fld>
            <a:endParaRPr lang="ja-JP" altLang="en-US"/>
          </a:p>
        </p:txBody>
      </p:sp>
      <p:grpSp>
        <p:nvGrpSpPr>
          <p:cNvPr id="12" name="グループ化 11"/>
          <p:cNvGrpSpPr/>
          <p:nvPr/>
        </p:nvGrpSpPr>
        <p:grpSpPr>
          <a:xfrm>
            <a:off x="142968" y="260648"/>
            <a:ext cx="8856476" cy="2925326"/>
            <a:chOff x="143762" y="323656"/>
            <a:chExt cx="8856476" cy="2925326"/>
          </a:xfrm>
        </p:grpSpPr>
        <p:sp>
          <p:nvSpPr>
            <p:cNvPr id="13" name="角丸四角形 12"/>
            <p:cNvSpPr/>
            <p:nvPr/>
          </p:nvSpPr>
          <p:spPr>
            <a:xfrm>
              <a:off x="143762" y="323656"/>
              <a:ext cx="8856476" cy="72008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正方形/長方形 13"/>
            <p:cNvSpPr/>
            <p:nvPr/>
          </p:nvSpPr>
          <p:spPr>
            <a:xfrm>
              <a:off x="215770" y="1043736"/>
              <a:ext cx="8676710" cy="2205246"/>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①「プログラミング的思考」</a:t>
              </a:r>
              <a:endParaRPr lang="en-US" altLang="ja-JP"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32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②</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気付き」</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や</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「態度</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32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③</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39552" y="1259760"/>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論理的に考えていく力</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17" name="グループ化 16"/>
          <p:cNvGrpSpPr/>
          <p:nvPr/>
        </p:nvGrpSpPr>
        <p:grpSpPr>
          <a:xfrm>
            <a:off x="142968" y="3429000"/>
            <a:ext cx="8856476" cy="3091259"/>
            <a:chOff x="142968" y="3429000"/>
            <a:chExt cx="8856476" cy="3091259"/>
          </a:xfrm>
        </p:grpSpPr>
        <p:sp>
          <p:nvSpPr>
            <p:cNvPr id="19" name="円柱 18"/>
            <p:cNvSpPr/>
            <p:nvPr/>
          </p:nvSpPr>
          <p:spPr>
            <a:xfrm>
              <a:off x="322450" y="4005064"/>
              <a:ext cx="2665374" cy="2376264"/>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柱 19"/>
            <p:cNvSpPr/>
            <p:nvPr/>
          </p:nvSpPr>
          <p:spPr>
            <a:xfrm>
              <a:off x="6083090" y="4005064"/>
              <a:ext cx="2665374" cy="2376264"/>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42968" y="3717032"/>
              <a:ext cx="8856476" cy="28032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868144" y="4554994"/>
              <a:ext cx="3097422" cy="1754326"/>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学び</a:t>
              </a:r>
              <a:r>
                <a:rPr lang="ja-JP" altLang="en-US" sz="3600" b="1" dirty="0" smtClean="0">
                  <a:latin typeface="HG丸ｺﾞｼｯｸM-PRO" panose="020F0600000000000000" pitchFamily="50" charset="-128"/>
                  <a:ea typeface="HG丸ｺﾞｼｯｸM-PRO" panose="020F0600000000000000" pitchFamily="50" charset="-128"/>
                </a:rPr>
                <a:t>に</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smtClean="0">
                  <a:latin typeface="HG丸ｺﾞｼｯｸM-PRO" panose="020F0600000000000000" pitchFamily="50" charset="-128"/>
                  <a:ea typeface="HG丸ｺﾞｼｯｸM-PRO" panose="020F0600000000000000" pitchFamily="50" charset="-128"/>
                </a:rPr>
                <a:t>　向かう力，</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人間性等</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972643" y="3429000"/>
              <a:ext cx="5198715" cy="504056"/>
            </a:xfrm>
            <a:prstGeom prst="roundRect">
              <a:avLst>
                <a:gd name="adj" fmla="val 36264"/>
              </a:avLst>
            </a:prstGeom>
            <a:solidFill>
              <a:schemeClr val="bg1"/>
            </a:solidFill>
          </p:spPr>
          <p:txBody>
            <a:bodyPr wrap="none" tIns="36000" bIns="36000" rtlCol="0" anchor="ctr" anchorCtr="0">
              <a:no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育成</a:t>
              </a:r>
              <a:r>
                <a:rPr kumimoji="1" lang="ja-JP" altLang="en-US" sz="3200" b="1" dirty="0">
                  <a:latin typeface="HG丸ｺﾞｼｯｸM-PRO" panose="020F0600000000000000" pitchFamily="50" charset="-128"/>
                  <a:ea typeface="HG丸ｺﾞｼｯｸM-PRO" panose="020F0600000000000000" pitchFamily="50" charset="-128"/>
                </a:rPr>
                <a:t>すべき資質・能力</a:t>
              </a:r>
            </a:p>
          </p:txBody>
        </p:sp>
      </p:grpSp>
      <p:sp>
        <p:nvSpPr>
          <p:cNvPr id="26" name="テキスト ボックス 25"/>
          <p:cNvSpPr txBox="1"/>
          <p:nvPr/>
        </p:nvSpPr>
        <p:spPr>
          <a:xfrm>
            <a:off x="179512" y="4748951"/>
            <a:ext cx="3024336" cy="1200329"/>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kumimoji="1" lang="ja-JP" altLang="en-US" sz="3600" b="1" dirty="0" smtClean="0">
                <a:latin typeface="HG丸ｺﾞｼｯｸM-PRO" panose="020F0600000000000000" pitchFamily="50" charset="-128"/>
                <a:ea typeface="HG丸ｺﾞｼｯｸM-PRO" panose="020F0600000000000000" pitchFamily="50" charset="-128"/>
              </a:rPr>
              <a:t>知識及び</a:t>
            </a:r>
            <a:endParaRPr kumimoji="1"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　　</a:t>
            </a:r>
            <a:r>
              <a:rPr kumimoji="1" lang="ja-JP" altLang="en-US" sz="3600" b="1" dirty="0" smtClean="0">
                <a:latin typeface="HG丸ｺﾞｼｯｸM-PRO" panose="020F0600000000000000" pitchFamily="50" charset="-128"/>
                <a:ea typeface="HG丸ｺﾞｼｯｸM-PRO" panose="020F0600000000000000" pitchFamily="50" charset="-128"/>
              </a:rPr>
              <a:t>技能</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22" name="円柱 21"/>
          <p:cNvSpPr/>
          <p:nvPr/>
        </p:nvSpPr>
        <p:spPr>
          <a:xfrm>
            <a:off x="3202770" y="4005064"/>
            <a:ext cx="2665374" cy="2376264"/>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987824" y="4554994"/>
            <a:ext cx="3097422" cy="1754326"/>
          </a:xfrm>
          <a:prstGeom prst="rect">
            <a:avLst/>
          </a:prstGeom>
          <a:noFill/>
        </p:spPr>
        <p:txBody>
          <a:bodyPr wrap="square" rtlCol="0">
            <a:spAutoFit/>
          </a:bodyPr>
          <a:lstStyle/>
          <a:p>
            <a:r>
              <a:rPr kumimoji="1"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表現力等</a:t>
            </a:r>
            <a:r>
              <a:rPr kumimoji="1" lang="en-US" altLang="ja-JP" sz="36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6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6405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61</a:t>
            </a:fld>
            <a:endParaRPr lang="ja-JP" altLang="en-US"/>
          </a:p>
        </p:txBody>
      </p:sp>
      <p:grpSp>
        <p:nvGrpSpPr>
          <p:cNvPr id="12" name="グループ化 11"/>
          <p:cNvGrpSpPr/>
          <p:nvPr/>
        </p:nvGrpSpPr>
        <p:grpSpPr>
          <a:xfrm>
            <a:off x="142968" y="260648"/>
            <a:ext cx="8856476" cy="2925326"/>
            <a:chOff x="143762" y="323656"/>
            <a:chExt cx="8856476" cy="2925326"/>
          </a:xfrm>
        </p:grpSpPr>
        <p:sp>
          <p:nvSpPr>
            <p:cNvPr id="13" name="角丸四角形 12"/>
            <p:cNvSpPr/>
            <p:nvPr/>
          </p:nvSpPr>
          <p:spPr>
            <a:xfrm>
              <a:off x="143762" y="323656"/>
              <a:ext cx="8856476" cy="72008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正方形/長方形 13"/>
            <p:cNvSpPr/>
            <p:nvPr/>
          </p:nvSpPr>
          <p:spPr>
            <a:xfrm>
              <a:off x="215770" y="1043736"/>
              <a:ext cx="8676710" cy="2205246"/>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①「プログラミング的思考」</a:t>
              </a:r>
              <a:endParaRPr lang="en-US" altLang="ja-JP"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a:p>
              <a:endParaRPr lang="en-US" altLang="ja-JP" sz="32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②「</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r>
                <a:rPr lang="ja-JP" altLang="en-US" sz="3200" dirty="0" smtClean="0">
                  <a:solidFill>
                    <a:schemeClr val="bg1">
                      <a:lumMod val="85000"/>
                    </a:schemeClr>
                  </a:solidFill>
                  <a:latin typeface="HG丸ｺﾞｼｯｸM-PRO" panose="020F0600000000000000" pitchFamily="50" charset="-128"/>
                  <a:ea typeface="HG丸ｺﾞｼｯｸM-PRO" panose="020F0600000000000000" pitchFamily="50" charset="-128"/>
                </a:rPr>
                <a:t>や</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「態度</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③</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「学び</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をより確実なものとする</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39552" y="1259760"/>
              <a:ext cx="82809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　論理的に考えていく力</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17" name="グループ化 16"/>
          <p:cNvGrpSpPr/>
          <p:nvPr/>
        </p:nvGrpSpPr>
        <p:grpSpPr>
          <a:xfrm>
            <a:off x="142968" y="3429000"/>
            <a:ext cx="8856476" cy="3091259"/>
            <a:chOff x="142968" y="3429000"/>
            <a:chExt cx="8856476" cy="3091259"/>
          </a:xfrm>
        </p:grpSpPr>
        <p:sp>
          <p:nvSpPr>
            <p:cNvPr id="18" name="円柱 17"/>
            <p:cNvSpPr/>
            <p:nvPr/>
          </p:nvSpPr>
          <p:spPr>
            <a:xfrm>
              <a:off x="3202770" y="4005064"/>
              <a:ext cx="2665374" cy="2376264"/>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柱 18"/>
            <p:cNvSpPr/>
            <p:nvPr/>
          </p:nvSpPr>
          <p:spPr>
            <a:xfrm>
              <a:off x="322450" y="4005064"/>
              <a:ext cx="2665374" cy="2376264"/>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柱 19"/>
            <p:cNvSpPr/>
            <p:nvPr/>
          </p:nvSpPr>
          <p:spPr>
            <a:xfrm>
              <a:off x="6083090" y="4005064"/>
              <a:ext cx="2665374" cy="2376264"/>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42968" y="3717032"/>
              <a:ext cx="8856476" cy="28032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972643" y="3429000"/>
              <a:ext cx="5198715" cy="504056"/>
            </a:xfrm>
            <a:prstGeom prst="roundRect">
              <a:avLst>
                <a:gd name="adj" fmla="val 36264"/>
              </a:avLst>
            </a:prstGeom>
            <a:solidFill>
              <a:schemeClr val="bg1"/>
            </a:solidFill>
          </p:spPr>
          <p:txBody>
            <a:bodyPr wrap="none" tIns="36000" bIns="36000" rtlCol="0" anchor="ctr" anchorCtr="0">
              <a:no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育成</a:t>
              </a:r>
              <a:r>
                <a:rPr kumimoji="1" lang="ja-JP" altLang="en-US" sz="3200" b="1" dirty="0">
                  <a:latin typeface="HG丸ｺﾞｼｯｸM-PRO" panose="020F0600000000000000" pitchFamily="50" charset="-128"/>
                  <a:ea typeface="HG丸ｺﾞｼｯｸM-PRO" panose="020F0600000000000000" pitchFamily="50" charset="-128"/>
                </a:rPr>
                <a:t>すべき資質・能力</a:t>
              </a:r>
            </a:p>
          </p:txBody>
        </p:sp>
      </p:grpSp>
      <p:sp>
        <p:nvSpPr>
          <p:cNvPr id="26" name="テキスト ボックス 25"/>
          <p:cNvSpPr txBox="1"/>
          <p:nvPr/>
        </p:nvSpPr>
        <p:spPr>
          <a:xfrm>
            <a:off x="179512" y="4748951"/>
            <a:ext cx="3024336" cy="1200329"/>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kumimoji="1" lang="ja-JP" altLang="en-US" sz="3600" b="1" dirty="0" smtClean="0">
                <a:latin typeface="HG丸ｺﾞｼｯｸM-PRO" panose="020F0600000000000000" pitchFamily="50" charset="-128"/>
                <a:ea typeface="HG丸ｺﾞｼｯｸM-PRO" panose="020F0600000000000000" pitchFamily="50" charset="-128"/>
              </a:rPr>
              <a:t>知識及び</a:t>
            </a:r>
            <a:endParaRPr kumimoji="1"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　　</a:t>
            </a:r>
            <a:r>
              <a:rPr kumimoji="1" lang="ja-JP" altLang="en-US" sz="3600" b="1" dirty="0" smtClean="0">
                <a:latin typeface="HG丸ｺﾞｼｯｸM-PRO" panose="020F0600000000000000" pitchFamily="50" charset="-128"/>
                <a:ea typeface="HG丸ｺﾞｼｯｸM-PRO" panose="020F0600000000000000" pitchFamily="50" charset="-128"/>
              </a:rPr>
              <a:t>技能</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5868144" y="4554994"/>
            <a:ext cx="3097422" cy="1754326"/>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学び</a:t>
            </a:r>
            <a:r>
              <a:rPr lang="ja-JP" altLang="en-US" sz="3600" b="1" dirty="0" smtClean="0">
                <a:latin typeface="HG丸ｺﾞｼｯｸM-PRO" panose="020F0600000000000000" pitchFamily="50" charset="-128"/>
                <a:ea typeface="HG丸ｺﾞｼｯｸM-PRO" panose="020F0600000000000000" pitchFamily="50" charset="-128"/>
              </a:rPr>
              <a:t>に</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smtClean="0">
                <a:latin typeface="HG丸ｺﾞｼｯｸM-PRO" panose="020F0600000000000000" pitchFamily="50" charset="-128"/>
                <a:ea typeface="HG丸ｺﾞｼｯｸM-PRO" panose="020F0600000000000000" pitchFamily="50" charset="-128"/>
              </a:rPr>
              <a:t>　向かう力，</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人間性等</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987824" y="4554994"/>
            <a:ext cx="3097422" cy="1754326"/>
          </a:xfrm>
          <a:prstGeom prst="rect">
            <a:avLst/>
          </a:prstGeom>
          <a:noFill/>
        </p:spPr>
        <p:txBody>
          <a:bodyPr wrap="square" rtlCol="0">
            <a:spAutoFit/>
          </a:bodyPr>
          <a:lstStyle/>
          <a:p>
            <a:r>
              <a:rPr kumimoji="1" lang="en-US" altLang="ja-JP" sz="3600" b="1" dirty="0" smtClean="0">
                <a:latin typeface="HG丸ｺﾞｼｯｸM-PRO" panose="020F0600000000000000" pitchFamily="50" charset="-128"/>
                <a:ea typeface="HG丸ｺﾞｼｯｸM-PRO" panose="020F0600000000000000" pitchFamily="50" charset="-128"/>
              </a:rPr>
              <a:t>【</a:t>
            </a:r>
            <a:r>
              <a:rPr lang="ja-JP" altLang="en-US" sz="3600" b="1" dirty="0" smtClean="0">
                <a:latin typeface="HG丸ｺﾞｼｯｸM-PRO" panose="020F0600000000000000" pitchFamily="50" charset="-128"/>
                <a:ea typeface="HG丸ｺﾞｼｯｸM-PRO" panose="020F0600000000000000" pitchFamily="50" charset="-128"/>
              </a:rPr>
              <a:t>思考力，　　　</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判断力，　</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　</a:t>
            </a:r>
            <a:r>
              <a:rPr lang="ja-JP" altLang="en-US" sz="3600" b="1" dirty="0" smtClean="0">
                <a:latin typeface="HG丸ｺﾞｼｯｸM-PRO" panose="020F0600000000000000" pitchFamily="50" charset="-128"/>
                <a:ea typeface="HG丸ｺﾞｼｯｸM-PRO" panose="020F0600000000000000" pitchFamily="50" charset="-128"/>
              </a:rPr>
              <a:t>表現力等</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355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62</a:t>
            </a:fld>
            <a:endParaRPr lang="ja-JP" altLang="en-US"/>
          </a:p>
        </p:txBody>
      </p:sp>
      <p:grpSp>
        <p:nvGrpSpPr>
          <p:cNvPr id="15" name="グループ化 14"/>
          <p:cNvGrpSpPr/>
          <p:nvPr/>
        </p:nvGrpSpPr>
        <p:grpSpPr>
          <a:xfrm>
            <a:off x="53498" y="404664"/>
            <a:ext cx="9199022" cy="3888432"/>
            <a:chOff x="53498" y="404664"/>
            <a:chExt cx="9199022" cy="3888432"/>
          </a:xfrm>
        </p:grpSpPr>
        <p:sp>
          <p:nvSpPr>
            <p:cNvPr id="20" name="テキスト ボックス 19"/>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21" name="グループ化 20"/>
            <p:cNvGrpSpPr/>
            <p:nvPr/>
          </p:nvGrpSpPr>
          <p:grpSpPr>
            <a:xfrm>
              <a:off x="107504" y="1052736"/>
              <a:ext cx="9145016" cy="3240360"/>
              <a:chOff x="107504" y="1052736"/>
              <a:chExt cx="9145016" cy="3240360"/>
            </a:xfrm>
          </p:grpSpPr>
          <p:sp>
            <p:nvSpPr>
              <p:cNvPr id="22" name="円柱 21"/>
              <p:cNvSpPr/>
              <p:nvPr/>
            </p:nvSpPr>
            <p:spPr>
              <a:xfrm>
                <a:off x="320277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柱 22"/>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柱 23"/>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思考力，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smtClean="0">
                    <a:latin typeface="HG丸ｺﾞｼｯｸM-PRO" panose="020F0600000000000000" pitchFamily="50" charset="-128"/>
                    <a:ea typeface="HG丸ｺﾞｼｯｸM-PRO" panose="020F0600000000000000" pitchFamily="50" charset="-128"/>
                  </a:rPr>
                  <a:t>判断力，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表現力等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grpSp>
      </p:grpSp>
      <p:grpSp>
        <p:nvGrpSpPr>
          <p:cNvPr id="2" name="グループ化 1"/>
          <p:cNvGrpSpPr/>
          <p:nvPr/>
        </p:nvGrpSpPr>
        <p:grpSpPr>
          <a:xfrm>
            <a:off x="899592" y="1052736"/>
            <a:ext cx="7074516" cy="733534"/>
            <a:chOff x="899592" y="1052736"/>
            <a:chExt cx="7074516" cy="733534"/>
          </a:xfrm>
        </p:grpSpPr>
        <p:sp>
          <p:nvSpPr>
            <p:cNvPr id="4" name="テキスト ボックス 3"/>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rgbClr val="FF0000"/>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rgbClr val="FF0000"/>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70704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63</a:t>
            </a:fld>
            <a:endParaRPr lang="ja-JP" altLang="en-US"/>
          </a:p>
        </p:txBody>
      </p:sp>
      <p:grpSp>
        <p:nvGrpSpPr>
          <p:cNvPr id="5" name="グループ化 4"/>
          <p:cNvGrpSpPr/>
          <p:nvPr/>
        </p:nvGrpSpPr>
        <p:grpSpPr>
          <a:xfrm>
            <a:off x="44929" y="404664"/>
            <a:ext cx="9054143" cy="3924436"/>
            <a:chOff x="44929" y="404664"/>
            <a:chExt cx="9054143" cy="3924436"/>
          </a:xfrm>
        </p:grpSpPr>
        <p:grpSp>
          <p:nvGrpSpPr>
            <p:cNvPr id="4" name="グループ化 3"/>
            <p:cNvGrpSpPr/>
            <p:nvPr/>
          </p:nvGrpSpPr>
          <p:grpSpPr>
            <a:xfrm>
              <a:off x="44929" y="404664"/>
              <a:ext cx="9054143" cy="3924436"/>
              <a:chOff x="44929" y="404664"/>
              <a:chExt cx="9054143" cy="3924436"/>
            </a:xfrm>
          </p:grpSpPr>
          <p:sp>
            <p:nvSpPr>
              <p:cNvPr id="27" name="角丸四角形 26"/>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3" name="グループ化 2"/>
              <p:cNvGrpSpPr/>
              <p:nvPr/>
            </p:nvGrpSpPr>
            <p:grpSpPr>
              <a:xfrm>
                <a:off x="322450" y="1052736"/>
                <a:ext cx="8426014" cy="3240360"/>
                <a:chOff x="322450" y="1052736"/>
                <a:chExt cx="8426014" cy="3240360"/>
              </a:xfrm>
            </p:grpSpPr>
            <p:sp>
              <p:nvSpPr>
                <p:cNvPr id="30" name="円柱 29"/>
                <p:cNvSpPr/>
                <p:nvPr/>
              </p:nvSpPr>
              <p:spPr>
                <a:xfrm>
                  <a:off x="320277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柱 30"/>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柱 31"/>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95536" y="3490498"/>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1692474" y="3494824"/>
                  <a:ext cx="122334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sp>
          <p:nvSpPr>
            <p:cNvPr id="22" name="角丸四角形 21"/>
            <p:cNvSpPr/>
            <p:nvPr/>
          </p:nvSpPr>
          <p:spPr>
            <a:xfrm>
              <a:off x="3276650" y="3265113"/>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3" name="角丸四角形 22"/>
            <p:cNvSpPr/>
            <p:nvPr/>
          </p:nvSpPr>
          <p:spPr>
            <a:xfrm>
              <a:off x="4572000" y="3256831"/>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924722" y="3786215"/>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6156176" y="3490497"/>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7452320" y="3488044"/>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21" name="テキスト ボックス 20"/>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思考力，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smtClean="0">
                <a:latin typeface="HG丸ｺﾞｼｯｸM-PRO" panose="020F0600000000000000" pitchFamily="50" charset="-128"/>
                <a:ea typeface="HG丸ｺﾞｼｯｸM-PRO" panose="020F0600000000000000" pitchFamily="50" charset="-128"/>
              </a:rPr>
              <a:t>判断力，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表現力等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grpSp>
        <p:nvGrpSpPr>
          <p:cNvPr id="33" name="グループ化 32"/>
          <p:cNvGrpSpPr/>
          <p:nvPr/>
        </p:nvGrpSpPr>
        <p:grpSpPr>
          <a:xfrm>
            <a:off x="899592" y="1052736"/>
            <a:ext cx="7074516" cy="733534"/>
            <a:chOff x="899592" y="1052736"/>
            <a:chExt cx="7074516" cy="733534"/>
          </a:xfrm>
        </p:grpSpPr>
        <p:sp>
          <p:nvSpPr>
            <p:cNvPr id="34" name="テキスト ボックス 33"/>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rgbClr val="FF0000"/>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rgbClr val="FF0000"/>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3229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64</a:t>
            </a:fld>
            <a:endParaRPr lang="ja-JP" altLang="en-US"/>
          </a:p>
        </p:txBody>
      </p:sp>
      <p:grpSp>
        <p:nvGrpSpPr>
          <p:cNvPr id="3" name="グループ化 2"/>
          <p:cNvGrpSpPr/>
          <p:nvPr/>
        </p:nvGrpSpPr>
        <p:grpSpPr>
          <a:xfrm>
            <a:off x="44929" y="404664"/>
            <a:ext cx="9054143" cy="3924436"/>
            <a:chOff x="44929" y="404664"/>
            <a:chExt cx="9054143" cy="3924436"/>
          </a:xfrm>
        </p:grpSpPr>
        <p:grpSp>
          <p:nvGrpSpPr>
            <p:cNvPr id="47" name="グループ化 46"/>
            <p:cNvGrpSpPr/>
            <p:nvPr/>
          </p:nvGrpSpPr>
          <p:grpSpPr>
            <a:xfrm>
              <a:off x="44929" y="404664"/>
              <a:ext cx="9054143" cy="3924436"/>
              <a:chOff x="44929" y="404664"/>
              <a:chExt cx="9054143" cy="3924436"/>
            </a:xfrm>
          </p:grpSpPr>
          <p:sp>
            <p:nvSpPr>
              <p:cNvPr id="48" name="角丸四角形 47"/>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50" name="グループ化 49"/>
              <p:cNvGrpSpPr/>
              <p:nvPr/>
            </p:nvGrpSpPr>
            <p:grpSpPr>
              <a:xfrm>
                <a:off x="322450" y="1052736"/>
                <a:ext cx="8426014" cy="3240360"/>
                <a:chOff x="322450" y="1052736"/>
                <a:chExt cx="8426014" cy="3240360"/>
              </a:xfrm>
            </p:grpSpPr>
            <p:sp>
              <p:nvSpPr>
                <p:cNvPr id="51" name="円柱 50"/>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2" name="円柱 51"/>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柱 52"/>
                <p:cNvSpPr/>
                <p:nvPr/>
              </p:nvSpPr>
              <p:spPr>
                <a:xfrm>
                  <a:off x="608309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3" name="角丸四角形 22"/>
            <p:cNvSpPr/>
            <p:nvPr/>
          </p:nvSpPr>
          <p:spPr>
            <a:xfrm>
              <a:off x="395536" y="3490498"/>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1692474" y="3494824"/>
              <a:ext cx="122334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6156176" y="3490497"/>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7452320" y="3488044"/>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32" name="テキスト ボックス 31"/>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向かう力，</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人間性等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nvGrpSpPr>
          <p:cNvPr id="36" name="グループ化 35"/>
          <p:cNvGrpSpPr/>
          <p:nvPr/>
        </p:nvGrpSpPr>
        <p:grpSpPr>
          <a:xfrm>
            <a:off x="125506" y="4365104"/>
            <a:ext cx="8910990" cy="2088232"/>
            <a:chOff x="125506" y="4365104"/>
            <a:chExt cx="8910990" cy="2088232"/>
          </a:xfrm>
        </p:grpSpPr>
        <p:sp>
          <p:nvSpPr>
            <p:cNvPr id="37" name="正方形/長方形 36"/>
            <p:cNvSpPr/>
            <p:nvPr/>
          </p:nvSpPr>
          <p:spPr>
            <a:xfrm>
              <a:off x="140516" y="5376118"/>
              <a:ext cx="8895980"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Ａ２　プログラミング</a:t>
              </a:r>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の体験等を通して，</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問題解決</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には必要な手順</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があることに</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endPar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125506" y="4365104"/>
              <a:ext cx="8910990"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Ａ１</a:t>
              </a:r>
              <a:r>
                <a:rPr lang="ja-JP" altLang="en-US" sz="28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身近</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な生活でコンピュータが活用</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されて</a:t>
              </a:r>
              <a:r>
                <a:rPr lang="ja-JP" altLang="en-US" sz="2800" dirty="0" err="1" smtClean="0">
                  <a:solidFill>
                    <a:schemeClr val="bg1">
                      <a:lumMod val="85000"/>
                    </a:schemeClr>
                  </a:solidFill>
                  <a:latin typeface="HG丸ｺﾞｼｯｸM-PRO" panose="020F0600000000000000" pitchFamily="50" charset="-128"/>
                  <a:ea typeface="HG丸ｺﾞｼｯｸM-PRO" panose="020F0600000000000000" pitchFamily="50" charset="-128"/>
                </a:rPr>
                <a:t>い</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err="1" smtClean="0">
                  <a:solidFill>
                    <a:schemeClr val="bg1">
                      <a:lumMod val="85000"/>
                    </a:schemeClr>
                  </a:solidFill>
                  <a:latin typeface="HG丸ｺﾞｼｯｸM-PRO" panose="020F0600000000000000" pitchFamily="50" charset="-128"/>
                  <a:ea typeface="HG丸ｺﾞｼｯｸM-PRO" panose="020F0600000000000000" pitchFamily="50" charset="-128"/>
                </a:rPr>
                <a:t>る</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ことに</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endParaRPr lang="en-US" altLang="ja-JP" sz="2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25" name="グループ化 24"/>
          <p:cNvGrpSpPr/>
          <p:nvPr/>
        </p:nvGrpSpPr>
        <p:grpSpPr>
          <a:xfrm>
            <a:off x="899592" y="1052736"/>
            <a:ext cx="7074516" cy="733534"/>
            <a:chOff x="899592" y="1052736"/>
            <a:chExt cx="7074516" cy="733534"/>
          </a:xfrm>
        </p:grpSpPr>
        <p:sp>
          <p:nvSpPr>
            <p:cNvPr id="29" name="テキスト ボックス 28"/>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rgbClr val="FF0000"/>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8195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65</a:t>
            </a:fld>
            <a:endParaRPr lang="ja-JP" altLang="en-US"/>
          </a:p>
        </p:txBody>
      </p:sp>
      <p:grpSp>
        <p:nvGrpSpPr>
          <p:cNvPr id="22" name="グループ化 21"/>
          <p:cNvGrpSpPr/>
          <p:nvPr/>
        </p:nvGrpSpPr>
        <p:grpSpPr>
          <a:xfrm>
            <a:off x="44929" y="404664"/>
            <a:ext cx="9054143" cy="3924436"/>
            <a:chOff x="44929" y="404664"/>
            <a:chExt cx="9054143" cy="3924436"/>
          </a:xfrm>
        </p:grpSpPr>
        <p:grpSp>
          <p:nvGrpSpPr>
            <p:cNvPr id="23" name="グループ化 22"/>
            <p:cNvGrpSpPr/>
            <p:nvPr/>
          </p:nvGrpSpPr>
          <p:grpSpPr>
            <a:xfrm>
              <a:off x="44929" y="404664"/>
              <a:ext cx="9054143" cy="3924436"/>
              <a:chOff x="44929" y="404664"/>
              <a:chExt cx="9054143" cy="3924436"/>
            </a:xfrm>
          </p:grpSpPr>
          <p:sp>
            <p:nvSpPr>
              <p:cNvPr id="34" name="角丸四角形 33"/>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36" name="グループ化 35"/>
              <p:cNvGrpSpPr/>
              <p:nvPr/>
            </p:nvGrpSpPr>
            <p:grpSpPr>
              <a:xfrm>
                <a:off x="322450" y="1052736"/>
                <a:ext cx="8426014" cy="3240360"/>
                <a:chOff x="322450" y="1052736"/>
                <a:chExt cx="8426014" cy="3240360"/>
              </a:xfrm>
            </p:grpSpPr>
            <p:sp>
              <p:nvSpPr>
                <p:cNvPr id="37" name="円柱 36"/>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8" name="円柱 37"/>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柱 38"/>
                <p:cNvSpPr/>
                <p:nvPr/>
              </p:nvSpPr>
              <p:spPr>
                <a:xfrm>
                  <a:off x="608309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5" name="角丸四角形 24"/>
            <p:cNvSpPr/>
            <p:nvPr/>
          </p:nvSpPr>
          <p:spPr>
            <a:xfrm>
              <a:off x="395536" y="3490498"/>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1692474" y="3494824"/>
              <a:ext cx="122334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2" name="角丸四角形 31"/>
            <p:cNvSpPr/>
            <p:nvPr/>
          </p:nvSpPr>
          <p:spPr>
            <a:xfrm>
              <a:off x="6156176" y="3490497"/>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3" name="角丸四角形 32"/>
            <p:cNvSpPr/>
            <p:nvPr/>
          </p:nvSpPr>
          <p:spPr>
            <a:xfrm>
              <a:off x="7452320" y="3488044"/>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41" name="テキスト ボックス 40"/>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向かう力，</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人間性等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25506" y="4365104"/>
            <a:ext cx="8910990" cy="2088232"/>
            <a:chOff x="125506" y="4365104"/>
            <a:chExt cx="8910990" cy="2088232"/>
          </a:xfrm>
        </p:grpSpPr>
        <p:sp>
          <p:nvSpPr>
            <p:cNvPr id="18" name="正方形/長方形 17"/>
            <p:cNvSpPr/>
            <p:nvPr/>
          </p:nvSpPr>
          <p:spPr>
            <a:xfrm>
              <a:off x="140516" y="5376118"/>
              <a:ext cx="8895980"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Ａ２　プログラミング</a:t>
              </a:r>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の体験等を通して，</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問題解決</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には必要な手順</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があることに</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endPar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125506" y="4365104"/>
              <a:ext cx="8910990"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Ａ１</a:t>
              </a:r>
              <a:r>
                <a:rPr lang="ja-JP" altLang="en-US" sz="2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身近</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な生活でコンピュータが活用</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されて</a:t>
              </a:r>
              <a:r>
                <a:rPr lang="ja-JP" altLang="en-US" sz="28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い</a:t>
              </a:r>
              <a:endPar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る</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ことに</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endParaRPr lang="en-US" altLang="ja-JP"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24" name="グループ化 23"/>
          <p:cNvGrpSpPr/>
          <p:nvPr/>
        </p:nvGrpSpPr>
        <p:grpSpPr>
          <a:xfrm>
            <a:off x="899592" y="1052736"/>
            <a:ext cx="7074516" cy="733534"/>
            <a:chOff x="899592" y="1052736"/>
            <a:chExt cx="7074516" cy="733534"/>
          </a:xfrm>
        </p:grpSpPr>
        <p:sp>
          <p:nvSpPr>
            <p:cNvPr id="27" name="テキスト ボックス 26"/>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rgbClr val="FF0000"/>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8226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66</a:t>
            </a:fld>
            <a:endParaRPr lang="ja-JP" altLang="en-US"/>
          </a:p>
        </p:txBody>
      </p:sp>
      <p:grpSp>
        <p:nvGrpSpPr>
          <p:cNvPr id="22" name="グループ化 21"/>
          <p:cNvGrpSpPr/>
          <p:nvPr/>
        </p:nvGrpSpPr>
        <p:grpSpPr>
          <a:xfrm>
            <a:off x="44929" y="404664"/>
            <a:ext cx="9054143" cy="3924436"/>
            <a:chOff x="44929" y="404664"/>
            <a:chExt cx="9054143" cy="3924436"/>
          </a:xfrm>
        </p:grpSpPr>
        <p:grpSp>
          <p:nvGrpSpPr>
            <p:cNvPr id="23" name="グループ化 22"/>
            <p:cNvGrpSpPr/>
            <p:nvPr/>
          </p:nvGrpSpPr>
          <p:grpSpPr>
            <a:xfrm>
              <a:off x="44929" y="404664"/>
              <a:ext cx="9054143" cy="3924436"/>
              <a:chOff x="44929" y="404664"/>
              <a:chExt cx="9054143" cy="3924436"/>
            </a:xfrm>
          </p:grpSpPr>
          <p:sp>
            <p:nvSpPr>
              <p:cNvPr id="36" name="角丸四角形 35"/>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38" name="グループ化 37"/>
              <p:cNvGrpSpPr/>
              <p:nvPr/>
            </p:nvGrpSpPr>
            <p:grpSpPr>
              <a:xfrm>
                <a:off x="322450" y="1052736"/>
                <a:ext cx="8426014" cy="3240360"/>
                <a:chOff x="322450" y="1052736"/>
                <a:chExt cx="8426014" cy="3240360"/>
              </a:xfrm>
            </p:grpSpPr>
            <p:sp>
              <p:nvSpPr>
                <p:cNvPr id="39" name="円柱 38"/>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0" name="円柱 39"/>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柱 40"/>
                <p:cNvSpPr/>
                <p:nvPr/>
              </p:nvSpPr>
              <p:spPr>
                <a:xfrm>
                  <a:off x="608309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5" name="角丸四角形 24"/>
            <p:cNvSpPr/>
            <p:nvPr/>
          </p:nvSpPr>
          <p:spPr>
            <a:xfrm>
              <a:off x="395536" y="3490498"/>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1692474" y="3494824"/>
              <a:ext cx="122334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2" name="角丸四角形 31"/>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6156176" y="3490497"/>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7452320" y="3488044"/>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42" name="テキスト ボックス 41"/>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向かう力，</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人間性等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nvGrpSpPr>
          <p:cNvPr id="45" name="グループ化 44"/>
          <p:cNvGrpSpPr/>
          <p:nvPr/>
        </p:nvGrpSpPr>
        <p:grpSpPr>
          <a:xfrm>
            <a:off x="125506" y="4365104"/>
            <a:ext cx="8910990" cy="2088232"/>
            <a:chOff x="125506" y="4365104"/>
            <a:chExt cx="8910990" cy="2088232"/>
          </a:xfrm>
        </p:grpSpPr>
        <p:sp>
          <p:nvSpPr>
            <p:cNvPr id="46" name="正方形/長方形 45"/>
            <p:cNvSpPr/>
            <p:nvPr/>
          </p:nvSpPr>
          <p:spPr>
            <a:xfrm>
              <a:off x="140516" y="5376118"/>
              <a:ext cx="8895980"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Ａ２　プログラミング</a:t>
              </a:r>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の体験等を通して，</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問題解決</a:t>
              </a:r>
              <a:endParaRPr lang="en-US" altLang="ja-JP" sz="32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2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　  には必要な手順</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があることに</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endPar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7" name="正方形/長方形 46"/>
            <p:cNvSpPr/>
            <p:nvPr/>
          </p:nvSpPr>
          <p:spPr>
            <a:xfrm>
              <a:off x="125506" y="4365104"/>
              <a:ext cx="8910990"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Ａ１</a:t>
              </a:r>
              <a:r>
                <a:rPr lang="ja-JP" altLang="en-US" sz="28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身近</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な生活でコンピュータが活用</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されて</a:t>
              </a:r>
              <a:r>
                <a:rPr lang="ja-JP" altLang="en-US" sz="2800" dirty="0" err="1" smtClean="0">
                  <a:solidFill>
                    <a:schemeClr val="bg1">
                      <a:lumMod val="85000"/>
                    </a:schemeClr>
                  </a:solidFill>
                  <a:latin typeface="HG丸ｺﾞｼｯｸM-PRO" panose="020F0600000000000000" pitchFamily="50" charset="-128"/>
                  <a:ea typeface="HG丸ｺﾞｼｯｸM-PRO" panose="020F0600000000000000" pitchFamily="50" charset="-128"/>
                </a:rPr>
                <a:t>い</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err="1" smtClean="0">
                  <a:solidFill>
                    <a:schemeClr val="bg1">
                      <a:lumMod val="85000"/>
                    </a:schemeClr>
                  </a:solidFill>
                  <a:latin typeface="HG丸ｺﾞｼｯｸM-PRO" panose="020F0600000000000000" pitchFamily="50" charset="-128"/>
                  <a:ea typeface="HG丸ｺﾞｼｯｸM-PRO" panose="020F0600000000000000" pitchFamily="50" charset="-128"/>
                </a:rPr>
                <a:t>る</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ことに</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endParaRPr lang="en-US" altLang="ja-JP" sz="2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24" name="グループ化 23"/>
          <p:cNvGrpSpPr/>
          <p:nvPr/>
        </p:nvGrpSpPr>
        <p:grpSpPr>
          <a:xfrm>
            <a:off x="899592" y="1052736"/>
            <a:ext cx="7074516" cy="733534"/>
            <a:chOff x="899592" y="1052736"/>
            <a:chExt cx="7074516" cy="733534"/>
          </a:xfrm>
        </p:grpSpPr>
        <p:sp>
          <p:nvSpPr>
            <p:cNvPr id="27" name="テキスト ボックス 26"/>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rgbClr val="FF0000"/>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8568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67</a:t>
            </a:fld>
            <a:endParaRPr lang="ja-JP" altLang="en-US"/>
          </a:p>
        </p:txBody>
      </p:sp>
      <p:grpSp>
        <p:nvGrpSpPr>
          <p:cNvPr id="22" name="グループ化 21"/>
          <p:cNvGrpSpPr/>
          <p:nvPr/>
        </p:nvGrpSpPr>
        <p:grpSpPr>
          <a:xfrm>
            <a:off x="44929" y="404664"/>
            <a:ext cx="9054143" cy="3924436"/>
            <a:chOff x="44929" y="404664"/>
            <a:chExt cx="9054143" cy="3924436"/>
          </a:xfrm>
        </p:grpSpPr>
        <p:grpSp>
          <p:nvGrpSpPr>
            <p:cNvPr id="23" name="グループ化 22"/>
            <p:cNvGrpSpPr/>
            <p:nvPr/>
          </p:nvGrpSpPr>
          <p:grpSpPr>
            <a:xfrm>
              <a:off x="44929" y="404664"/>
              <a:ext cx="9054143" cy="3924436"/>
              <a:chOff x="44929" y="404664"/>
              <a:chExt cx="9054143" cy="3924436"/>
            </a:xfrm>
          </p:grpSpPr>
          <p:sp>
            <p:nvSpPr>
              <p:cNvPr id="36" name="角丸四角形 35"/>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38" name="グループ化 37"/>
              <p:cNvGrpSpPr/>
              <p:nvPr/>
            </p:nvGrpSpPr>
            <p:grpSpPr>
              <a:xfrm>
                <a:off x="322450" y="1052736"/>
                <a:ext cx="8426014" cy="3240360"/>
                <a:chOff x="322450" y="1052736"/>
                <a:chExt cx="8426014" cy="3240360"/>
              </a:xfrm>
            </p:grpSpPr>
            <p:sp>
              <p:nvSpPr>
                <p:cNvPr id="39" name="円柱 38"/>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0" name="円柱 39"/>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柱 40"/>
                <p:cNvSpPr/>
                <p:nvPr/>
              </p:nvSpPr>
              <p:spPr>
                <a:xfrm>
                  <a:off x="608309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5" name="角丸四角形 24"/>
            <p:cNvSpPr/>
            <p:nvPr/>
          </p:nvSpPr>
          <p:spPr>
            <a:xfrm>
              <a:off x="395536" y="3490498"/>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1692474" y="3494824"/>
              <a:ext cx="122334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2" name="角丸四角形 31"/>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6156176" y="3490497"/>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7452320" y="3488044"/>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42" name="テキスト ボックス 41"/>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向かう力，</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人間性等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nvGrpSpPr>
          <p:cNvPr id="45" name="グループ化 44"/>
          <p:cNvGrpSpPr/>
          <p:nvPr/>
        </p:nvGrpSpPr>
        <p:grpSpPr>
          <a:xfrm>
            <a:off x="125506" y="4365104"/>
            <a:ext cx="8910990" cy="2088232"/>
            <a:chOff x="125506" y="4365104"/>
            <a:chExt cx="8910990" cy="2088232"/>
          </a:xfrm>
        </p:grpSpPr>
        <p:sp>
          <p:nvSpPr>
            <p:cNvPr id="46" name="正方形/長方形 45"/>
            <p:cNvSpPr/>
            <p:nvPr/>
          </p:nvSpPr>
          <p:spPr>
            <a:xfrm>
              <a:off x="140516" y="5376118"/>
              <a:ext cx="8895980"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Ａ２　プログラミング</a:t>
              </a:r>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の体験等を通して，</a:t>
              </a: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問題解決</a:t>
              </a:r>
              <a:endParaRPr lang="en-US" altLang="ja-JP"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には必要な手順</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があることに</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endPar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7" name="正方形/長方形 46"/>
            <p:cNvSpPr/>
            <p:nvPr/>
          </p:nvSpPr>
          <p:spPr>
            <a:xfrm>
              <a:off x="125506" y="4365104"/>
              <a:ext cx="8910990"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Ａ１</a:t>
              </a:r>
              <a:r>
                <a:rPr lang="ja-JP" altLang="en-US" sz="2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身近</a:t>
              </a:r>
              <a:r>
                <a:rPr lang="ja-JP" altLang="en-US" sz="3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な生活でコンピュータが活用</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されて</a:t>
              </a:r>
              <a:r>
                <a:rPr lang="ja-JP" altLang="en-US" sz="28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い</a:t>
              </a:r>
              <a:endPar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る</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ことに</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endParaRPr lang="en-US" altLang="ja-JP"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24" name="グループ化 23"/>
          <p:cNvGrpSpPr/>
          <p:nvPr/>
        </p:nvGrpSpPr>
        <p:grpSpPr>
          <a:xfrm>
            <a:off x="899592" y="1052736"/>
            <a:ext cx="7074516" cy="733534"/>
            <a:chOff x="899592" y="1052736"/>
            <a:chExt cx="7074516" cy="733534"/>
          </a:xfrm>
        </p:grpSpPr>
        <p:sp>
          <p:nvSpPr>
            <p:cNvPr id="27" name="テキスト ボックス 26"/>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rgbClr val="FF0000"/>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62420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68</a:t>
            </a:fld>
            <a:endParaRPr lang="ja-JP" altLang="en-US"/>
          </a:p>
        </p:txBody>
      </p:sp>
      <p:sp>
        <p:nvSpPr>
          <p:cNvPr id="6" name="テキスト ボックス 5"/>
          <p:cNvSpPr txBox="1"/>
          <p:nvPr/>
        </p:nvSpPr>
        <p:spPr>
          <a:xfrm>
            <a:off x="2375756" y="404664"/>
            <a:ext cx="4392488" cy="707886"/>
          </a:xfrm>
          <a:prstGeom prst="rect">
            <a:avLst/>
          </a:prstGeom>
          <a:noFill/>
        </p:spPr>
        <p:txBody>
          <a:bodyPr wrap="square" rtlCol="0">
            <a:spAutoFit/>
          </a:bodyPr>
          <a:lstStyle/>
          <a:p>
            <a:r>
              <a:rPr kumimoji="1" lang="en-US" altLang="ja-JP" sz="4000" b="1" dirty="0" smtClean="0">
                <a:latin typeface="HG丸ｺﾞｼｯｸM-PRO" panose="020F0600000000000000" pitchFamily="50" charset="-128"/>
                <a:ea typeface="HG丸ｺﾞｼｯｸM-PRO" panose="020F0600000000000000" pitchFamily="50" charset="-128"/>
              </a:rPr>
              <a:t>【</a:t>
            </a:r>
            <a:r>
              <a:rPr kumimoji="1" lang="ja-JP" altLang="en-US" sz="4000" b="1" dirty="0" smtClean="0">
                <a:latin typeface="HG丸ｺﾞｼｯｸM-PRO" panose="020F0600000000000000" pitchFamily="50" charset="-128"/>
                <a:ea typeface="HG丸ｺﾞｼｯｸM-PRO" panose="020F0600000000000000" pitchFamily="50" charset="-128"/>
              </a:rPr>
              <a:t>知識及び技能</a:t>
            </a:r>
            <a:r>
              <a:rPr kumimoji="1" lang="en-US" altLang="ja-JP" sz="4000" b="1" dirty="0" smtClean="0">
                <a:latin typeface="HG丸ｺﾞｼｯｸM-PRO" panose="020F0600000000000000" pitchFamily="50" charset="-128"/>
                <a:ea typeface="HG丸ｺﾞｼｯｸM-PRO" panose="020F0600000000000000" pitchFamily="50" charset="-128"/>
              </a:rPr>
              <a:t>】</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07504" y="1247269"/>
            <a:ext cx="4248472" cy="3539430"/>
          </a:xfrm>
          <a:prstGeom prst="rect">
            <a:avLst/>
          </a:prstGeom>
          <a:noFill/>
        </p:spPr>
        <p:txBody>
          <a:bodyPr wrap="square" rtlCol="0">
            <a:spAutoFit/>
          </a:bodyPr>
          <a:lstStyle/>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２年生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・生活科</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・図書館のことを</a:t>
            </a:r>
            <a:r>
              <a:rPr lang="ja-JP" altLang="en-US" sz="32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聞い</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て</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みよう</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1026" name="Picture 2" descr="G:\DCIM\100_PANA\P10002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268760"/>
            <a:ext cx="4531481" cy="339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8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a:t>
            </a:fld>
            <a:endParaRPr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3" y="364318"/>
            <a:ext cx="3634287" cy="2192878"/>
          </a:xfrm>
          <a:prstGeom prst="rect">
            <a:avLst/>
          </a:prstGeom>
        </p:spPr>
      </p:pic>
      <p:sp>
        <p:nvSpPr>
          <p:cNvPr id="49" name="テキスト ボックス 48"/>
          <p:cNvSpPr txBox="1"/>
          <p:nvPr/>
        </p:nvSpPr>
        <p:spPr>
          <a:xfrm>
            <a:off x="1259632" y="2636912"/>
            <a:ext cx="2366007" cy="707886"/>
          </a:xfrm>
          <a:prstGeom prst="rect">
            <a:avLst/>
          </a:prstGeom>
          <a:noFill/>
        </p:spPr>
        <p:txBody>
          <a:bodyPr wrap="square" rtlCol="0">
            <a:spAutoFit/>
          </a:bodyPr>
          <a:lstStyle/>
          <a:p>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パソコン</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5729614" y="378532"/>
            <a:ext cx="1971741" cy="2330388"/>
            <a:chOff x="1115616" y="404664"/>
            <a:chExt cx="1872208" cy="2592288"/>
          </a:xfrm>
        </p:grpSpPr>
        <p:sp>
          <p:nvSpPr>
            <p:cNvPr id="7" name="角丸四角形 6"/>
            <p:cNvSpPr/>
            <p:nvPr/>
          </p:nvSpPr>
          <p:spPr>
            <a:xfrm>
              <a:off x="1115616" y="404664"/>
              <a:ext cx="1872208" cy="2592288"/>
            </a:xfrm>
            <a:prstGeom prst="roundRect">
              <a:avLst>
                <a:gd name="adj" fmla="val 9904"/>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1259632" y="574968"/>
              <a:ext cx="1584176" cy="2088232"/>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1979712" y="2744924"/>
              <a:ext cx="180020" cy="180020"/>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2046862" y="450383"/>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テキスト ボックス 10"/>
          <p:cNvSpPr txBox="1"/>
          <p:nvPr/>
        </p:nvSpPr>
        <p:spPr>
          <a:xfrm>
            <a:off x="4489113" y="2644188"/>
            <a:ext cx="4860032" cy="707886"/>
          </a:xfrm>
          <a:prstGeom prst="rect">
            <a:avLst/>
          </a:prstGeom>
          <a:noFill/>
        </p:spPr>
        <p:txBody>
          <a:bodyPr wrap="square" rtlCol="0">
            <a:spAutoFit/>
          </a:bodyPr>
          <a:lstStyle/>
          <a:p>
            <a:pPr algn="ct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スマホ・タブレット</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907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69</a:t>
            </a:fld>
            <a:endParaRPr lang="ja-JP" altLang="en-US"/>
          </a:p>
        </p:txBody>
      </p:sp>
      <p:sp>
        <p:nvSpPr>
          <p:cNvPr id="6" name="テキスト ボックス 5"/>
          <p:cNvSpPr txBox="1"/>
          <p:nvPr/>
        </p:nvSpPr>
        <p:spPr>
          <a:xfrm>
            <a:off x="2375756" y="404664"/>
            <a:ext cx="4392488" cy="707886"/>
          </a:xfrm>
          <a:prstGeom prst="rect">
            <a:avLst/>
          </a:prstGeom>
          <a:noFill/>
        </p:spPr>
        <p:txBody>
          <a:bodyPr wrap="square" rtlCol="0">
            <a:spAutoFit/>
          </a:bodyPr>
          <a:lstStyle/>
          <a:p>
            <a:r>
              <a:rPr kumimoji="1" lang="en-US" altLang="ja-JP" sz="4000" b="1" dirty="0" smtClean="0">
                <a:latin typeface="HG丸ｺﾞｼｯｸM-PRO" panose="020F0600000000000000" pitchFamily="50" charset="-128"/>
                <a:ea typeface="HG丸ｺﾞｼｯｸM-PRO" panose="020F0600000000000000" pitchFamily="50" charset="-128"/>
              </a:rPr>
              <a:t>【</a:t>
            </a:r>
            <a:r>
              <a:rPr kumimoji="1" lang="ja-JP" altLang="en-US" sz="4000" b="1" dirty="0" smtClean="0">
                <a:latin typeface="HG丸ｺﾞｼｯｸM-PRO" panose="020F0600000000000000" pitchFamily="50" charset="-128"/>
                <a:ea typeface="HG丸ｺﾞｼｯｸM-PRO" panose="020F0600000000000000" pitchFamily="50" charset="-128"/>
              </a:rPr>
              <a:t>知識及び技能</a:t>
            </a:r>
            <a:r>
              <a:rPr kumimoji="1" lang="en-US" altLang="ja-JP" sz="4000" b="1" dirty="0" smtClean="0">
                <a:latin typeface="HG丸ｺﾞｼｯｸM-PRO" panose="020F0600000000000000" pitchFamily="50" charset="-128"/>
                <a:ea typeface="HG丸ｺﾞｼｯｸM-PRO" panose="020F0600000000000000" pitchFamily="50" charset="-128"/>
              </a:rPr>
              <a:t>】</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16505" y="5013176"/>
            <a:ext cx="8910990"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Ａ１</a:t>
            </a:r>
            <a:r>
              <a:rPr lang="ja-JP" altLang="en-US" sz="2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身近</a:t>
            </a:r>
            <a:r>
              <a:rPr lang="ja-JP" altLang="en-US" sz="3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な生活でコンピュータが活用</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されて</a:t>
            </a:r>
            <a:r>
              <a:rPr lang="ja-JP" altLang="en-US" sz="28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い</a:t>
            </a:r>
            <a:endPar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る</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ことに</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気付く</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endParaRPr lang="en-US" altLang="ja-JP"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07504" y="1247269"/>
            <a:ext cx="4248472" cy="3539430"/>
          </a:xfrm>
          <a:prstGeom prst="rect">
            <a:avLst/>
          </a:prstGeom>
          <a:noFill/>
        </p:spPr>
        <p:txBody>
          <a:bodyPr wrap="square" rtlCol="0">
            <a:spAutoFit/>
          </a:bodyPr>
          <a:lstStyle/>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２年生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・生活科</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・図書館のことを</a:t>
            </a:r>
            <a:r>
              <a:rPr lang="ja-JP" altLang="en-US" sz="32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聞い</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て</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みよう</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10" name="Picture 2" descr="G:\DCIM\100_PANA\P10002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268760"/>
            <a:ext cx="4531481" cy="339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82280" y="4509120"/>
            <a:ext cx="3849396" cy="7472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70</a:t>
            </a:fld>
            <a:endParaRPr lang="ja-JP" altLang="en-US"/>
          </a:p>
        </p:txBody>
      </p:sp>
      <p:grpSp>
        <p:nvGrpSpPr>
          <p:cNvPr id="40" name="グループ化 39"/>
          <p:cNvGrpSpPr/>
          <p:nvPr/>
        </p:nvGrpSpPr>
        <p:grpSpPr>
          <a:xfrm>
            <a:off x="44929" y="404664"/>
            <a:ext cx="9054143" cy="3924436"/>
            <a:chOff x="44929" y="404664"/>
            <a:chExt cx="9054143" cy="3924436"/>
          </a:xfrm>
        </p:grpSpPr>
        <p:grpSp>
          <p:nvGrpSpPr>
            <p:cNvPr id="41" name="グループ化 40"/>
            <p:cNvGrpSpPr/>
            <p:nvPr/>
          </p:nvGrpSpPr>
          <p:grpSpPr>
            <a:xfrm>
              <a:off x="44929" y="404664"/>
              <a:ext cx="9054143" cy="3924436"/>
              <a:chOff x="44929" y="404664"/>
              <a:chExt cx="9054143" cy="3924436"/>
            </a:xfrm>
          </p:grpSpPr>
          <p:sp>
            <p:nvSpPr>
              <p:cNvPr id="67" name="角丸四角形 66"/>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69" name="グループ化 68"/>
              <p:cNvGrpSpPr/>
              <p:nvPr/>
            </p:nvGrpSpPr>
            <p:grpSpPr>
              <a:xfrm>
                <a:off x="322450" y="1052736"/>
                <a:ext cx="8426014" cy="3240360"/>
                <a:chOff x="322450" y="1052736"/>
                <a:chExt cx="8426014" cy="3240360"/>
              </a:xfrm>
            </p:grpSpPr>
            <p:sp>
              <p:nvSpPr>
                <p:cNvPr id="70" name="円柱 69"/>
                <p:cNvSpPr/>
                <p:nvPr/>
              </p:nvSpPr>
              <p:spPr>
                <a:xfrm>
                  <a:off x="320277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柱 70"/>
                <p:cNvSpPr/>
                <p:nvPr/>
              </p:nvSpPr>
              <p:spPr>
                <a:xfrm>
                  <a:off x="32245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72" name="円柱 71"/>
                <p:cNvSpPr/>
                <p:nvPr/>
              </p:nvSpPr>
              <p:spPr>
                <a:xfrm>
                  <a:off x="608309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73" name="角丸四角形 72"/>
                <p:cNvSpPr/>
                <p:nvPr/>
              </p:nvSpPr>
              <p:spPr>
                <a:xfrm>
                  <a:off x="395536" y="3490498"/>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74" name="角丸四角形 73"/>
                <p:cNvSpPr/>
                <p:nvPr/>
              </p:nvSpPr>
              <p:spPr>
                <a:xfrm>
                  <a:off x="1692474" y="3494824"/>
                  <a:ext cx="1223342" cy="468052"/>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sp>
          <p:nvSpPr>
            <p:cNvPr id="44" name="角丸四角形 43"/>
            <p:cNvSpPr/>
            <p:nvPr/>
          </p:nvSpPr>
          <p:spPr>
            <a:xfrm>
              <a:off x="3276650" y="3265113"/>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5" name="角丸四角形 44"/>
            <p:cNvSpPr/>
            <p:nvPr/>
          </p:nvSpPr>
          <p:spPr>
            <a:xfrm>
              <a:off x="4572000" y="3256831"/>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6" name="角丸四角形 45"/>
            <p:cNvSpPr/>
            <p:nvPr/>
          </p:nvSpPr>
          <p:spPr>
            <a:xfrm>
              <a:off x="3924722" y="3786215"/>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8" name="角丸四角形 47"/>
            <p:cNvSpPr/>
            <p:nvPr/>
          </p:nvSpPr>
          <p:spPr>
            <a:xfrm>
              <a:off x="6156176" y="3490497"/>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7452320" y="3488044"/>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24" name="正方形/長方形 23"/>
          <p:cNvSpPr/>
          <p:nvPr/>
        </p:nvSpPr>
        <p:spPr>
          <a:xfrm>
            <a:off x="395536" y="5374957"/>
            <a:ext cx="8563296" cy="646331"/>
          </a:xfrm>
          <a:prstGeom prst="rect">
            <a:avLst/>
          </a:prstGeom>
        </p:spPr>
        <p:txBody>
          <a:bodyPr wrap="square">
            <a:spAutoFit/>
          </a:bodyPr>
          <a:lstStyle/>
          <a:p>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プログラミングの基礎となる資質</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・能力</a:t>
            </a:r>
          </a:p>
        </p:txBody>
      </p:sp>
      <p:sp>
        <p:nvSpPr>
          <p:cNvPr id="25" name="テキスト ボックス 24"/>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知識及び</a:t>
            </a:r>
            <a:endPar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技能</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思考力，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smtClean="0">
                <a:latin typeface="HG丸ｺﾞｼｯｸM-PRO" panose="020F0600000000000000" pitchFamily="50" charset="-128"/>
                <a:ea typeface="HG丸ｺﾞｼｯｸM-PRO" panose="020F0600000000000000" pitchFamily="50" charset="-128"/>
              </a:rPr>
              <a:t>判断力，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表現力等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向かう力，</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人間性等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nvGrpSpPr>
          <p:cNvPr id="23" name="グループ化 22"/>
          <p:cNvGrpSpPr/>
          <p:nvPr/>
        </p:nvGrpSpPr>
        <p:grpSpPr>
          <a:xfrm>
            <a:off x="899592" y="1052736"/>
            <a:ext cx="7074516" cy="733534"/>
            <a:chOff x="899592" y="1052736"/>
            <a:chExt cx="7074516" cy="733534"/>
          </a:xfrm>
        </p:grpSpPr>
        <p:sp>
          <p:nvSpPr>
            <p:cNvPr id="28" name="テキスト ボックス 27"/>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4596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95536" y="5374957"/>
            <a:ext cx="8563296" cy="646331"/>
          </a:xfrm>
          <a:prstGeom prst="rect">
            <a:avLst/>
          </a:prstGeom>
        </p:spPr>
        <p:txBody>
          <a:bodyPr wrap="square">
            <a:spAutoFit/>
          </a:bodyPr>
          <a:lstStyle/>
          <a:p>
            <a:r>
              <a:rPr lang="ja-JP" altLang="en-US" sz="3600" dirty="0" smtClean="0">
                <a:latin typeface="HG丸ｺﾞｼｯｸM-PRO" panose="020F0600000000000000" pitchFamily="50" charset="-128"/>
                <a:ea typeface="HG丸ｺﾞｼｯｸM-PRO" panose="020F0600000000000000" pitchFamily="50" charset="-128"/>
              </a:rPr>
              <a:t>プログラミングの基礎となる資質</a:t>
            </a:r>
            <a:r>
              <a:rPr lang="ja-JP" altLang="en-US" sz="3600" dirty="0">
                <a:latin typeface="HG丸ｺﾞｼｯｸM-PRO" panose="020F0600000000000000" pitchFamily="50" charset="-128"/>
                <a:ea typeface="HG丸ｺﾞｼｯｸM-PRO" panose="020F0600000000000000" pitchFamily="50" charset="-128"/>
              </a:rPr>
              <a:t>・能力</a:t>
            </a:r>
          </a:p>
        </p:txBody>
      </p:sp>
      <p:sp>
        <p:nvSpPr>
          <p:cNvPr id="14" name="角丸四角形 13"/>
          <p:cNvSpPr/>
          <p:nvPr/>
        </p:nvSpPr>
        <p:spPr>
          <a:xfrm>
            <a:off x="182280" y="4509120"/>
            <a:ext cx="3849396" cy="747297"/>
          </a:xfrm>
          <a:prstGeom prst="round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71</a:t>
            </a:fld>
            <a:endParaRPr lang="ja-JP" altLang="en-US"/>
          </a:p>
        </p:txBody>
      </p:sp>
      <p:grpSp>
        <p:nvGrpSpPr>
          <p:cNvPr id="22" name="グループ化 21"/>
          <p:cNvGrpSpPr/>
          <p:nvPr/>
        </p:nvGrpSpPr>
        <p:grpSpPr>
          <a:xfrm>
            <a:off x="44929" y="404664"/>
            <a:ext cx="9054143" cy="3924436"/>
            <a:chOff x="44929" y="404664"/>
            <a:chExt cx="9054143" cy="3924436"/>
          </a:xfrm>
        </p:grpSpPr>
        <p:grpSp>
          <p:nvGrpSpPr>
            <p:cNvPr id="23" name="グループ化 22"/>
            <p:cNvGrpSpPr/>
            <p:nvPr/>
          </p:nvGrpSpPr>
          <p:grpSpPr>
            <a:xfrm>
              <a:off x="44929" y="404664"/>
              <a:ext cx="9054143" cy="3924436"/>
              <a:chOff x="44929" y="404664"/>
              <a:chExt cx="9054143" cy="3924436"/>
            </a:xfrm>
          </p:grpSpPr>
          <p:sp>
            <p:nvSpPr>
              <p:cNvPr id="49" name="角丸四角形 48"/>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51" name="グループ化 50"/>
              <p:cNvGrpSpPr/>
              <p:nvPr/>
            </p:nvGrpSpPr>
            <p:grpSpPr>
              <a:xfrm>
                <a:off x="322450" y="1052736"/>
                <a:ext cx="8426014" cy="3240360"/>
                <a:chOff x="322450" y="1052736"/>
                <a:chExt cx="8426014" cy="3240360"/>
              </a:xfrm>
            </p:grpSpPr>
            <p:sp>
              <p:nvSpPr>
                <p:cNvPr id="52" name="円柱 51"/>
                <p:cNvSpPr/>
                <p:nvPr/>
              </p:nvSpPr>
              <p:spPr>
                <a:xfrm>
                  <a:off x="320277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柱 52"/>
                <p:cNvSpPr/>
                <p:nvPr/>
              </p:nvSpPr>
              <p:spPr>
                <a:xfrm>
                  <a:off x="32245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54" name="円柱 53"/>
                <p:cNvSpPr/>
                <p:nvPr/>
              </p:nvSpPr>
              <p:spPr>
                <a:xfrm>
                  <a:off x="608309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55" name="角丸四角形 54"/>
                <p:cNvSpPr/>
                <p:nvPr/>
              </p:nvSpPr>
              <p:spPr>
                <a:xfrm>
                  <a:off x="395536" y="3490498"/>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1692474" y="3494824"/>
                  <a:ext cx="1223342" cy="468052"/>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sp>
          <p:nvSpPr>
            <p:cNvPr id="26" name="角丸四角形 25"/>
            <p:cNvSpPr/>
            <p:nvPr/>
          </p:nvSpPr>
          <p:spPr>
            <a:xfrm>
              <a:off x="3276650" y="3265113"/>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4572000" y="3256831"/>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24722" y="3786215"/>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6156176" y="3490497"/>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8" name="角丸四角形 47"/>
            <p:cNvSpPr/>
            <p:nvPr/>
          </p:nvSpPr>
          <p:spPr>
            <a:xfrm>
              <a:off x="7452320" y="3488044"/>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31" name="テキスト ボックス 30"/>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知識及び</a:t>
            </a:r>
            <a:endPar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技能</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思考力，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smtClean="0">
                <a:latin typeface="HG丸ｺﾞｼｯｸM-PRO" panose="020F0600000000000000" pitchFamily="50" charset="-128"/>
                <a:ea typeface="HG丸ｺﾞｼｯｸM-PRO" panose="020F0600000000000000" pitchFamily="50" charset="-128"/>
              </a:rPr>
              <a:t>判断力，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表現力等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学び</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向かう力，</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人間性等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899592" y="1052736"/>
            <a:ext cx="7074516" cy="733534"/>
            <a:chOff x="899592" y="1052736"/>
            <a:chExt cx="7074516" cy="733534"/>
          </a:xfrm>
        </p:grpSpPr>
        <p:sp>
          <p:nvSpPr>
            <p:cNvPr id="25" name="テキスト ボックス 24"/>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7802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51620" y="548680"/>
            <a:ext cx="6840760" cy="7472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36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72</a:t>
            </a:fld>
            <a:endParaRPr lang="ja-JP" altLang="en-US"/>
          </a:p>
        </p:txBody>
      </p:sp>
      <p:grpSp>
        <p:nvGrpSpPr>
          <p:cNvPr id="9" name="グループ化 8"/>
          <p:cNvGrpSpPr/>
          <p:nvPr/>
        </p:nvGrpSpPr>
        <p:grpSpPr>
          <a:xfrm>
            <a:off x="179512" y="1654494"/>
            <a:ext cx="8700488" cy="4510810"/>
            <a:chOff x="179512" y="836712"/>
            <a:chExt cx="8700488" cy="4510810"/>
          </a:xfrm>
        </p:grpSpPr>
        <p:sp>
          <p:nvSpPr>
            <p:cNvPr id="10" name="角丸四角形 9"/>
            <p:cNvSpPr/>
            <p:nvPr/>
          </p:nvSpPr>
          <p:spPr>
            <a:xfrm>
              <a:off x="6360000" y="836712"/>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rPr>
                <a:t>Ｂ３</a:t>
              </a: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rPr>
                <a:t>分岐</a:t>
              </a:r>
              <a:endParaRPr kumimoji="1"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179512" y="836712"/>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HG丸ｺﾞｼｯｸM-PRO" panose="020F0600000000000000" pitchFamily="50" charset="-128"/>
                  <a:ea typeface="HG丸ｺﾞｼｯｸM-PRO" panose="020F0600000000000000" pitchFamily="50" charset="-128"/>
                </a:rPr>
                <a:t>Ｂ１</a:t>
              </a:r>
              <a:r>
                <a:rPr kumimoji="1" lang="ja-JP" altLang="en-US" sz="4800" b="1" dirty="0" smtClean="0">
                  <a:solidFill>
                    <a:schemeClr val="tx1"/>
                  </a:solidFill>
                  <a:latin typeface="HG丸ｺﾞｼｯｸM-PRO" panose="020F0600000000000000" pitchFamily="50" charset="-128"/>
                  <a:ea typeface="HG丸ｺﾞｼｯｸM-PRO" panose="020F0600000000000000" pitchFamily="50" charset="-128"/>
                </a:rPr>
                <a:t>順次</a:t>
              </a:r>
              <a:endParaRPr kumimoji="1"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3269756" y="836712"/>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HG丸ｺﾞｼｯｸM-PRO" panose="020F0600000000000000" pitchFamily="50" charset="-128"/>
                  <a:ea typeface="HG丸ｺﾞｼｯｸM-PRO" panose="020F0600000000000000" pitchFamily="50" charset="-128"/>
                </a:rPr>
                <a:t>Ｂ２</a:t>
              </a: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rPr>
                <a:t>反復</a:t>
              </a:r>
              <a:endParaRPr kumimoji="1"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557256"/>
              <a:ext cx="2870401" cy="2081040"/>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78" y="2545694"/>
              <a:ext cx="2442235" cy="2801828"/>
            </a:xfrm>
            <a:prstGeom prst="rect">
              <a:avLst/>
            </a:prstGeom>
          </p:spPr>
        </p:pic>
        <p:sp>
          <p:nvSpPr>
            <p:cNvPr id="16" name="テキスト ボックス 15"/>
            <p:cNvSpPr txBox="1"/>
            <p:nvPr/>
          </p:nvSpPr>
          <p:spPr>
            <a:xfrm>
              <a:off x="6770546" y="1848815"/>
              <a:ext cx="1826141"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選択して</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3738322" y="1842832"/>
              <a:ext cx="1826141"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繰り返し</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778731" y="1842832"/>
              <a:ext cx="1415772"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順番に</a:t>
              </a:r>
              <a:endParaRPr kumimoji="1" lang="ja-JP" altLang="en-US" sz="3200" dirty="0">
                <a:latin typeface="HG丸ｺﾞｼｯｸM-PRO" panose="020F0600000000000000" pitchFamily="50" charset="-128"/>
                <a:ea typeface="HG丸ｺﾞｼｯｸM-PRO" panose="020F0600000000000000" pitchFamily="50" charset="-128"/>
              </a:endParaRPr>
            </a:p>
          </p:txBody>
        </p:sp>
      </p:grpSp>
      <p:pic>
        <p:nvPicPr>
          <p:cNvPr id="19" name="図 18"/>
          <p:cNvPicPr>
            <a:picLocks/>
          </p:cNvPicPr>
          <p:nvPr/>
        </p:nvPicPr>
        <p:blipFill rotWithShape="1">
          <a:blip r:embed="rId5">
            <a:extLst>
              <a:ext uri="{28A0092B-C50C-407E-A947-70E740481C1C}">
                <a14:useLocalDpi xmlns:a14="http://schemas.microsoft.com/office/drawing/2010/main" val="0"/>
              </a:ext>
            </a:extLst>
          </a:blip>
          <a:srcRect l="8096" t="2314" r="6968"/>
          <a:stretch/>
        </p:blipFill>
        <p:spPr>
          <a:xfrm>
            <a:off x="6234408" y="3356992"/>
            <a:ext cx="2771184" cy="2894609"/>
          </a:xfrm>
          <a:prstGeom prst="rect">
            <a:avLst/>
          </a:prstGeom>
        </p:spPr>
      </p:pic>
    </p:spTree>
    <p:extLst>
      <p:ext uri="{BB962C8B-B14F-4D97-AF65-F5344CB8AC3E}">
        <p14:creationId xmlns:p14="http://schemas.microsoft.com/office/powerpoint/2010/main" val="130451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73</a:t>
            </a:fld>
            <a:endParaRPr lang="ja-JP" altLang="en-US"/>
          </a:p>
        </p:txBody>
      </p:sp>
      <p:sp>
        <p:nvSpPr>
          <p:cNvPr id="6" name="テキスト ボックス 5"/>
          <p:cNvSpPr txBox="1"/>
          <p:nvPr/>
        </p:nvSpPr>
        <p:spPr>
          <a:xfrm>
            <a:off x="899592" y="404664"/>
            <a:ext cx="7344816" cy="707886"/>
          </a:xfrm>
          <a:prstGeom prst="rect">
            <a:avLst/>
          </a:prstGeom>
          <a:noFill/>
        </p:spPr>
        <p:txBody>
          <a:bodyPr wrap="square" rtlCol="0">
            <a:spAutoFit/>
          </a:bodyPr>
          <a:lstStyle/>
          <a:p>
            <a:r>
              <a:rPr kumimoji="1" lang="en-US" altLang="ja-JP" sz="4000" b="1" dirty="0" smtClean="0">
                <a:latin typeface="HG丸ｺﾞｼｯｸM-PRO" panose="020F0600000000000000" pitchFamily="50" charset="-128"/>
                <a:ea typeface="HG丸ｺﾞｼｯｸM-PRO" panose="020F0600000000000000" pitchFamily="50" charset="-128"/>
              </a:rPr>
              <a:t>【</a:t>
            </a:r>
            <a:r>
              <a:rPr lang="ja-JP" altLang="en-US" sz="4000" b="1" dirty="0" smtClean="0">
                <a:latin typeface="HG丸ｺﾞｼｯｸM-PRO" panose="020F0600000000000000" pitchFamily="50" charset="-128"/>
                <a:ea typeface="HG丸ｺﾞｼｯｸM-PRO" panose="020F0600000000000000" pitchFamily="50" charset="-128"/>
              </a:rPr>
              <a:t>思考力，判断力，表現力等</a:t>
            </a:r>
            <a:r>
              <a:rPr kumimoji="1" lang="en-US" altLang="ja-JP" sz="4000" b="1" dirty="0" smtClean="0">
                <a:latin typeface="HG丸ｺﾞｼｯｸM-PRO" panose="020F0600000000000000" pitchFamily="50" charset="-128"/>
                <a:ea typeface="HG丸ｺﾞｼｯｸM-PRO" panose="020F0600000000000000" pitchFamily="50" charset="-128"/>
              </a:rPr>
              <a:t>】</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5495" y="1247269"/>
            <a:ext cx="4320479" cy="3539430"/>
          </a:xfrm>
          <a:prstGeom prst="rect">
            <a:avLst/>
          </a:prstGeom>
          <a:noFill/>
        </p:spPr>
        <p:txBody>
          <a:bodyPr wrap="square" rtlCol="0">
            <a:spAutoFit/>
          </a:bodyPr>
          <a:lstStyle/>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・６年生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・理科</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・水溶液の性質のはた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らき</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7" name="Picture 2" descr="G:\DCIM\100_PANA\P1000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5" y="1268759"/>
            <a:ext cx="4531481" cy="339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9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74</a:t>
            </a:fld>
            <a:endParaRPr lang="ja-JP" altLang="en-US"/>
          </a:p>
        </p:txBody>
      </p:sp>
      <p:sp>
        <p:nvSpPr>
          <p:cNvPr id="6" name="テキスト ボックス 5"/>
          <p:cNvSpPr txBox="1"/>
          <p:nvPr/>
        </p:nvSpPr>
        <p:spPr>
          <a:xfrm>
            <a:off x="899592" y="404664"/>
            <a:ext cx="7344816" cy="707886"/>
          </a:xfrm>
          <a:prstGeom prst="rect">
            <a:avLst/>
          </a:prstGeom>
          <a:noFill/>
        </p:spPr>
        <p:txBody>
          <a:bodyPr wrap="square" rtlCol="0">
            <a:spAutoFit/>
          </a:bodyPr>
          <a:lstStyle/>
          <a:p>
            <a:r>
              <a:rPr kumimoji="1" lang="en-US" altLang="ja-JP" sz="4000" b="1" dirty="0" smtClean="0">
                <a:latin typeface="HG丸ｺﾞｼｯｸM-PRO" panose="020F0600000000000000" pitchFamily="50" charset="-128"/>
                <a:ea typeface="HG丸ｺﾞｼｯｸM-PRO" panose="020F0600000000000000" pitchFamily="50" charset="-128"/>
              </a:rPr>
              <a:t>【</a:t>
            </a:r>
            <a:r>
              <a:rPr lang="ja-JP" altLang="en-US" sz="4000" b="1" dirty="0" smtClean="0">
                <a:latin typeface="HG丸ｺﾞｼｯｸM-PRO" panose="020F0600000000000000" pitchFamily="50" charset="-128"/>
                <a:ea typeface="HG丸ｺﾞｼｯｸM-PRO" panose="020F0600000000000000" pitchFamily="50" charset="-128"/>
              </a:rPr>
              <a:t>思考力，判断力，表現力等</a:t>
            </a:r>
            <a:r>
              <a:rPr kumimoji="1" lang="en-US" altLang="ja-JP" sz="4000" b="1" dirty="0" smtClean="0">
                <a:latin typeface="HG丸ｺﾞｼｯｸM-PRO" panose="020F0600000000000000" pitchFamily="50" charset="-128"/>
                <a:ea typeface="HG丸ｺﾞｼｯｸM-PRO" panose="020F0600000000000000" pitchFamily="50" charset="-128"/>
              </a:rPr>
              <a:t>】</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3275856" y="4869160"/>
            <a:ext cx="252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rPr>
              <a:t>Ｂ３</a:t>
            </a:r>
            <a:r>
              <a:rPr lang="ja-JP" altLang="en-US" sz="4800" b="1" dirty="0" smtClean="0">
                <a:solidFill>
                  <a:schemeClr val="tx1"/>
                </a:solidFill>
                <a:latin typeface="HG丸ｺﾞｼｯｸM-PRO" panose="020F0600000000000000" pitchFamily="50" charset="-128"/>
                <a:ea typeface="HG丸ｺﾞｼｯｸM-PRO" panose="020F0600000000000000" pitchFamily="50" charset="-128"/>
              </a:rPr>
              <a:t>分岐</a:t>
            </a:r>
            <a:endParaRPr kumimoji="1"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5495" y="1247269"/>
            <a:ext cx="4320479" cy="3539430"/>
          </a:xfrm>
          <a:prstGeom prst="rect">
            <a:avLst/>
          </a:prstGeom>
          <a:noFill/>
        </p:spPr>
        <p:txBody>
          <a:bodyPr wrap="square" rtlCol="0">
            <a:spAutoFit/>
          </a:bodyPr>
          <a:lstStyle/>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・６年生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・理科</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・水溶液の性質のはた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らき</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9" name="Picture 2" descr="G:\DCIM\100_PANA\P1000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5" y="1268759"/>
            <a:ext cx="4531481" cy="339861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658930" y="5776589"/>
            <a:ext cx="1826141"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選択して</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1872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75</a:t>
            </a:fld>
            <a:endParaRPr lang="ja-JP" altLang="en-US"/>
          </a:p>
        </p:txBody>
      </p:sp>
      <p:grpSp>
        <p:nvGrpSpPr>
          <p:cNvPr id="22" name="グループ化 21"/>
          <p:cNvGrpSpPr/>
          <p:nvPr/>
        </p:nvGrpSpPr>
        <p:grpSpPr>
          <a:xfrm>
            <a:off x="44929" y="404664"/>
            <a:ext cx="9054143" cy="3924436"/>
            <a:chOff x="44929" y="404664"/>
            <a:chExt cx="9054143" cy="3924436"/>
          </a:xfrm>
        </p:grpSpPr>
        <p:grpSp>
          <p:nvGrpSpPr>
            <p:cNvPr id="23" name="グループ化 22"/>
            <p:cNvGrpSpPr/>
            <p:nvPr/>
          </p:nvGrpSpPr>
          <p:grpSpPr>
            <a:xfrm>
              <a:off x="44929" y="404664"/>
              <a:ext cx="9054143" cy="3924436"/>
              <a:chOff x="44929" y="404664"/>
              <a:chExt cx="9054143" cy="3924436"/>
            </a:xfrm>
          </p:grpSpPr>
          <p:sp>
            <p:nvSpPr>
              <p:cNvPr id="49" name="角丸四角形 48"/>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51" name="グループ化 50"/>
              <p:cNvGrpSpPr/>
              <p:nvPr/>
            </p:nvGrpSpPr>
            <p:grpSpPr>
              <a:xfrm>
                <a:off x="322450" y="1052736"/>
                <a:ext cx="8426014" cy="3240360"/>
                <a:chOff x="322450" y="1052736"/>
                <a:chExt cx="8426014" cy="3240360"/>
              </a:xfrm>
            </p:grpSpPr>
            <p:sp>
              <p:nvSpPr>
                <p:cNvPr id="52" name="円柱 51"/>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柱 52"/>
                <p:cNvSpPr/>
                <p:nvPr/>
              </p:nvSpPr>
              <p:spPr>
                <a:xfrm>
                  <a:off x="32245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54" name="円柱 53"/>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395536" y="3490498"/>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1692474" y="3494824"/>
                  <a:ext cx="1223342" cy="468052"/>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sp>
          <p:nvSpPr>
            <p:cNvPr id="26" name="角丸四角形 25"/>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6156176" y="3490497"/>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8" name="角丸四角形 47"/>
            <p:cNvSpPr/>
            <p:nvPr/>
          </p:nvSpPr>
          <p:spPr>
            <a:xfrm>
              <a:off x="7452320" y="3488044"/>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31" name="テキスト ボックス 30"/>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知識及び</a:t>
            </a:r>
            <a:endPar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技能</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grpSp>
        <p:nvGrpSpPr>
          <p:cNvPr id="34" name="グループ化 33"/>
          <p:cNvGrpSpPr/>
          <p:nvPr/>
        </p:nvGrpSpPr>
        <p:grpSpPr>
          <a:xfrm>
            <a:off x="80501" y="4365104"/>
            <a:ext cx="8982998" cy="2157338"/>
            <a:chOff x="80501" y="4365104"/>
            <a:chExt cx="8982998" cy="2157338"/>
          </a:xfrm>
        </p:grpSpPr>
        <p:sp>
          <p:nvSpPr>
            <p:cNvPr id="35" name="正方形/長方形 34"/>
            <p:cNvSpPr/>
            <p:nvPr/>
          </p:nvSpPr>
          <p:spPr>
            <a:xfrm>
              <a:off x="80501" y="4365104"/>
              <a:ext cx="8982998"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Ｃ１</a:t>
              </a:r>
              <a:r>
                <a:rPr lang="ja-JP" altLang="en-US" sz="28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コンピュータの働きを，</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身近な生活</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がよりよく</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なるように</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p>
          </p:txBody>
        </p:sp>
        <p:sp>
          <p:nvSpPr>
            <p:cNvPr id="36" name="正方形/長方形 35"/>
            <p:cNvSpPr/>
            <p:nvPr/>
          </p:nvSpPr>
          <p:spPr>
            <a:xfrm>
              <a:off x="80501" y="5445224"/>
              <a:ext cx="8982998"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Ｃ２　コンピュータの働きを，よりよい</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社会づくり</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25" name="グループ化 24"/>
          <p:cNvGrpSpPr/>
          <p:nvPr/>
        </p:nvGrpSpPr>
        <p:grpSpPr>
          <a:xfrm>
            <a:off x="899592" y="1052736"/>
            <a:ext cx="7074516" cy="733534"/>
            <a:chOff x="899592" y="1052736"/>
            <a:chExt cx="7074516" cy="733534"/>
          </a:xfrm>
        </p:grpSpPr>
        <p:sp>
          <p:nvSpPr>
            <p:cNvPr id="29" name="テキスト ボックス 28"/>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rgbClr val="FF0000"/>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03297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80501" y="4365104"/>
            <a:ext cx="8982998" cy="2157338"/>
            <a:chOff x="80501" y="4365104"/>
            <a:chExt cx="8982998" cy="2157338"/>
          </a:xfrm>
        </p:grpSpPr>
        <p:sp>
          <p:nvSpPr>
            <p:cNvPr id="17" name="正方形/長方形 16"/>
            <p:cNvSpPr/>
            <p:nvPr/>
          </p:nvSpPr>
          <p:spPr>
            <a:xfrm>
              <a:off x="80501" y="4365104"/>
              <a:ext cx="8982998" cy="1077218"/>
            </a:xfrm>
            <a:prstGeom prst="rect">
              <a:avLst/>
            </a:prstGeom>
          </p:spPr>
          <p:txBody>
            <a:bodyPr wrap="square">
              <a:spAutoFit/>
            </a:bodyPr>
            <a:lstStyle/>
            <a:p>
              <a:r>
                <a:rPr lang="ja-JP" altLang="en-US" sz="2800" dirty="0" smtClean="0">
                  <a:latin typeface="HG丸ｺﾞｼｯｸM-PRO" panose="020F0600000000000000" pitchFamily="50" charset="-128"/>
                  <a:ea typeface="HG丸ｺﾞｼｯｸM-PRO" panose="020F0600000000000000" pitchFamily="50" charset="-128"/>
                </a:rPr>
                <a:t>Ｃ１</a:t>
              </a:r>
              <a:r>
                <a:rPr lang="ja-JP" altLang="en-US" sz="2800" b="1" dirty="0" smtClean="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コンピュータの働きを，</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身近な生活</a:t>
              </a:r>
              <a:r>
                <a:rPr lang="ja-JP" altLang="en-US" sz="2800" dirty="0" smtClean="0">
                  <a:latin typeface="HG丸ｺﾞｼｯｸM-PRO" panose="020F0600000000000000" pitchFamily="50" charset="-128"/>
                  <a:ea typeface="HG丸ｺﾞｼｯｸM-PRO" panose="020F0600000000000000" pitchFamily="50" charset="-128"/>
                </a:rPr>
                <a:t>がよりよく</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なるように</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latin typeface="HG丸ｺﾞｼｯｸM-PRO" panose="020F0600000000000000" pitchFamily="50" charset="-128"/>
                  <a:ea typeface="HG丸ｺﾞｼｯｸM-PRO" panose="020F0600000000000000" pitchFamily="50" charset="-128"/>
                </a:rPr>
                <a:t>こと</a:t>
              </a:r>
            </a:p>
          </p:txBody>
        </p:sp>
        <p:sp>
          <p:nvSpPr>
            <p:cNvPr id="18" name="正方形/長方形 17"/>
            <p:cNvSpPr/>
            <p:nvPr/>
          </p:nvSpPr>
          <p:spPr>
            <a:xfrm>
              <a:off x="80501" y="5445224"/>
              <a:ext cx="8982998"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Ｃ２　コンピュータの働きを，よりよい</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社会づくり</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76</a:t>
            </a:fld>
            <a:endParaRPr lang="ja-JP" altLang="en-US"/>
          </a:p>
        </p:txBody>
      </p:sp>
      <p:grpSp>
        <p:nvGrpSpPr>
          <p:cNvPr id="22" name="グループ化 21"/>
          <p:cNvGrpSpPr/>
          <p:nvPr/>
        </p:nvGrpSpPr>
        <p:grpSpPr>
          <a:xfrm>
            <a:off x="44929" y="404664"/>
            <a:ext cx="9054143" cy="3924436"/>
            <a:chOff x="44929" y="404664"/>
            <a:chExt cx="9054143" cy="3924436"/>
          </a:xfrm>
        </p:grpSpPr>
        <p:grpSp>
          <p:nvGrpSpPr>
            <p:cNvPr id="23" name="グループ化 22"/>
            <p:cNvGrpSpPr/>
            <p:nvPr/>
          </p:nvGrpSpPr>
          <p:grpSpPr>
            <a:xfrm>
              <a:off x="44929" y="404664"/>
              <a:ext cx="9054143" cy="3924436"/>
              <a:chOff x="44929" y="404664"/>
              <a:chExt cx="9054143" cy="3924436"/>
            </a:xfrm>
          </p:grpSpPr>
          <p:sp>
            <p:nvSpPr>
              <p:cNvPr id="49" name="角丸四角形 48"/>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51" name="グループ化 50"/>
              <p:cNvGrpSpPr/>
              <p:nvPr/>
            </p:nvGrpSpPr>
            <p:grpSpPr>
              <a:xfrm>
                <a:off x="322450" y="1052736"/>
                <a:ext cx="8426014" cy="3240360"/>
                <a:chOff x="322450" y="1052736"/>
                <a:chExt cx="8426014" cy="3240360"/>
              </a:xfrm>
            </p:grpSpPr>
            <p:sp>
              <p:nvSpPr>
                <p:cNvPr id="52" name="円柱 51"/>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柱 52"/>
                <p:cNvSpPr/>
                <p:nvPr/>
              </p:nvSpPr>
              <p:spPr>
                <a:xfrm>
                  <a:off x="32245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54" name="円柱 53"/>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395536" y="3490498"/>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1692474" y="3494824"/>
                  <a:ext cx="1223342" cy="468052"/>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sp>
          <p:nvSpPr>
            <p:cNvPr id="26" name="角丸四角形 25"/>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6156176" y="3490497"/>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8" name="角丸四角形 47"/>
            <p:cNvSpPr/>
            <p:nvPr/>
          </p:nvSpPr>
          <p:spPr>
            <a:xfrm>
              <a:off x="7452320" y="3488044"/>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31" name="テキスト ボックス 30"/>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知識及び</a:t>
            </a:r>
            <a:endPar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技能</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899592" y="1052736"/>
            <a:ext cx="7074516" cy="733534"/>
            <a:chOff x="899592" y="1052736"/>
            <a:chExt cx="7074516" cy="733534"/>
          </a:xfrm>
        </p:grpSpPr>
        <p:sp>
          <p:nvSpPr>
            <p:cNvPr id="25" name="テキスト ボックス 24"/>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rgbClr val="FF0000"/>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067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77</a:t>
            </a:fld>
            <a:endParaRPr lang="ja-JP" altLang="en-US"/>
          </a:p>
        </p:txBody>
      </p:sp>
      <p:grpSp>
        <p:nvGrpSpPr>
          <p:cNvPr id="29" name="グループ化 28"/>
          <p:cNvGrpSpPr/>
          <p:nvPr/>
        </p:nvGrpSpPr>
        <p:grpSpPr>
          <a:xfrm>
            <a:off x="44929" y="404664"/>
            <a:ext cx="9054143" cy="3924436"/>
            <a:chOff x="44929" y="404664"/>
            <a:chExt cx="9054143" cy="3924436"/>
          </a:xfrm>
        </p:grpSpPr>
        <p:grpSp>
          <p:nvGrpSpPr>
            <p:cNvPr id="30" name="グループ化 29"/>
            <p:cNvGrpSpPr/>
            <p:nvPr/>
          </p:nvGrpSpPr>
          <p:grpSpPr>
            <a:xfrm>
              <a:off x="44929" y="404664"/>
              <a:ext cx="9054143" cy="3924436"/>
              <a:chOff x="44929" y="404664"/>
              <a:chExt cx="9054143" cy="3924436"/>
            </a:xfrm>
          </p:grpSpPr>
          <p:sp>
            <p:nvSpPr>
              <p:cNvPr id="39" name="角丸四角形 38"/>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41" name="グループ化 40"/>
              <p:cNvGrpSpPr/>
              <p:nvPr/>
            </p:nvGrpSpPr>
            <p:grpSpPr>
              <a:xfrm>
                <a:off x="322450" y="1052736"/>
                <a:ext cx="8426014" cy="3240360"/>
                <a:chOff x="322450" y="1052736"/>
                <a:chExt cx="8426014" cy="3240360"/>
              </a:xfrm>
            </p:grpSpPr>
            <p:sp>
              <p:nvSpPr>
                <p:cNvPr id="54" name="円柱 53"/>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柱 54"/>
                <p:cNvSpPr/>
                <p:nvPr/>
              </p:nvSpPr>
              <p:spPr>
                <a:xfrm>
                  <a:off x="32245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56" name="円柱 55"/>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395536" y="3490498"/>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8" name="角丸四角形 57"/>
                <p:cNvSpPr/>
                <p:nvPr/>
              </p:nvSpPr>
              <p:spPr>
                <a:xfrm>
                  <a:off x="1692474" y="3494824"/>
                  <a:ext cx="1223342" cy="468052"/>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sp>
          <p:nvSpPr>
            <p:cNvPr id="33" name="角丸四角形 32"/>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6156176" y="3490497"/>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7452320" y="3488044"/>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23" name="テキスト ボックス 22"/>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知識及び</a:t>
            </a:r>
            <a:endPar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技能</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grpSp>
        <p:nvGrpSpPr>
          <p:cNvPr id="26" name="グループ化 25"/>
          <p:cNvGrpSpPr/>
          <p:nvPr/>
        </p:nvGrpSpPr>
        <p:grpSpPr>
          <a:xfrm>
            <a:off x="80501" y="4365104"/>
            <a:ext cx="8982998" cy="2157338"/>
            <a:chOff x="80501" y="4365104"/>
            <a:chExt cx="8982998" cy="2157338"/>
          </a:xfrm>
        </p:grpSpPr>
        <p:sp>
          <p:nvSpPr>
            <p:cNvPr id="27" name="正方形/長方形 26"/>
            <p:cNvSpPr/>
            <p:nvPr/>
          </p:nvSpPr>
          <p:spPr>
            <a:xfrm>
              <a:off x="80501" y="4365104"/>
              <a:ext cx="8982998" cy="1077218"/>
            </a:xfrm>
            <a:prstGeom prst="rect">
              <a:avLst/>
            </a:prstGeom>
          </p:spPr>
          <p:txBody>
            <a:bodyPr wrap="square">
              <a:spAutoFit/>
            </a:bodyPr>
            <a:lstStyle/>
            <a:p>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Ｃ１</a:t>
              </a:r>
              <a:r>
                <a:rPr lang="ja-JP" altLang="en-US" sz="28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コンピュータの働きを，</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身近な生活</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がよりよく</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なるように</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こと</a:t>
              </a:r>
            </a:p>
          </p:txBody>
        </p:sp>
        <p:sp>
          <p:nvSpPr>
            <p:cNvPr id="28" name="正方形/長方形 27"/>
            <p:cNvSpPr/>
            <p:nvPr/>
          </p:nvSpPr>
          <p:spPr>
            <a:xfrm>
              <a:off x="80501" y="5445224"/>
              <a:ext cx="8982998"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Ｃ２　コンピュータの働きを，よりよい</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社会づくり</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endPar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31" name="グループ化 30"/>
          <p:cNvGrpSpPr/>
          <p:nvPr/>
        </p:nvGrpSpPr>
        <p:grpSpPr>
          <a:xfrm>
            <a:off x="899592" y="1052736"/>
            <a:ext cx="7074516" cy="733534"/>
            <a:chOff x="899592" y="1052736"/>
            <a:chExt cx="7074516" cy="733534"/>
          </a:xfrm>
        </p:grpSpPr>
        <p:sp>
          <p:nvSpPr>
            <p:cNvPr id="32" name="テキスト ボックス 31"/>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rgbClr val="FF0000"/>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4950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78</a:t>
            </a:fld>
            <a:endParaRPr lang="ja-JP" altLang="en-US"/>
          </a:p>
        </p:txBody>
      </p:sp>
      <p:grpSp>
        <p:nvGrpSpPr>
          <p:cNvPr id="29" name="グループ化 28"/>
          <p:cNvGrpSpPr/>
          <p:nvPr/>
        </p:nvGrpSpPr>
        <p:grpSpPr>
          <a:xfrm>
            <a:off x="44929" y="404664"/>
            <a:ext cx="9054143" cy="3924436"/>
            <a:chOff x="44929" y="404664"/>
            <a:chExt cx="9054143" cy="3924436"/>
          </a:xfrm>
        </p:grpSpPr>
        <p:grpSp>
          <p:nvGrpSpPr>
            <p:cNvPr id="30" name="グループ化 29"/>
            <p:cNvGrpSpPr/>
            <p:nvPr/>
          </p:nvGrpSpPr>
          <p:grpSpPr>
            <a:xfrm>
              <a:off x="44929" y="404664"/>
              <a:ext cx="9054143" cy="3924436"/>
              <a:chOff x="44929" y="404664"/>
              <a:chExt cx="9054143" cy="3924436"/>
            </a:xfrm>
          </p:grpSpPr>
          <p:sp>
            <p:nvSpPr>
              <p:cNvPr id="39" name="角丸四角形 38"/>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41" name="グループ化 40"/>
              <p:cNvGrpSpPr/>
              <p:nvPr/>
            </p:nvGrpSpPr>
            <p:grpSpPr>
              <a:xfrm>
                <a:off x="322450" y="1052736"/>
                <a:ext cx="8426014" cy="3240360"/>
                <a:chOff x="322450" y="1052736"/>
                <a:chExt cx="8426014" cy="3240360"/>
              </a:xfrm>
            </p:grpSpPr>
            <p:sp>
              <p:nvSpPr>
                <p:cNvPr id="54" name="円柱 53"/>
                <p:cNvSpPr/>
                <p:nvPr/>
              </p:nvSpPr>
              <p:spPr>
                <a:xfrm>
                  <a:off x="320277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柱 54"/>
                <p:cNvSpPr/>
                <p:nvPr/>
              </p:nvSpPr>
              <p:spPr>
                <a:xfrm>
                  <a:off x="322450" y="1052736"/>
                  <a:ext cx="2665374" cy="3240360"/>
                </a:xfrm>
                <a:prstGeom prst="ca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56" name="円柱 55"/>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395536" y="3490498"/>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8" name="角丸四角形 57"/>
                <p:cNvSpPr/>
                <p:nvPr/>
              </p:nvSpPr>
              <p:spPr>
                <a:xfrm>
                  <a:off x="1692474" y="3494824"/>
                  <a:ext cx="1223342" cy="468052"/>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sp>
          <p:nvSpPr>
            <p:cNvPr id="33" name="角丸四角形 32"/>
            <p:cNvSpPr/>
            <p:nvPr/>
          </p:nvSpPr>
          <p:spPr>
            <a:xfrm>
              <a:off x="3276650" y="3265113"/>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572000" y="3256831"/>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3924722" y="3786215"/>
              <a:ext cx="1223342" cy="48721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6156176" y="3490497"/>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7452320" y="3488044"/>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23" name="テキスト ボックス 22"/>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知識及び</a:t>
            </a:r>
            <a:endPar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kumimoji="1"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技能</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思考力，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判断力，　</a:t>
            </a:r>
            <a:endParaRPr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 表現力等</a:t>
            </a:r>
            <a:r>
              <a:rPr kumimoji="1" lang="en-US" altLang="ja-JP" sz="3200" b="1" dirty="0" smtClean="0">
                <a:solidFill>
                  <a:schemeClr val="bg1">
                    <a:lumMod val="85000"/>
                  </a:schemeClr>
                </a:solidFill>
                <a:latin typeface="HG丸ｺﾞｼｯｸM-PRO" panose="020F0600000000000000" pitchFamily="50" charset="-128"/>
                <a:ea typeface="HG丸ｺﾞｼｯｸM-PRO" panose="020F0600000000000000" pitchFamily="50" charset="-128"/>
              </a:rPr>
              <a:t>】</a:t>
            </a:r>
            <a:endParaRPr kumimoji="1" lang="ja-JP" altLang="en-US" sz="32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grpSp>
        <p:nvGrpSpPr>
          <p:cNvPr id="26" name="グループ化 25"/>
          <p:cNvGrpSpPr/>
          <p:nvPr/>
        </p:nvGrpSpPr>
        <p:grpSpPr>
          <a:xfrm>
            <a:off x="80501" y="4365104"/>
            <a:ext cx="8982998" cy="2157338"/>
            <a:chOff x="80501" y="4365104"/>
            <a:chExt cx="8982998" cy="2157338"/>
          </a:xfrm>
        </p:grpSpPr>
        <p:sp>
          <p:nvSpPr>
            <p:cNvPr id="27" name="正方形/長方形 26"/>
            <p:cNvSpPr/>
            <p:nvPr/>
          </p:nvSpPr>
          <p:spPr>
            <a:xfrm>
              <a:off x="80501" y="4365104"/>
              <a:ext cx="8982998"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Ｃ１</a:t>
              </a:r>
              <a:r>
                <a:rPr lang="ja-JP" altLang="en-US" sz="2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コンピュータの働きを，</a:t>
              </a: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身近な生活</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がよりよく</a:t>
              </a:r>
              <a:endPar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なるように</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p>
          </p:txBody>
        </p:sp>
        <p:sp>
          <p:nvSpPr>
            <p:cNvPr id="28" name="正方形/長方形 27"/>
            <p:cNvSpPr/>
            <p:nvPr/>
          </p:nvSpPr>
          <p:spPr>
            <a:xfrm>
              <a:off x="80501" y="5445224"/>
              <a:ext cx="8982998"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Ｃ２　コンピュータの働きを，よりよい</a:t>
              </a: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社会づくり</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に</a:t>
              </a:r>
              <a:endParaRPr lang="en-US" altLang="ja-JP" sz="2800" dirty="0" smtClean="0">
                <a:solidFill>
                  <a:schemeClr val="bg1">
                    <a:lumMod val="8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bg1">
                      <a:lumMod val="85000"/>
                    </a:schemeClr>
                  </a:solidFill>
                  <a:latin typeface="HG丸ｺﾞｼｯｸM-PRO" panose="020F0600000000000000" pitchFamily="50" charset="-128"/>
                  <a:ea typeface="HG丸ｺﾞｼｯｸM-PRO" panose="020F0600000000000000" pitchFamily="50" charset="-128"/>
                </a:rPr>
                <a:t>　　</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endPar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nvGrpSpPr>
          <p:cNvPr id="31" name="グループ化 30"/>
          <p:cNvGrpSpPr/>
          <p:nvPr/>
        </p:nvGrpSpPr>
        <p:grpSpPr>
          <a:xfrm>
            <a:off x="899592" y="1052736"/>
            <a:ext cx="7074516" cy="733534"/>
            <a:chOff x="899592" y="1052736"/>
            <a:chExt cx="7074516" cy="733534"/>
          </a:xfrm>
        </p:grpSpPr>
        <p:sp>
          <p:nvSpPr>
            <p:cNvPr id="32" name="テキスト ボックス 31"/>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chemeClr val="bg1">
                      <a:lumMod val="85000"/>
                    </a:schemeClr>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rgbClr val="FF0000"/>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48370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a:t>
            </a:fld>
            <a:endParaRPr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3" y="364318"/>
            <a:ext cx="3634287" cy="2192878"/>
          </a:xfrm>
          <a:prstGeom prst="rect">
            <a:avLst/>
          </a:prstGeom>
        </p:spPr>
      </p:pic>
      <p:grpSp>
        <p:nvGrpSpPr>
          <p:cNvPr id="9" name="グループ化 8"/>
          <p:cNvGrpSpPr/>
          <p:nvPr/>
        </p:nvGrpSpPr>
        <p:grpSpPr>
          <a:xfrm>
            <a:off x="1028532" y="3611263"/>
            <a:ext cx="2732568" cy="2232248"/>
            <a:chOff x="5000694" y="1664804"/>
            <a:chExt cx="1762303" cy="22322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grpSp>
          <p:nvGrpSpPr>
            <p:cNvPr id="20" name="グループ化 19"/>
            <p:cNvGrpSpPr/>
            <p:nvPr/>
          </p:nvGrpSpPr>
          <p:grpSpPr>
            <a:xfrm>
              <a:off x="5000694" y="1664804"/>
              <a:ext cx="1762303" cy="2232248"/>
              <a:chOff x="3504208" y="1340768"/>
              <a:chExt cx="1762303" cy="2232248"/>
            </a:xfrm>
            <a:grpFill/>
          </p:grpSpPr>
          <p:sp>
            <p:nvSpPr>
              <p:cNvPr id="22" name="角丸四角形 21"/>
              <p:cNvSpPr/>
              <p:nvPr/>
            </p:nvSpPr>
            <p:spPr>
              <a:xfrm>
                <a:off x="3514489" y="1340768"/>
                <a:ext cx="1752022" cy="2232248"/>
              </a:xfrm>
              <a:prstGeom prst="roundRect">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780437" y="2114217"/>
                <a:ext cx="1106741" cy="1080120"/>
              </a:xfrm>
              <a:prstGeom prst="ellipse">
                <a:avLst/>
              </a:prstGeom>
              <a:solidFill>
                <a:schemeClr val="tx1">
                  <a:lumMod val="75000"/>
                  <a:lumOff val="2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893924" y="2204864"/>
                <a:ext cx="879767" cy="902839"/>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843906" y="1916832"/>
                <a:ext cx="288032" cy="28803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51920" y="1448780"/>
                <a:ext cx="960761"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099874"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315898"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644008" y="1592796"/>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3504208" y="1772816"/>
                <a:ext cx="1715864" cy="0"/>
              </a:xfrm>
              <a:prstGeom prst="line">
                <a:avLst/>
              </a:prstGeom>
              <a:grpFill/>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5396018" y="1916832"/>
              <a:ext cx="112086" cy="10801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5436096" y="3573016"/>
            <a:ext cx="2558781" cy="2093754"/>
            <a:chOff x="4701930" y="3494524"/>
            <a:chExt cx="2160240" cy="2102153"/>
          </a:xfrm>
        </p:grpSpPr>
        <p:sp>
          <p:nvSpPr>
            <p:cNvPr id="40" name="円/楕円 39"/>
            <p:cNvSpPr/>
            <p:nvPr/>
          </p:nvSpPr>
          <p:spPr>
            <a:xfrm>
              <a:off x="4701930" y="3494524"/>
              <a:ext cx="2160240" cy="21021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4843095" y="3623004"/>
              <a:ext cx="1877910" cy="184519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5109785" y="3933531"/>
              <a:ext cx="1344527"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5681832" y="4424240"/>
              <a:ext cx="228608" cy="24271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5380958" y="4869160"/>
              <a:ext cx="802179" cy="45719"/>
              <a:chOff x="1979720" y="4975165"/>
              <a:chExt cx="1383604" cy="542067"/>
            </a:xfrm>
          </p:grpSpPr>
          <p:sp>
            <p:nvSpPr>
              <p:cNvPr id="45" name="角丸四角形 44"/>
              <p:cNvSpPr/>
              <p:nvPr/>
            </p:nvSpPr>
            <p:spPr>
              <a:xfrm>
                <a:off x="1979720" y="4975607"/>
                <a:ext cx="279512" cy="5391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2348272" y="4978068"/>
                <a:ext cx="279512" cy="5391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2699792" y="4975165"/>
                <a:ext cx="279512" cy="5391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3083812" y="4975165"/>
                <a:ext cx="279512" cy="5391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9" name="テキスト ボックス 48"/>
          <p:cNvSpPr txBox="1"/>
          <p:nvPr/>
        </p:nvSpPr>
        <p:spPr>
          <a:xfrm>
            <a:off x="1259632" y="2636912"/>
            <a:ext cx="2366007" cy="707886"/>
          </a:xfrm>
          <a:prstGeom prst="rect">
            <a:avLst/>
          </a:prstGeom>
          <a:noFill/>
        </p:spPr>
        <p:txBody>
          <a:bodyPr wrap="square" rtlCol="0">
            <a:spAutoFit/>
          </a:bodyPr>
          <a:lstStyle/>
          <a:p>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パソコン</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1211812" y="5887591"/>
            <a:ext cx="2366007" cy="707886"/>
          </a:xfrm>
          <a:prstGeom prst="rect">
            <a:avLst/>
          </a:prstGeom>
          <a:noFill/>
        </p:spPr>
        <p:txBody>
          <a:bodyPr wrap="square" rtlCol="0">
            <a:spAutoFit/>
          </a:bodyPr>
          <a:lstStyle/>
          <a:p>
            <a:pPr algn="ctr"/>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洗濯機</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5555338" y="5813271"/>
            <a:ext cx="2469311" cy="707886"/>
          </a:xfrm>
          <a:prstGeom prst="rect">
            <a:avLst/>
          </a:prstGeom>
          <a:noFill/>
        </p:spPr>
        <p:txBody>
          <a:bodyPr wrap="square" rtlCol="0">
            <a:spAutoFit/>
          </a:bodyPr>
          <a:lstStyle/>
          <a:p>
            <a:pPr algn="ct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掃除機</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nvGrpSpPr>
          <p:cNvPr id="53" name="グループ化 52"/>
          <p:cNvGrpSpPr/>
          <p:nvPr/>
        </p:nvGrpSpPr>
        <p:grpSpPr>
          <a:xfrm>
            <a:off x="5729614" y="378532"/>
            <a:ext cx="1971741" cy="2330388"/>
            <a:chOff x="1115616" y="404664"/>
            <a:chExt cx="1872208" cy="2592288"/>
          </a:xfrm>
        </p:grpSpPr>
        <p:sp>
          <p:nvSpPr>
            <p:cNvPr id="54" name="角丸四角形 53"/>
            <p:cNvSpPr/>
            <p:nvPr/>
          </p:nvSpPr>
          <p:spPr>
            <a:xfrm>
              <a:off x="1115616" y="404664"/>
              <a:ext cx="1872208" cy="2592288"/>
            </a:xfrm>
            <a:prstGeom prst="roundRect">
              <a:avLst>
                <a:gd name="adj" fmla="val 9904"/>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p:cNvSpPr/>
            <p:nvPr/>
          </p:nvSpPr>
          <p:spPr>
            <a:xfrm>
              <a:off x="1259632" y="574968"/>
              <a:ext cx="1584176" cy="2088232"/>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円/楕円 55"/>
            <p:cNvSpPr/>
            <p:nvPr/>
          </p:nvSpPr>
          <p:spPr>
            <a:xfrm>
              <a:off x="1979712" y="2744924"/>
              <a:ext cx="180020" cy="180020"/>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円/楕円 56"/>
            <p:cNvSpPr/>
            <p:nvPr/>
          </p:nvSpPr>
          <p:spPr>
            <a:xfrm>
              <a:off x="2046862" y="450383"/>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8" name="テキスト ボックス 57"/>
          <p:cNvSpPr txBox="1"/>
          <p:nvPr/>
        </p:nvSpPr>
        <p:spPr>
          <a:xfrm>
            <a:off x="4489113" y="2644188"/>
            <a:ext cx="4860032" cy="707886"/>
          </a:xfrm>
          <a:prstGeom prst="rect">
            <a:avLst/>
          </a:prstGeom>
          <a:noFill/>
        </p:spPr>
        <p:txBody>
          <a:bodyPr wrap="square" rtlCol="0">
            <a:spAutoFit/>
          </a:bodyPr>
          <a:lstStyle/>
          <a:p>
            <a:pPr algn="ct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スマホ・タブレット</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754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79</a:t>
            </a:fld>
            <a:endParaRPr lang="ja-JP" altLang="en-US"/>
          </a:p>
        </p:txBody>
      </p:sp>
      <p:sp>
        <p:nvSpPr>
          <p:cNvPr id="6" name="テキスト ボックス 5"/>
          <p:cNvSpPr txBox="1"/>
          <p:nvPr/>
        </p:nvSpPr>
        <p:spPr>
          <a:xfrm>
            <a:off x="827584" y="404664"/>
            <a:ext cx="7488833" cy="707886"/>
          </a:xfrm>
          <a:prstGeom prst="rect">
            <a:avLst/>
          </a:prstGeom>
          <a:noFill/>
        </p:spPr>
        <p:txBody>
          <a:bodyPr wrap="square" rtlCol="0">
            <a:spAutoFit/>
          </a:bodyPr>
          <a:lstStyle/>
          <a:p>
            <a:r>
              <a:rPr kumimoji="1" lang="en-US" altLang="ja-JP" sz="4000" b="1" dirty="0" smtClean="0">
                <a:latin typeface="HG丸ｺﾞｼｯｸM-PRO" panose="020F0600000000000000" pitchFamily="50" charset="-128"/>
                <a:ea typeface="HG丸ｺﾞｼｯｸM-PRO" panose="020F0600000000000000" pitchFamily="50" charset="-128"/>
              </a:rPr>
              <a:t>【</a:t>
            </a:r>
            <a:r>
              <a:rPr lang="ja-JP" altLang="en-US" sz="4000" b="1" dirty="0">
                <a:latin typeface="HG丸ｺﾞｼｯｸM-PRO" panose="020F0600000000000000" pitchFamily="50" charset="-128"/>
                <a:ea typeface="HG丸ｺﾞｼｯｸM-PRO" panose="020F0600000000000000" pitchFamily="50" charset="-128"/>
              </a:rPr>
              <a:t>学び</a:t>
            </a:r>
            <a:r>
              <a:rPr lang="ja-JP" altLang="en-US" sz="4000" b="1" dirty="0" smtClean="0">
                <a:latin typeface="HG丸ｺﾞｼｯｸM-PRO" panose="020F0600000000000000" pitchFamily="50" charset="-128"/>
                <a:ea typeface="HG丸ｺﾞｼｯｸM-PRO" panose="020F0600000000000000" pitchFamily="50" charset="-128"/>
              </a:rPr>
              <a:t>に向かう力，人間性等</a:t>
            </a:r>
            <a:r>
              <a:rPr kumimoji="1" lang="en-US" altLang="ja-JP" sz="4000" b="1" dirty="0" smtClean="0">
                <a:latin typeface="HG丸ｺﾞｼｯｸM-PRO" panose="020F0600000000000000" pitchFamily="50" charset="-128"/>
                <a:ea typeface="HG丸ｺﾞｼｯｸM-PRO" panose="020F0600000000000000" pitchFamily="50" charset="-128"/>
              </a:rPr>
              <a:t>】</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5495" y="1247269"/>
            <a:ext cx="4368397" cy="3046988"/>
          </a:xfrm>
          <a:prstGeom prst="rect">
            <a:avLst/>
          </a:prstGeom>
          <a:noFill/>
        </p:spPr>
        <p:txBody>
          <a:bodyPr wrap="square" rtlCol="0">
            <a:spAutoFit/>
          </a:bodyPr>
          <a:lstStyle/>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・４年生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・国語</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・「夢のロボット」を</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作る</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7" name="Picture 2" descr="G:\DCIM\100_PANA\P100023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03893" y="1196752"/>
            <a:ext cx="4483563" cy="336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5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80</a:t>
            </a:fld>
            <a:endParaRPr lang="ja-JP" altLang="en-US"/>
          </a:p>
        </p:txBody>
      </p:sp>
      <p:sp>
        <p:nvSpPr>
          <p:cNvPr id="6" name="テキスト ボックス 5"/>
          <p:cNvSpPr txBox="1"/>
          <p:nvPr/>
        </p:nvSpPr>
        <p:spPr>
          <a:xfrm>
            <a:off x="827584" y="404664"/>
            <a:ext cx="7488833" cy="707886"/>
          </a:xfrm>
          <a:prstGeom prst="rect">
            <a:avLst/>
          </a:prstGeom>
          <a:noFill/>
        </p:spPr>
        <p:txBody>
          <a:bodyPr wrap="square" rtlCol="0">
            <a:spAutoFit/>
          </a:bodyPr>
          <a:lstStyle/>
          <a:p>
            <a:r>
              <a:rPr kumimoji="1" lang="en-US" altLang="ja-JP" sz="4000" b="1" dirty="0" smtClean="0">
                <a:latin typeface="HG丸ｺﾞｼｯｸM-PRO" panose="020F0600000000000000" pitchFamily="50" charset="-128"/>
                <a:ea typeface="HG丸ｺﾞｼｯｸM-PRO" panose="020F0600000000000000" pitchFamily="50" charset="-128"/>
              </a:rPr>
              <a:t>【</a:t>
            </a:r>
            <a:r>
              <a:rPr lang="ja-JP" altLang="en-US" sz="4000" b="1" dirty="0">
                <a:latin typeface="HG丸ｺﾞｼｯｸM-PRO" panose="020F0600000000000000" pitchFamily="50" charset="-128"/>
                <a:ea typeface="HG丸ｺﾞｼｯｸM-PRO" panose="020F0600000000000000" pitchFamily="50" charset="-128"/>
              </a:rPr>
              <a:t>学び</a:t>
            </a:r>
            <a:r>
              <a:rPr lang="ja-JP" altLang="en-US" sz="4000" b="1" dirty="0" smtClean="0">
                <a:latin typeface="HG丸ｺﾞｼｯｸM-PRO" panose="020F0600000000000000" pitchFamily="50" charset="-128"/>
                <a:ea typeface="HG丸ｺﾞｼｯｸM-PRO" panose="020F0600000000000000" pitchFamily="50" charset="-128"/>
              </a:rPr>
              <a:t>に向かう力，人間性等</a:t>
            </a:r>
            <a:r>
              <a:rPr kumimoji="1" lang="en-US" altLang="ja-JP" sz="4000" b="1" dirty="0" smtClean="0">
                <a:latin typeface="HG丸ｺﾞｼｯｸM-PRO" panose="020F0600000000000000" pitchFamily="50" charset="-128"/>
                <a:ea typeface="HG丸ｺﾞｼｯｸM-PRO" panose="020F0600000000000000" pitchFamily="50" charset="-128"/>
              </a:rPr>
              <a:t>】</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80501" y="5013176"/>
            <a:ext cx="8982998" cy="1077218"/>
          </a:xfrm>
          <a:prstGeom prst="rect">
            <a:avLst/>
          </a:prstGeom>
        </p:spPr>
        <p:txBody>
          <a:bodyPr wrap="square">
            <a:spAutoFit/>
          </a:bodyPr>
          <a:lstStyle/>
          <a:p>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Ｃ１</a:t>
            </a:r>
            <a:r>
              <a:rPr lang="ja-JP" altLang="en-US" sz="28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コンピュータの働きを，</a:t>
            </a:r>
            <a:r>
              <a:rPr lang="ja-JP" altLang="en-US" sz="3200" b="1"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身近な生活</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がよりよく</a:t>
            </a:r>
            <a:endParaRPr lang="en-US" altLang="ja-JP"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なるように</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生かそうとする</a:t>
            </a:r>
            <a:r>
              <a:rPr lang="ja-JP" altLang="en-US" sz="2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こと</a:t>
            </a:r>
          </a:p>
        </p:txBody>
      </p:sp>
      <p:sp>
        <p:nvSpPr>
          <p:cNvPr id="8" name="テキスト ボックス 7"/>
          <p:cNvSpPr txBox="1"/>
          <p:nvPr/>
        </p:nvSpPr>
        <p:spPr>
          <a:xfrm>
            <a:off x="35495" y="1247269"/>
            <a:ext cx="4368397" cy="3046988"/>
          </a:xfrm>
          <a:prstGeom prst="rect">
            <a:avLst/>
          </a:prstGeom>
          <a:noFill/>
        </p:spPr>
        <p:txBody>
          <a:bodyPr wrap="square" rtlCol="0">
            <a:spAutoFit/>
          </a:bodyPr>
          <a:lstStyle/>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・４年生</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・国語</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・「夢のロボット」を</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作る</a:t>
            </a:r>
            <a:endParaRPr lang="en-US" altLang="ja-JP" sz="3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9" name="Picture 2" descr="G:\DCIM\100_PANA\P100023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03893" y="1196752"/>
            <a:ext cx="4483563" cy="336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81</a:t>
            </a:fld>
            <a:endParaRPr lang="ja-JP" altLang="en-US"/>
          </a:p>
        </p:txBody>
      </p:sp>
      <p:grpSp>
        <p:nvGrpSpPr>
          <p:cNvPr id="20" name="グループ化 19"/>
          <p:cNvGrpSpPr/>
          <p:nvPr/>
        </p:nvGrpSpPr>
        <p:grpSpPr>
          <a:xfrm>
            <a:off x="44929" y="404664"/>
            <a:ext cx="9054143" cy="3924436"/>
            <a:chOff x="44929" y="404664"/>
            <a:chExt cx="9054143" cy="3924436"/>
          </a:xfrm>
        </p:grpSpPr>
        <p:grpSp>
          <p:nvGrpSpPr>
            <p:cNvPr id="21" name="グループ化 20"/>
            <p:cNvGrpSpPr/>
            <p:nvPr/>
          </p:nvGrpSpPr>
          <p:grpSpPr>
            <a:xfrm>
              <a:off x="44929" y="404664"/>
              <a:ext cx="9054143" cy="3924436"/>
              <a:chOff x="44929" y="404664"/>
              <a:chExt cx="9054143" cy="3924436"/>
            </a:xfrm>
          </p:grpSpPr>
          <p:sp>
            <p:nvSpPr>
              <p:cNvPr id="47" name="角丸四角形 46"/>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49" name="グループ化 48"/>
              <p:cNvGrpSpPr/>
              <p:nvPr/>
            </p:nvGrpSpPr>
            <p:grpSpPr>
              <a:xfrm>
                <a:off x="322450" y="1052736"/>
                <a:ext cx="8426014" cy="3240360"/>
                <a:chOff x="322450" y="1052736"/>
                <a:chExt cx="8426014" cy="3240360"/>
              </a:xfrm>
            </p:grpSpPr>
            <p:sp>
              <p:nvSpPr>
                <p:cNvPr id="50" name="円柱 49"/>
                <p:cNvSpPr/>
                <p:nvPr/>
              </p:nvSpPr>
              <p:spPr>
                <a:xfrm>
                  <a:off x="320277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柱 50"/>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柱 51"/>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395536" y="3490498"/>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54" name="角丸四角形 53"/>
                <p:cNvSpPr/>
                <p:nvPr/>
              </p:nvSpPr>
              <p:spPr>
                <a:xfrm>
                  <a:off x="1692474" y="3494824"/>
                  <a:ext cx="122334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sp>
          <p:nvSpPr>
            <p:cNvPr id="24" name="角丸四角形 23"/>
            <p:cNvSpPr/>
            <p:nvPr/>
          </p:nvSpPr>
          <p:spPr>
            <a:xfrm>
              <a:off x="3276650" y="3265113"/>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4572000" y="3256831"/>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3924722" y="3786215"/>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5" name="角丸四角形 44"/>
            <p:cNvSpPr/>
            <p:nvPr/>
          </p:nvSpPr>
          <p:spPr>
            <a:xfrm>
              <a:off x="6156176" y="3490497"/>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6" name="角丸四角形 45"/>
            <p:cNvSpPr/>
            <p:nvPr/>
          </p:nvSpPr>
          <p:spPr>
            <a:xfrm>
              <a:off x="7452320" y="3488044"/>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27" name="テキスト ボックス 26"/>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思考力，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smtClean="0">
                <a:latin typeface="HG丸ｺﾞｼｯｸM-PRO" panose="020F0600000000000000" pitchFamily="50" charset="-128"/>
                <a:ea typeface="HG丸ｺﾞｼｯｸM-PRO" panose="020F0600000000000000" pitchFamily="50" charset="-128"/>
              </a:rPr>
              <a:t>判断力，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表現力等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grpSp>
        <p:nvGrpSpPr>
          <p:cNvPr id="22" name="グループ化 21"/>
          <p:cNvGrpSpPr/>
          <p:nvPr/>
        </p:nvGrpSpPr>
        <p:grpSpPr>
          <a:xfrm>
            <a:off x="899592" y="1052736"/>
            <a:ext cx="7074516" cy="733534"/>
            <a:chOff x="899592" y="1052736"/>
            <a:chExt cx="7074516" cy="733534"/>
          </a:xfrm>
        </p:grpSpPr>
        <p:sp>
          <p:nvSpPr>
            <p:cNvPr id="23" name="テキスト ボックス 22"/>
            <p:cNvSpPr txBox="1"/>
            <p:nvPr/>
          </p:nvSpPr>
          <p:spPr>
            <a:xfrm>
              <a:off x="899592" y="1052736"/>
              <a:ext cx="1440160" cy="584775"/>
            </a:xfrm>
            <a:prstGeom prst="rect">
              <a:avLst/>
            </a:prstGeom>
            <a:noFill/>
          </p:spPr>
          <p:txBody>
            <a:bodyPr wrap="square" rtlCol="0">
              <a:spAutoFit/>
            </a:bodyPr>
            <a:lstStyle/>
            <a:p>
              <a:r>
                <a:rPr kumimoji="1" lang="ja-JP" altLang="en-US" sz="3200" b="1" i="1" spc="-150" dirty="0" smtClean="0">
                  <a:solidFill>
                    <a:srgbClr val="FF0000"/>
                  </a:solidFill>
                  <a:latin typeface="HG丸ｺﾞｼｯｸM-PRO" panose="020F0600000000000000" pitchFamily="50" charset="-128"/>
                  <a:ea typeface="HG丸ｺﾞｼｯｸM-PRO" panose="020F0600000000000000" pitchFamily="50" charset="-128"/>
                </a:rPr>
                <a:t>気付き</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6857445" y="1052736"/>
              <a:ext cx="1116663" cy="584775"/>
            </a:xfrm>
            <a:prstGeom prst="rect">
              <a:avLst/>
            </a:prstGeom>
            <a:noFill/>
          </p:spPr>
          <p:txBody>
            <a:bodyPr wrap="square" rtlCol="0">
              <a:spAutoFit/>
            </a:bodyPr>
            <a:lstStyle/>
            <a:p>
              <a:r>
                <a:rPr lang="ja-JP" altLang="en-US" sz="3200" b="1" i="1" spc="-150" dirty="0">
                  <a:solidFill>
                    <a:srgbClr val="FF0000"/>
                  </a:solidFill>
                  <a:latin typeface="HG丸ｺﾞｼｯｸM-PRO" panose="020F0600000000000000" pitchFamily="50" charset="-128"/>
                  <a:ea typeface="HG丸ｺﾞｼｯｸM-PRO" panose="020F0600000000000000" pitchFamily="50" charset="-128"/>
                </a:rPr>
                <a:t>態度</a:t>
              </a:r>
              <a:endParaRPr kumimoji="1" lang="ja-JP" altLang="en-US" sz="3200" b="1" i="1"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3203848" y="1052736"/>
              <a:ext cx="2665374" cy="733534"/>
            </a:xfrm>
            <a:prstGeom prst="rect">
              <a:avLst/>
            </a:prstGeom>
            <a:noFill/>
          </p:spPr>
          <p:txBody>
            <a:bodyPr wrap="square" rtlCol="0">
              <a:spAutoFit/>
            </a:bodyPr>
            <a:lstStyle/>
            <a:p>
              <a:pPr>
                <a:lnSpc>
                  <a:spcPts val="2500"/>
                </a:lnSpc>
              </a:pPr>
              <a:r>
                <a:rPr lang="ja-JP" altLang="en-US" sz="2800" b="1" i="1" spc="-300"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kumimoji="1" lang="ja-JP" altLang="en-US" sz="2800" b="1" i="1" spc="-300"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12572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944896" y="4365104"/>
            <a:ext cx="3339072" cy="19598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HG丸ｺﾞｼｯｸM-PRO" panose="020F0600000000000000" pitchFamily="50" charset="-128"/>
                <a:ea typeface="HG丸ｺﾞｼｯｸM-PRO" panose="020F0600000000000000" pitchFamily="50" charset="-128"/>
              </a:rPr>
              <a:t>授業</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82</a:t>
            </a:fld>
            <a:endParaRPr lang="ja-JP" altLang="en-US"/>
          </a:p>
        </p:txBody>
      </p:sp>
      <p:grpSp>
        <p:nvGrpSpPr>
          <p:cNvPr id="4" name="グループ化 3"/>
          <p:cNvGrpSpPr/>
          <p:nvPr/>
        </p:nvGrpSpPr>
        <p:grpSpPr>
          <a:xfrm>
            <a:off x="4860032" y="4365104"/>
            <a:ext cx="3384376" cy="1959858"/>
            <a:chOff x="5724128" y="4365104"/>
            <a:chExt cx="3384376" cy="1959858"/>
          </a:xfrm>
        </p:grpSpPr>
        <p:sp>
          <p:nvSpPr>
            <p:cNvPr id="27" name="円/楕円 26"/>
            <p:cNvSpPr/>
            <p:nvPr/>
          </p:nvSpPr>
          <p:spPr>
            <a:xfrm>
              <a:off x="5724128" y="4365104"/>
              <a:ext cx="3339072" cy="19598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5940152" y="5013176"/>
              <a:ext cx="3168352" cy="646331"/>
            </a:xfrm>
            <a:prstGeom prst="rect">
              <a:avLst/>
            </a:prstGeom>
            <a:noFill/>
          </p:spPr>
          <p:txBody>
            <a:bodyPr wrap="square" rtlCol="0">
              <a:spAutoFit/>
            </a:bodyPr>
            <a:lstStyle/>
            <a:p>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カリキュラム</a:t>
              </a:r>
              <a:endParaRPr lang="ja-JP" altLang="en-US" sz="3600" dirty="0">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29" name="グループ化 28"/>
          <p:cNvGrpSpPr/>
          <p:nvPr/>
        </p:nvGrpSpPr>
        <p:grpSpPr>
          <a:xfrm>
            <a:off x="44929" y="404664"/>
            <a:ext cx="9054143" cy="3924436"/>
            <a:chOff x="44929" y="404664"/>
            <a:chExt cx="9054143" cy="3924436"/>
          </a:xfrm>
        </p:grpSpPr>
        <p:grpSp>
          <p:nvGrpSpPr>
            <p:cNvPr id="30" name="グループ化 29"/>
            <p:cNvGrpSpPr/>
            <p:nvPr/>
          </p:nvGrpSpPr>
          <p:grpSpPr>
            <a:xfrm>
              <a:off x="44929" y="404664"/>
              <a:ext cx="9054143" cy="3924436"/>
              <a:chOff x="44929" y="404664"/>
              <a:chExt cx="9054143" cy="3924436"/>
            </a:xfrm>
          </p:grpSpPr>
          <p:sp>
            <p:nvSpPr>
              <p:cNvPr id="39" name="角丸四角形 38"/>
              <p:cNvSpPr/>
              <p:nvPr/>
            </p:nvSpPr>
            <p:spPr>
              <a:xfrm>
                <a:off x="44929" y="764704"/>
                <a:ext cx="9054143" cy="356439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3498" y="404664"/>
                <a:ext cx="9037004" cy="648073"/>
              </a:xfrm>
              <a:prstGeom prst="roundRect">
                <a:avLst>
                  <a:gd name="adj" fmla="val 36264"/>
                </a:avLst>
              </a:prstGeom>
              <a:solidFill>
                <a:schemeClr val="accent6">
                  <a:lumMod val="40000"/>
                  <a:lumOff val="60000"/>
                </a:schemeClr>
              </a:solidFill>
            </p:spPr>
            <p:txBody>
              <a:bodyPr wrap="none" tIns="36000" bIns="36000" rtlCol="0" anchor="ctr" anchorCtr="0">
                <a:noAutofit/>
              </a:bodyPr>
              <a:lstStyle/>
              <a:p>
                <a:r>
                  <a:rPr kumimoji="1" lang="ja-JP" altLang="en-US" sz="2600" b="1" dirty="0">
                    <a:latin typeface="HG丸ｺﾞｼｯｸM-PRO" panose="020F0600000000000000" pitchFamily="50" charset="-128"/>
                    <a:ea typeface="HG丸ｺﾞｼｯｸM-PRO" panose="020F0600000000000000" pitchFamily="50" charset="-128"/>
                  </a:rPr>
                  <a:t>プログラミング教育を通じて目指す育成すべき資質・能力</a:t>
                </a:r>
              </a:p>
            </p:txBody>
          </p:sp>
          <p:grpSp>
            <p:nvGrpSpPr>
              <p:cNvPr id="42" name="グループ化 41"/>
              <p:cNvGrpSpPr/>
              <p:nvPr/>
            </p:nvGrpSpPr>
            <p:grpSpPr>
              <a:xfrm>
                <a:off x="322450" y="1052736"/>
                <a:ext cx="8426014" cy="3240360"/>
                <a:chOff x="322450" y="1052736"/>
                <a:chExt cx="8426014" cy="3240360"/>
              </a:xfrm>
            </p:grpSpPr>
            <p:sp>
              <p:nvSpPr>
                <p:cNvPr id="43" name="円柱 42"/>
                <p:cNvSpPr/>
                <p:nvPr/>
              </p:nvSpPr>
              <p:spPr>
                <a:xfrm>
                  <a:off x="320277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柱 43"/>
                <p:cNvSpPr/>
                <p:nvPr/>
              </p:nvSpPr>
              <p:spPr>
                <a:xfrm>
                  <a:off x="32245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柱 44"/>
                <p:cNvSpPr/>
                <p:nvPr/>
              </p:nvSpPr>
              <p:spPr>
                <a:xfrm>
                  <a:off x="6083090" y="1052736"/>
                  <a:ext cx="2665374" cy="32403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95536" y="3490498"/>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47" name="角丸四角形 46"/>
                <p:cNvSpPr/>
                <p:nvPr/>
              </p:nvSpPr>
              <p:spPr>
                <a:xfrm>
                  <a:off x="1692474" y="3494824"/>
                  <a:ext cx="1223342" cy="468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Ａ</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grpSp>
        <p:sp>
          <p:nvSpPr>
            <p:cNvPr id="33" name="角丸四角形 32"/>
            <p:cNvSpPr/>
            <p:nvPr/>
          </p:nvSpPr>
          <p:spPr>
            <a:xfrm>
              <a:off x="3276650" y="3265113"/>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572000" y="3256831"/>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3924722" y="3786215"/>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Ｂ</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３</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6156176" y="3490497"/>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kumimoji="1"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7452320" y="3488044"/>
              <a:ext cx="1223342" cy="487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Ｃ</a:t>
              </a:r>
              <a:r>
                <a:rPr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２</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
        <p:nvSpPr>
          <p:cNvPr id="25" name="テキスト ボックス 24"/>
          <p:cNvSpPr txBox="1"/>
          <p:nvPr/>
        </p:nvSpPr>
        <p:spPr>
          <a:xfrm>
            <a:off x="107504" y="2063750"/>
            <a:ext cx="3096344" cy="1077218"/>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知識及び</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技能</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3059832" y="1715324"/>
            <a:ext cx="3240360"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思考力，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smtClean="0">
                <a:latin typeface="HG丸ｺﾞｼｯｸM-PRO" panose="020F0600000000000000" pitchFamily="50" charset="-128"/>
                <a:ea typeface="HG丸ｺﾞｼｯｸM-PRO" panose="020F0600000000000000" pitchFamily="50" charset="-128"/>
              </a:rPr>
              <a:t>判断力，　</a:t>
            </a:r>
            <a:endParaRPr lang="en-US" altLang="ja-JP" sz="3200" b="1" dirty="0" smtClean="0">
              <a:latin typeface="HG丸ｺﾞｼｯｸM-PRO" panose="020F0600000000000000" pitchFamily="50" charset="-128"/>
              <a:ea typeface="HG丸ｺﾞｼｯｸM-PRO" panose="020F0600000000000000" pitchFamily="50" charset="-128"/>
            </a:endParaRPr>
          </a:p>
          <a:p>
            <a:pPr algn="ct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表現力等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5976664" y="1787332"/>
            <a:ext cx="3275856" cy="1569660"/>
          </a:xfrm>
          <a:prstGeom prst="rect">
            <a:avLst/>
          </a:prstGeom>
          <a:noFill/>
        </p:spPr>
        <p:txBody>
          <a:bodyPr wrap="square" rtlCol="0">
            <a:spAutoFit/>
          </a:bodyPr>
          <a:lstStyle/>
          <a:p>
            <a:r>
              <a:rPr kumimoji="1"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学び</a:t>
            </a:r>
            <a:r>
              <a:rPr lang="ja-JP" altLang="en-US" sz="3200" b="1" dirty="0" smtClean="0">
                <a:latin typeface="HG丸ｺﾞｼｯｸM-PRO" panose="020F0600000000000000" pitchFamily="50" charset="-128"/>
                <a:ea typeface="HG丸ｺﾞｼｯｸM-PRO" panose="020F0600000000000000" pitchFamily="50" charset="-128"/>
              </a:rPr>
              <a:t>に</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向かう力，</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人間性等</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025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83</a:t>
            </a:fld>
            <a:endParaRPr lang="ja-JP" altLang="en-US"/>
          </a:p>
        </p:txBody>
      </p:sp>
      <p:sp>
        <p:nvSpPr>
          <p:cNvPr id="3"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タイトル 1"/>
          <p:cNvSpPr txBox="1">
            <a:spLocks/>
          </p:cNvSpPr>
          <p:nvPr/>
        </p:nvSpPr>
        <p:spPr>
          <a:xfrm>
            <a:off x="468313" y="1484785"/>
            <a:ext cx="8207375" cy="4320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　導入の経緯とねらいを確認しよう</a:t>
            </a:r>
            <a:endPar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ct val="200000"/>
              </a:lnSpc>
            </a:pP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プログラミングを体験しよう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資質</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能力を確認</a:t>
            </a:r>
            <a:r>
              <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４　</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振り返りをしよう</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6506816" y="4104075"/>
            <a:ext cx="2637184" cy="2276631"/>
          </a:xfrm>
          <a:prstGeom prst="rect">
            <a:avLst/>
          </a:prstGeom>
        </p:spPr>
      </p:pic>
    </p:spTree>
    <p:extLst>
      <p:ext uri="{BB962C8B-B14F-4D97-AF65-F5344CB8AC3E}">
        <p14:creationId xmlns:p14="http://schemas.microsoft.com/office/powerpoint/2010/main" val="3709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23528" y="512676"/>
            <a:ext cx="8568952" cy="5760045"/>
            <a:chOff x="323528" y="512676"/>
            <a:chExt cx="8568952" cy="5760045"/>
          </a:xfrm>
        </p:grpSpPr>
        <p:grpSp>
          <p:nvGrpSpPr>
            <p:cNvPr id="5" name="グループ化 4"/>
            <p:cNvGrpSpPr/>
            <p:nvPr/>
          </p:nvGrpSpPr>
          <p:grpSpPr>
            <a:xfrm>
              <a:off x="827584" y="836712"/>
              <a:ext cx="5112568" cy="1374551"/>
              <a:chOff x="1211924" y="1171"/>
              <a:chExt cx="6852971" cy="1125358"/>
            </a:xfrm>
          </p:grpSpPr>
          <p:sp>
            <p:nvSpPr>
              <p:cNvPr id="6"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プログラミング教育の概要を確認する</a:t>
                </a:r>
                <a:endParaRPr lang="ja-JP" altLang="en-US" sz="36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23" name="グループ化 22"/>
            <p:cNvGrpSpPr/>
            <p:nvPr/>
          </p:nvGrpSpPr>
          <p:grpSpPr>
            <a:xfrm>
              <a:off x="791580" y="2708920"/>
              <a:ext cx="5148572" cy="1296742"/>
              <a:chOff x="1211924" y="1171"/>
              <a:chExt cx="6852971" cy="1125358"/>
            </a:xfrm>
          </p:grpSpPr>
          <p:sp>
            <p:nvSpPr>
              <p:cNvPr id="24"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授業をイメージする</a:t>
                </a:r>
                <a:endParaRPr lang="ja-JP" altLang="en-US" sz="36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26" name="グループ化 25"/>
            <p:cNvGrpSpPr/>
            <p:nvPr/>
          </p:nvGrpSpPr>
          <p:grpSpPr>
            <a:xfrm>
              <a:off x="755576" y="4610140"/>
              <a:ext cx="5184576" cy="1267132"/>
              <a:chOff x="1211924" y="1171"/>
              <a:chExt cx="6852971" cy="1125358"/>
            </a:xfrm>
          </p:grpSpPr>
          <p:sp>
            <p:nvSpPr>
              <p:cNvPr id="27"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00" tIns="20320" rIns="72000" bIns="20320" numCol="1" spcCol="1270" anchor="ctr" anchorCtr="0">
                <a:noAutofit/>
              </a:bodyPr>
              <a:lstStyle/>
              <a:p>
                <a:pPr marL="0" lvl="1" defTabSz="1422400">
                  <a:lnSpc>
                    <a:spcPct val="90000"/>
                  </a:lnSpc>
                  <a:spcBef>
                    <a:spcPct val="0"/>
                  </a:spcBef>
                  <a:spcAft>
                    <a:spcPct val="15000"/>
                  </a:spcAft>
                </a:pP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カリキュラム</a:t>
                </a:r>
                <a:r>
                  <a:rPr lang="ja-JP" altLang="en-US" sz="3600" spc="-300" dirty="0">
                    <a:solidFill>
                      <a:prstClr val="black">
                        <a:lumMod val="85000"/>
                        <a:lumOff val="15000"/>
                      </a:prstClr>
                    </a:solidFill>
                    <a:latin typeface="HG丸ｺﾞｼｯｸM-PRO" panose="020F0600000000000000" pitchFamily="50" charset="-128"/>
                    <a:ea typeface="HG丸ｺﾞｼｯｸM-PRO" panose="020F0600000000000000" pitchFamily="50" charset="-128"/>
                  </a:rPr>
                  <a:t>に</a:t>
                </a: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ついて考える</a:t>
                </a:r>
                <a:endParaRPr lang="ja-JP" altLang="en-US" sz="3600" spc="-3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35" name="グループ化 34"/>
            <p:cNvGrpSpPr/>
            <p:nvPr/>
          </p:nvGrpSpPr>
          <p:grpSpPr>
            <a:xfrm>
              <a:off x="323528" y="512676"/>
              <a:ext cx="549295" cy="5760045"/>
              <a:chOff x="-1656692" y="591271"/>
              <a:chExt cx="549295" cy="5502025"/>
            </a:xfrm>
          </p:grpSpPr>
          <p:grpSp>
            <p:nvGrpSpPr>
              <p:cNvPr id="8" name="グループ化 7"/>
              <p:cNvGrpSpPr/>
              <p:nvPr/>
            </p:nvGrpSpPr>
            <p:grpSpPr>
              <a:xfrm>
                <a:off x="-1656692" y="591271"/>
                <a:ext cx="543704" cy="1959158"/>
                <a:chOff x="0" y="327229"/>
                <a:chExt cx="206759" cy="1555420"/>
              </a:xfrm>
            </p:grpSpPr>
            <p:sp>
              <p:nvSpPr>
                <p:cNvPr id="9" name="山形 8"/>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ステップ１</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29" name="グループ化 28"/>
              <p:cNvGrpSpPr/>
              <p:nvPr/>
            </p:nvGrpSpPr>
            <p:grpSpPr>
              <a:xfrm>
                <a:off x="-1656691" y="2362094"/>
                <a:ext cx="543704" cy="1959158"/>
                <a:chOff x="0" y="327229"/>
                <a:chExt cx="206759" cy="1555420"/>
              </a:xfrm>
            </p:grpSpPr>
            <p:sp>
              <p:nvSpPr>
                <p:cNvPr id="30" name="山形 29"/>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ステップ２</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32" name="グループ化 31"/>
              <p:cNvGrpSpPr/>
              <p:nvPr/>
            </p:nvGrpSpPr>
            <p:grpSpPr>
              <a:xfrm>
                <a:off x="-1651101" y="4134138"/>
                <a:ext cx="543704" cy="1959158"/>
                <a:chOff x="0" y="327229"/>
                <a:chExt cx="206759" cy="1555420"/>
              </a:xfrm>
            </p:grpSpPr>
            <p:sp>
              <p:nvSpPr>
                <p:cNvPr id="33" name="山形 32"/>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ステップ３</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sp>
          <p:nvSpPr>
            <p:cNvPr id="40" name="正方形/長方形 39"/>
            <p:cNvSpPr/>
            <p:nvPr/>
          </p:nvSpPr>
          <p:spPr>
            <a:xfrm>
              <a:off x="6426554" y="836711"/>
              <a:ext cx="2465926" cy="1374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HG丸ｺﾞｼｯｸM-PRO" panose="020F0600000000000000" pitchFamily="50" charset="-128"/>
                  <a:ea typeface="HG丸ｺﾞｼｯｸM-PRO" panose="020F0600000000000000" pitchFamily="50" charset="-128"/>
                </a:rPr>
                <a:t>４月～６月</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6426554" y="2708919"/>
              <a:ext cx="2465926" cy="12967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HG丸ｺﾞｼｯｸM-PRO" panose="020F0600000000000000" pitchFamily="50" charset="-128"/>
                  <a:ea typeface="HG丸ｺﾞｼｯｸM-PRO" panose="020F0600000000000000" pitchFamily="50" charset="-128"/>
                </a:rPr>
                <a:t>７</a:t>
              </a:r>
              <a:r>
                <a:rPr lang="ja-JP" altLang="en-US" sz="2400" b="1" dirty="0" smtClean="0">
                  <a:latin typeface="HG丸ｺﾞｼｯｸM-PRO" panose="020F0600000000000000" pitchFamily="50" charset="-128"/>
                  <a:ea typeface="HG丸ｺﾞｼｯｸM-PRO" panose="020F0600000000000000" pitchFamily="50" charset="-128"/>
                </a:rPr>
                <a:t>月～９月</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6426554" y="4610139"/>
              <a:ext cx="2465926" cy="12671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HG丸ｺﾞｼｯｸM-PRO" panose="020F0600000000000000" pitchFamily="50" charset="-128"/>
                  <a:ea typeface="HG丸ｺﾞｼｯｸM-PRO" panose="020F0600000000000000" pitchFamily="50" charset="-128"/>
                </a:rPr>
                <a:t>１０月～１２月</a:t>
              </a:r>
              <a:endParaRPr kumimoji="1" lang="ja-JP" altLang="en-US" sz="2400" b="1" dirty="0">
                <a:latin typeface="HG丸ｺﾞｼｯｸM-PRO" panose="020F0600000000000000" pitchFamily="50" charset="-128"/>
                <a:ea typeface="HG丸ｺﾞｼｯｸM-PRO" panose="020F0600000000000000" pitchFamily="50" charset="-128"/>
              </a:endParaRPr>
            </a:p>
          </p:txBody>
        </p:sp>
      </p:grpSp>
      <p:sp>
        <p:nvSpPr>
          <p:cNvPr id="36" name="スライド番号プレースホルダー 1"/>
          <p:cNvSpPr>
            <a:spLocks noGrp="1"/>
          </p:cNvSpPr>
          <p:nvPr>
            <p:ph type="sldNum" sz="quarter" idx="4"/>
          </p:nvPr>
        </p:nvSpPr>
        <p:spPr>
          <a:xfrm>
            <a:off x="6553200" y="6520259"/>
            <a:ext cx="2133600" cy="365125"/>
          </a:xfrm>
        </p:spPr>
        <p:txBody>
          <a:bodyPr/>
          <a:lstStyle/>
          <a:p>
            <a:fld id="{1F757C9C-233D-4A80-9528-D2A855D9FDFE}" type="slidenum">
              <a:rPr lang="ja-JP" altLang="en-US" smtClean="0"/>
              <a:pPr/>
              <a:t>84</a:t>
            </a:fld>
            <a:endParaRPr lang="ja-JP" altLang="en-US" dirty="0"/>
          </a:p>
        </p:txBody>
      </p:sp>
    </p:spTree>
    <p:extLst>
      <p:ext uri="{BB962C8B-B14F-4D97-AF65-F5344CB8AC3E}">
        <p14:creationId xmlns:p14="http://schemas.microsoft.com/office/powerpoint/2010/main" val="346544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23528" y="512676"/>
            <a:ext cx="8568952" cy="5760045"/>
            <a:chOff x="323528" y="512676"/>
            <a:chExt cx="8568952" cy="5760045"/>
          </a:xfrm>
        </p:grpSpPr>
        <p:grpSp>
          <p:nvGrpSpPr>
            <p:cNvPr id="5" name="グループ化 4"/>
            <p:cNvGrpSpPr/>
            <p:nvPr/>
          </p:nvGrpSpPr>
          <p:grpSpPr>
            <a:xfrm>
              <a:off x="827584" y="836712"/>
              <a:ext cx="5112568" cy="1374551"/>
              <a:chOff x="1211924" y="1171"/>
              <a:chExt cx="6852971" cy="1125358"/>
            </a:xfrm>
          </p:grpSpPr>
          <p:sp>
            <p:nvSpPr>
              <p:cNvPr id="6" name="片側の 2 つの角を丸めた四角形 5"/>
              <p:cNvSpPr/>
              <p:nvPr/>
            </p:nvSpPr>
            <p:spPr>
              <a:xfrm rot="5400000">
                <a:off x="4075731" y="-2862636"/>
                <a:ext cx="1125358" cy="6852971"/>
              </a:xfrm>
              <a:prstGeom prst="rect">
                <a:avLst/>
              </a:prstGeom>
              <a:ln>
                <a:solidFill>
                  <a:schemeClr val="bg1">
                    <a:lumMod val="8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rPr>
                  <a:t>プログラミング教育の概要を確認する</a:t>
                </a:r>
                <a:endPar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23" name="グループ化 22"/>
            <p:cNvGrpSpPr/>
            <p:nvPr/>
          </p:nvGrpSpPr>
          <p:grpSpPr>
            <a:xfrm>
              <a:off x="791580" y="2708920"/>
              <a:ext cx="5148572" cy="1296742"/>
              <a:chOff x="1211924" y="1171"/>
              <a:chExt cx="6852971" cy="1125358"/>
            </a:xfrm>
          </p:grpSpPr>
          <p:sp>
            <p:nvSpPr>
              <p:cNvPr id="24"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授業をイメージする</a:t>
                </a:r>
                <a:endParaRPr lang="ja-JP" altLang="en-US" sz="36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26" name="グループ化 25"/>
            <p:cNvGrpSpPr/>
            <p:nvPr/>
          </p:nvGrpSpPr>
          <p:grpSpPr>
            <a:xfrm>
              <a:off x="755576" y="4610140"/>
              <a:ext cx="5184576" cy="1267132"/>
              <a:chOff x="1211924" y="1171"/>
              <a:chExt cx="6852971" cy="1125358"/>
            </a:xfrm>
          </p:grpSpPr>
          <p:sp>
            <p:nvSpPr>
              <p:cNvPr id="27" name="片側の 2 つの角を丸めた四角形 5"/>
              <p:cNvSpPr/>
              <p:nvPr/>
            </p:nvSpPr>
            <p:spPr>
              <a:xfrm rot="5400000">
                <a:off x="4075731" y="-2862636"/>
                <a:ext cx="1125358" cy="6852971"/>
              </a:xfrm>
              <a:prstGeom prst="rect">
                <a:avLst/>
              </a:prstGeom>
              <a:ln>
                <a:solidFill>
                  <a:schemeClr val="bg1">
                    <a:lumMod val="8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00" tIns="20320" rIns="72000" bIns="20320" numCol="1" spcCol="1270" anchor="ctr" anchorCtr="0">
                <a:noAutofit/>
              </a:bodyPr>
              <a:lstStyle/>
              <a:p>
                <a:pPr marL="0" lvl="1" defTabSz="1422400">
                  <a:lnSpc>
                    <a:spcPct val="90000"/>
                  </a:lnSpc>
                  <a:spcBef>
                    <a:spcPct val="0"/>
                  </a:spcBef>
                  <a:spcAft>
                    <a:spcPct val="15000"/>
                  </a:spcAft>
                </a:pPr>
                <a:r>
                  <a:rPr lang="ja-JP" altLang="en-US" sz="3600"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カリキュラム</a:t>
                </a:r>
                <a:r>
                  <a:rPr lang="ja-JP" altLang="en-US" sz="3600" spc="-300" dirty="0">
                    <a:solidFill>
                      <a:schemeClr val="bg1">
                        <a:lumMod val="85000"/>
                      </a:schemeClr>
                    </a:solidFill>
                    <a:latin typeface="HG丸ｺﾞｼｯｸM-PRO" panose="020F0600000000000000" pitchFamily="50" charset="-128"/>
                    <a:ea typeface="HG丸ｺﾞｼｯｸM-PRO" panose="020F0600000000000000" pitchFamily="50" charset="-128"/>
                  </a:rPr>
                  <a:t>に</a:t>
                </a:r>
                <a:r>
                  <a:rPr lang="ja-JP" altLang="en-US" sz="3600" spc="-300" dirty="0" smtClean="0">
                    <a:solidFill>
                      <a:schemeClr val="bg1">
                        <a:lumMod val="85000"/>
                      </a:schemeClr>
                    </a:solidFill>
                    <a:latin typeface="HG丸ｺﾞｼｯｸM-PRO" panose="020F0600000000000000" pitchFamily="50" charset="-128"/>
                    <a:ea typeface="HG丸ｺﾞｼｯｸM-PRO" panose="020F0600000000000000" pitchFamily="50" charset="-128"/>
                  </a:rPr>
                  <a:t>ついて考える</a:t>
                </a:r>
                <a:endParaRPr lang="ja-JP" altLang="en-US" sz="3600" spc="-3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35" name="グループ化 34"/>
            <p:cNvGrpSpPr/>
            <p:nvPr/>
          </p:nvGrpSpPr>
          <p:grpSpPr>
            <a:xfrm>
              <a:off x="323528" y="512676"/>
              <a:ext cx="549295" cy="5760045"/>
              <a:chOff x="-1656692" y="591271"/>
              <a:chExt cx="549295" cy="5502025"/>
            </a:xfrm>
          </p:grpSpPr>
          <p:grpSp>
            <p:nvGrpSpPr>
              <p:cNvPr id="8" name="グループ化 7"/>
              <p:cNvGrpSpPr/>
              <p:nvPr/>
            </p:nvGrpSpPr>
            <p:grpSpPr>
              <a:xfrm>
                <a:off x="-1656692" y="591271"/>
                <a:ext cx="543704" cy="1959158"/>
                <a:chOff x="0" y="327229"/>
                <a:chExt cx="206759" cy="1555420"/>
              </a:xfrm>
            </p:grpSpPr>
            <p:sp>
              <p:nvSpPr>
                <p:cNvPr id="9" name="山形 8"/>
                <p:cNvSpPr/>
                <p:nvPr/>
              </p:nvSpPr>
              <p:spPr>
                <a:xfrm rot="5400000">
                  <a:off x="-674330" y="1001559"/>
                  <a:ext cx="1555420" cy="206759"/>
                </a:xfrm>
                <a:prstGeom prst="chevron">
                  <a:avLst/>
                </a:prstGeom>
                <a:solidFill>
                  <a:schemeClr val="bg1">
                    <a:lumMod val="9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schemeClr val="bg1">
                          <a:lumMod val="85000"/>
                        </a:schemeClr>
                      </a:solidFill>
                      <a:latin typeface="HG丸ｺﾞｼｯｸM-PRO" panose="020F0600000000000000" pitchFamily="50" charset="-128"/>
                      <a:ea typeface="HG丸ｺﾞｼｯｸM-PRO" panose="020F0600000000000000" pitchFamily="50" charset="-128"/>
                    </a:rPr>
                    <a:t>ステップ１</a:t>
                  </a:r>
                  <a:endParaRPr lang="ja-JP" altLang="en-US" sz="22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nvGrpSpPr>
              <p:cNvPr id="29" name="グループ化 28"/>
              <p:cNvGrpSpPr/>
              <p:nvPr/>
            </p:nvGrpSpPr>
            <p:grpSpPr>
              <a:xfrm>
                <a:off x="-1656691" y="2362094"/>
                <a:ext cx="543704" cy="1959158"/>
                <a:chOff x="0" y="327229"/>
                <a:chExt cx="206759" cy="1555420"/>
              </a:xfrm>
            </p:grpSpPr>
            <p:sp>
              <p:nvSpPr>
                <p:cNvPr id="30" name="山形 29"/>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ステップ２</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32" name="グループ化 31"/>
              <p:cNvGrpSpPr/>
              <p:nvPr/>
            </p:nvGrpSpPr>
            <p:grpSpPr>
              <a:xfrm>
                <a:off x="-1651101" y="4134138"/>
                <a:ext cx="543704" cy="1959158"/>
                <a:chOff x="0" y="327229"/>
                <a:chExt cx="206759" cy="1555420"/>
              </a:xfrm>
            </p:grpSpPr>
            <p:sp>
              <p:nvSpPr>
                <p:cNvPr id="33" name="山形 32"/>
                <p:cNvSpPr/>
                <p:nvPr/>
              </p:nvSpPr>
              <p:spPr>
                <a:xfrm rot="5400000">
                  <a:off x="-674330" y="1001559"/>
                  <a:ext cx="1555420" cy="206759"/>
                </a:xfrm>
                <a:prstGeom prst="chevron">
                  <a:avLst/>
                </a:prstGeom>
                <a:solidFill>
                  <a:schemeClr val="bg1">
                    <a:lumMod val="9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schemeClr val="bg1">
                          <a:lumMod val="85000"/>
                        </a:schemeClr>
                      </a:solidFill>
                      <a:latin typeface="HG丸ｺﾞｼｯｸM-PRO" panose="020F0600000000000000" pitchFamily="50" charset="-128"/>
                      <a:ea typeface="HG丸ｺﾞｼｯｸM-PRO" panose="020F0600000000000000" pitchFamily="50" charset="-128"/>
                    </a:rPr>
                    <a:t>ステップ３</a:t>
                  </a:r>
                  <a:endParaRPr lang="ja-JP" altLang="en-US" sz="22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grpSp>
        <p:sp>
          <p:nvSpPr>
            <p:cNvPr id="40" name="正方形/長方形 39"/>
            <p:cNvSpPr/>
            <p:nvPr/>
          </p:nvSpPr>
          <p:spPr>
            <a:xfrm>
              <a:off x="6426554" y="836711"/>
              <a:ext cx="2465926" cy="1374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lumMod val="85000"/>
                    </a:schemeClr>
                  </a:solidFill>
                  <a:latin typeface="HG丸ｺﾞｼｯｸM-PRO" panose="020F0600000000000000" pitchFamily="50" charset="-128"/>
                  <a:ea typeface="HG丸ｺﾞｼｯｸM-PRO" panose="020F0600000000000000" pitchFamily="50" charset="-128"/>
                </a:rPr>
                <a:t>４月～６月</a:t>
              </a:r>
              <a:endParaRPr kumimoji="1" lang="ja-JP" altLang="en-US" sz="24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6426554" y="2708919"/>
              <a:ext cx="2465926" cy="12967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HG丸ｺﾞｼｯｸM-PRO" panose="020F0600000000000000" pitchFamily="50" charset="-128"/>
                  <a:ea typeface="HG丸ｺﾞｼｯｸM-PRO" panose="020F0600000000000000" pitchFamily="50" charset="-128"/>
                </a:rPr>
                <a:t>７</a:t>
              </a:r>
              <a:r>
                <a:rPr lang="ja-JP" altLang="en-US" sz="2400" b="1" dirty="0" smtClean="0">
                  <a:latin typeface="HG丸ｺﾞｼｯｸM-PRO" panose="020F0600000000000000" pitchFamily="50" charset="-128"/>
                  <a:ea typeface="HG丸ｺﾞｼｯｸM-PRO" panose="020F0600000000000000" pitchFamily="50" charset="-128"/>
                </a:rPr>
                <a:t>月～９月</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6426554" y="4610139"/>
              <a:ext cx="2465926" cy="1267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lumMod val="85000"/>
                    </a:schemeClr>
                  </a:solidFill>
                  <a:latin typeface="HG丸ｺﾞｼｯｸM-PRO" panose="020F0600000000000000" pitchFamily="50" charset="-128"/>
                  <a:ea typeface="HG丸ｺﾞｼｯｸM-PRO" panose="020F0600000000000000" pitchFamily="50" charset="-128"/>
                </a:rPr>
                <a:t>１０月～１２月</a:t>
              </a:r>
              <a:endParaRPr kumimoji="1" lang="ja-JP" altLang="en-US" sz="2400" b="1"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grpSp>
      <p:sp>
        <p:nvSpPr>
          <p:cNvPr id="36" name="スライド番号プレースホルダー 1"/>
          <p:cNvSpPr>
            <a:spLocks noGrp="1"/>
          </p:cNvSpPr>
          <p:nvPr>
            <p:ph type="sldNum" sz="quarter" idx="4"/>
          </p:nvPr>
        </p:nvSpPr>
        <p:spPr>
          <a:xfrm>
            <a:off x="6553200" y="6520259"/>
            <a:ext cx="2133600" cy="365125"/>
          </a:xfrm>
        </p:spPr>
        <p:txBody>
          <a:bodyPr/>
          <a:lstStyle/>
          <a:p>
            <a:fld id="{1F757C9C-233D-4A80-9528-D2A855D9FDFE}" type="slidenum">
              <a:rPr lang="ja-JP" altLang="en-US" smtClean="0"/>
              <a:pPr/>
              <a:t>85</a:t>
            </a:fld>
            <a:endParaRPr lang="ja-JP" altLang="en-US" dirty="0"/>
          </a:p>
        </p:txBody>
      </p:sp>
    </p:spTree>
    <p:extLst>
      <p:ext uri="{BB962C8B-B14F-4D97-AF65-F5344CB8AC3E}">
        <p14:creationId xmlns:p14="http://schemas.microsoft.com/office/powerpoint/2010/main" val="204867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3394" r="4352"/>
          <a:stretch/>
        </p:blipFill>
        <p:spPr>
          <a:xfrm>
            <a:off x="3840339" y="3500438"/>
            <a:ext cx="5303661" cy="2520280"/>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b="26546"/>
          <a:stretch/>
        </p:blipFill>
        <p:spPr>
          <a:xfrm>
            <a:off x="251520" y="3716462"/>
            <a:ext cx="3361980" cy="208823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719332"/>
            <a:ext cx="3332534" cy="2706286"/>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86722"/>
            <a:ext cx="4228889" cy="2704217"/>
          </a:xfrm>
          <a:prstGeom prst="rect">
            <a:avLst/>
          </a:prstGeom>
        </p:spPr>
      </p:pic>
      <p:sp>
        <p:nvSpPr>
          <p:cNvPr id="8" name="スライド番号プレースホルダー 1"/>
          <p:cNvSpPr>
            <a:spLocks noGrp="1"/>
          </p:cNvSpPr>
          <p:nvPr>
            <p:ph type="sldNum" sz="quarter" idx="4"/>
          </p:nvPr>
        </p:nvSpPr>
        <p:spPr>
          <a:xfrm>
            <a:off x="6553200" y="6520259"/>
            <a:ext cx="2133600" cy="365125"/>
          </a:xfrm>
        </p:spPr>
        <p:txBody>
          <a:bodyPr/>
          <a:lstStyle/>
          <a:p>
            <a:fld id="{1F757C9C-233D-4A80-9528-D2A855D9FDFE}" type="slidenum">
              <a:rPr lang="ja-JP" altLang="en-US" smtClean="0"/>
              <a:pPr/>
              <a:t>86</a:t>
            </a:fld>
            <a:endParaRPr lang="ja-JP" altLang="en-US" dirty="0"/>
          </a:p>
        </p:txBody>
      </p:sp>
    </p:spTree>
    <p:extLst>
      <p:ext uri="{BB962C8B-B14F-4D97-AF65-F5344CB8AC3E}">
        <p14:creationId xmlns:p14="http://schemas.microsoft.com/office/powerpoint/2010/main" val="179443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87</a:t>
            </a:fld>
            <a:endParaRPr lang="ja-JP" altLang="en-US"/>
          </a:p>
        </p:txBody>
      </p:sp>
      <p:sp>
        <p:nvSpPr>
          <p:cNvPr id="4" name="タイトル 1"/>
          <p:cNvSpPr txBox="1">
            <a:spLocks/>
          </p:cNvSpPr>
          <p:nvPr/>
        </p:nvSpPr>
        <p:spPr>
          <a:xfrm>
            <a:off x="8528" y="2693474"/>
            <a:ext cx="9144000" cy="172762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a:t>
            </a:r>
            <a:endParaRPr lang="en-US" altLang="ja-JP" sz="5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5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校内研修＜ステップ１＞</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2930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52" y="548680"/>
            <a:ext cx="9036496" cy="646331"/>
          </a:xfrm>
          <a:prstGeom prst="rect">
            <a:avLst/>
          </a:prstGeom>
          <a:noFill/>
        </p:spPr>
        <p:txBody>
          <a:bodyPr wrap="square" rtlCol="0">
            <a:spAutoFit/>
          </a:bodyPr>
          <a:lstStyle/>
          <a:p>
            <a:pPr algn="ctr"/>
            <a:r>
              <a:rPr lang="ja-JP" altLang="en-US" sz="3600" dirty="0" smtClean="0">
                <a:latin typeface="HG丸ｺﾞｼｯｸM-PRO" panose="020F0600000000000000" pitchFamily="50" charset="-128"/>
                <a:ea typeface="HG丸ｺﾞｼｯｸM-PRO" panose="020F0600000000000000" pitchFamily="50" charset="-128"/>
              </a:rPr>
              <a:t>コンピュータが</a:t>
            </a:r>
            <a:r>
              <a:rPr lang="ja-JP" altLang="en-US" sz="3600" dirty="0">
                <a:latin typeface="HG丸ｺﾞｼｯｸM-PRO" panose="020F0600000000000000" pitchFamily="50" charset="-128"/>
                <a:ea typeface="HG丸ｺﾞｼｯｸM-PRO" panose="020F0600000000000000" pitchFamily="50" charset="-128"/>
              </a:rPr>
              <a:t>使われて</a:t>
            </a:r>
            <a:r>
              <a:rPr lang="ja-JP" altLang="en-US" sz="3600" dirty="0" smtClean="0">
                <a:latin typeface="HG丸ｺﾞｼｯｸM-PRO" panose="020F0600000000000000" pitchFamily="50" charset="-128"/>
                <a:ea typeface="HG丸ｺﾞｼｯｸM-PRO" panose="020F0600000000000000" pitchFamily="50" charset="-128"/>
              </a:rPr>
              <a:t>ているもの（例）</a:t>
            </a:r>
            <a:endParaRPr lang="en-US" altLang="ja-JP" sz="3600" dirty="0" smtClean="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95536" y="1484784"/>
            <a:ext cx="4540696" cy="4401205"/>
          </a:xfrm>
          <a:prstGeom prst="rect">
            <a:avLst/>
          </a:prstGeom>
          <a:noFill/>
        </p:spPr>
        <p:txBody>
          <a:bodyPr wrap="square" rtlCol="0">
            <a:spAutoFit/>
          </a:bodyPr>
          <a:lstStyle/>
          <a:p>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洗濯機</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kumimoji="1"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炊飯器</a:t>
            </a:r>
            <a:endParaRPr kumimoji="1"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デジカメ</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テレビ</a:t>
            </a:r>
            <a:endParaRPr kumimoji="1"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自動車</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DVD</a:t>
            </a:r>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プレーヤー</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kumimoji="1"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プリンター</a:t>
            </a:r>
            <a:endParaRPr kumimoji="1"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705218" y="1484784"/>
            <a:ext cx="4331278" cy="4401205"/>
          </a:xfrm>
          <a:prstGeom prst="rect">
            <a:avLst/>
          </a:prstGeom>
          <a:noFill/>
        </p:spPr>
        <p:txBody>
          <a:bodyPr wrap="square" rtlCol="0">
            <a:spAutoFit/>
          </a:bodyPr>
          <a:lstStyle/>
          <a:p>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冷蔵庫</a:t>
            </a:r>
            <a:endParaRPr lang="en-US" altLang="ja-JP"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エアコン</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スマートフォン</a:t>
            </a:r>
            <a:endParaRPr kumimoji="1"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電子ミシン</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電子体温計</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ゲーム機</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kumimoji="1"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電卓　　　　等</a:t>
            </a:r>
            <a:endParaRPr kumimoji="1"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pPr/>
              <a:t>8</a:t>
            </a:fld>
            <a:endParaRPr lang="ja-JP" altLang="en-US"/>
          </a:p>
        </p:txBody>
      </p:sp>
    </p:spTree>
    <p:extLst>
      <p:ext uri="{BB962C8B-B14F-4D97-AF65-F5344CB8AC3E}">
        <p14:creationId xmlns:p14="http://schemas.microsoft.com/office/powerpoint/2010/main" val="328395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19351</TotalTime>
  <Words>5559</Words>
  <Application>Microsoft Office PowerPoint</Application>
  <PresentationFormat>画面に合わせる (4:3)</PresentationFormat>
  <Paragraphs>1088</Paragraphs>
  <Slides>88</Slides>
  <Notes>88</Notes>
  <HiddenSlides>10</HiddenSlides>
  <MMClips>1</MMClips>
  <ScaleCrop>false</ScaleCrop>
  <HeadingPairs>
    <vt:vector size="4" baseType="variant">
      <vt:variant>
        <vt:lpstr>テーマ</vt:lpstr>
      </vt:variant>
      <vt:variant>
        <vt:i4>1</vt:i4>
      </vt:variant>
      <vt:variant>
        <vt:lpstr>スライド タイトル</vt:lpstr>
      </vt:variant>
      <vt:variant>
        <vt:i4>88</vt:i4>
      </vt:variant>
    </vt:vector>
  </HeadingPairs>
  <TitlesOfParts>
    <vt:vector size="8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宮城県総合教育センター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プログラミング教育のねらい</dc:title>
  <dc:creator>宮城県総合教育センター</dc:creator>
  <cp:lastModifiedBy>宮城県総合教育センター</cp:lastModifiedBy>
  <cp:revision>921</cp:revision>
  <cp:lastPrinted>2018-08-23T23:06:24Z</cp:lastPrinted>
  <dcterms:created xsi:type="dcterms:W3CDTF">2018-06-05T02:15:14Z</dcterms:created>
  <dcterms:modified xsi:type="dcterms:W3CDTF">2019-03-08T02:56:25Z</dcterms:modified>
</cp:coreProperties>
</file>