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4" r:id="rId1"/>
    <p:sldMasterId id="2147483689" r:id="rId2"/>
    <p:sldMasterId id="2147483705" r:id="rId3"/>
  </p:sldMasterIdLst>
  <p:notesMasterIdLst>
    <p:notesMasterId r:id="rId27"/>
  </p:notesMasterIdLst>
  <p:handoutMasterIdLst>
    <p:handoutMasterId r:id="rId28"/>
  </p:handoutMasterIdLst>
  <p:sldIdLst>
    <p:sldId id="1595" r:id="rId4"/>
    <p:sldId id="1554" r:id="rId5"/>
    <p:sldId id="1539" r:id="rId6"/>
    <p:sldId id="1550" r:id="rId7"/>
    <p:sldId id="1584" r:id="rId8"/>
    <p:sldId id="1579" r:id="rId9"/>
    <p:sldId id="1574" r:id="rId10"/>
    <p:sldId id="1581" r:id="rId11"/>
    <p:sldId id="1575" r:id="rId12"/>
    <p:sldId id="1580" r:id="rId13"/>
    <p:sldId id="1547" r:id="rId14"/>
    <p:sldId id="1557" r:id="rId15"/>
    <p:sldId id="1594" r:id="rId16"/>
    <p:sldId id="1576" r:id="rId17"/>
    <p:sldId id="1571" r:id="rId18"/>
    <p:sldId id="1573" r:id="rId19"/>
    <p:sldId id="1566" r:id="rId20"/>
    <p:sldId id="1596" r:id="rId21"/>
    <p:sldId id="1598" r:id="rId22"/>
    <p:sldId id="1562" r:id="rId23"/>
    <p:sldId id="1583" r:id="rId24"/>
    <p:sldId id="1553" r:id="rId25"/>
    <p:sldId id="1531" r:id="rId26"/>
  </p:sldIdLst>
  <p:sldSz cx="9144000" cy="6858000" type="screen4x3"/>
  <p:notesSz cx="674052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2013" initials="l" lastIdx="1" clrIdx="0">
    <p:extLst>
      <p:ext uri="{19B8F6BF-5375-455C-9EA6-DF929625EA0E}">
        <p15:presenceInfo xmlns:p15="http://schemas.microsoft.com/office/powerpoint/2012/main" userId="long2013" providerId="None"/>
      </p:ext>
    </p:extLst>
  </p:cmAuthor>
  <p:cmAuthor id="2" name="情報研修室2講師" initials="情報研修室2講師" lastIdx="5" clrIdx="1">
    <p:extLst>
      <p:ext uri="{19B8F6BF-5375-455C-9EA6-DF929625EA0E}">
        <p15:presenceInfo xmlns:p15="http://schemas.microsoft.com/office/powerpoint/2012/main" userId="情報研修室2講師"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7D7"/>
    <a:srgbClr val="A568D2"/>
    <a:srgbClr val="9751CB"/>
    <a:srgbClr val="FF8585"/>
    <a:srgbClr val="9DC3E6"/>
    <a:srgbClr val="FFFF00"/>
    <a:srgbClr val="F3C0C0"/>
    <a:srgbClr val="73CBEB"/>
    <a:srgbClr val="39BDED"/>
    <a:srgbClr val="F8F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0559" autoAdjust="0"/>
  </p:normalViewPr>
  <p:slideViewPr>
    <p:cSldViewPr snapToGrid="0">
      <p:cViewPr>
        <p:scale>
          <a:sx n="66" d="100"/>
          <a:sy n="66" d="100"/>
        </p:scale>
        <p:origin x="1476" y="-90"/>
      </p:cViewPr>
      <p:guideLst>
        <p:guide orient="horz" pos="2160"/>
        <p:guide pos="2880"/>
      </p:guideLst>
    </p:cSldViewPr>
  </p:slideViewPr>
  <p:notesTextViewPr>
    <p:cViewPr>
      <p:scale>
        <a:sx n="3" d="2"/>
        <a:sy n="3" d="2"/>
      </p:scale>
      <p:origin x="0" y="0"/>
    </p:cViewPr>
  </p:notesTextViewPr>
  <p:sorterViewPr>
    <p:cViewPr>
      <p:scale>
        <a:sx n="100" d="100"/>
        <a:sy n="100" d="100"/>
      </p:scale>
      <p:origin x="0" y="-528"/>
    </p:cViewPr>
  </p:sorterViewPr>
  <p:notesViewPr>
    <p:cSldViewPr snapToGrid="0">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688"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837" y="0"/>
            <a:ext cx="2920100" cy="495300"/>
          </a:xfrm>
          <a:prstGeom prst="rect">
            <a:avLst/>
          </a:prstGeom>
        </p:spPr>
        <p:txBody>
          <a:bodyPr vert="horz" lIns="91440" tIns="45720" rIns="91440" bIns="45720" rtlCol="0"/>
          <a:lstStyle>
            <a:lvl1pPr algn="r">
              <a:defRPr sz="1200"/>
            </a:lvl1pPr>
          </a:lstStyle>
          <a:p>
            <a:fld id="{0283937E-402B-467B-BA7F-6DC099CC84A3}" type="datetimeFigureOut">
              <a:rPr kumimoji="1" lang="ja-JP" altLang="en-US" smtClean="0"/>
              <a:t>2021/5/4</a:t>
            </a:fld>
            <a:endParaRPr kumimoji="1" lang="ja-JP" altLang="en-US"/>
          </a:p>
        </p:txBody>
      </p:sp>
      <p:sp>
        <p:nvSpPr>
          <p:cNvPr id="4" name="フッター プレースホルダー 3"/>
          <p:cNvSpPr>
            <a:spLocks noGrp="1"/>
          </p:cNvSpPr>
          <p:nvPr>
            <p:ph type="ftr" sz="quarter" idx="2"/>
          </p:nvPr>
        </p:nvSpPr>
        <p:spPr>
          <a:xfrm>
            <a:off x="0" y="9377363"/>
            <a:ext cx="2921688"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837" y="9377363"/>
            <a:ext cx="2920100" cy="495300"/>
          </a:xfrm>
          <a:prstGeom prst="rect">
            <a:avLst/>
          </a:prstGeom>
        </p:spPr>
        <p:txBody>
          <a:bodyPr vert="horz" lIns="91440" tIns="45720" rIns="91440" bIns="45720" rtlCol="0" anchor="b"/>
          <a:lstStyle>
            <a:lvl1pPr algn="r">
              <a:defRPr sz="1200"/>
            </a:lvl1pPr>
          </a:lstStyle>
          <a:p>
            <a:fld id="{5B7B3C8F-DA08-4AC8-8012-A209A00EFC84}" type="slidenum">
              <a:rPr kumimoji="1" lang="ja-JP" altLang="en-US" smtClean="0"/>
              <a:t>‹#›</a:t>
            </a:fld>
            <a:endParaRPr kumimoji="1" lang="ja-JP" altLang="en-US"/>
          </a:p>
        </p:txBody>
      </p:sp>
    </p:spTree>
    <p:extLst>
      <p:ext uri="{BB962C8B-B14F-4D97-AF65-F5344CB8AC3E}">
        <p14:creationId xmlns:p14="http://schemas.microsoft.com/office/powerpoint/2010/main" val="94115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20895" cy="495348"/>
          </a:xfrm>
          <a:prstGeom prst="rect">
            <a:avLst/>
          </a:prstGeom>
        </p:spPr>
        <p:txBody>
          <a:bodyPr vert="horz" lIns="94915" tIns="47458" rIns="94915" bIns="4745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8076" y="0"/>
            <a:ext cx="2920895" cy="495348"/>
          </a:xfrm>
          <a:prstGeom prst="rect">
            <a:avLst/>
          </a:prstGeom>
        </p:spPr>
        <p:txBody>
          <a:bodyPr vert="horz" lIns="94915" tIns="47458" rIns="94915" bIns="47458" rtlCol="0"/>
          <a:lstStyle>
            <a:lvl1pPr algn="r">
              <a:defRPr sz="1300"/>
            </a:lvl1pPr>
          </a:lstStyle>
          <a:p>
            <a:fld id="{E74C6EC9-F558-404B-95F6-CD2797AD4CB0}" type="datetimeFigureOut">
              <a:rPr kumimoji="1" lang="ja-JP" altLang="en-US" smtClean="0"/>
              <a:t>2021/5/4</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41825" cy="3332162"/>
          </a:xfrm>
          <a:prstGeom prst="rect">
            <a:avLst/>
          </a:prstGeom>
          <a:noFill/>
          <a:ln w="12700">
            <a:solidFill>
              <a:prstClr val="black"/>
            </a:solidFill>
          </a:ln>
        </p:spPr>
        <p:txBody>
          <a:bodyPr vert="horz" lIns="94915" tIns="47458" rIns="94915" bIns="47458" rtlCol="0" anchor="ctr"/>
          <a:lstStyle/>
          <a:p>
            <a:endParaRPr lang="ja-JP" altLang="en-US"/>
          </a:p>
        </p:txBody>
      </p:sp>
      <p:sp>
        <p:nvSpPr>
          <p:cNvPr id="5" name="ノート プレースホルダー 4"/>
          <p:cNvSpPr>
            <a:spLocks noGrp="1"/>
          </p:cNvSpPr>
          <p:nvPr>
            <p:ph type="body" sz="quarter" idx="3"/>
          </p:nvPr>
        </p:nvSpPr>
        <p:spPr>
          <a:xfrm>
            <a:off x="674053" y="4751230"/>
            <a:ext cx="5392420" cy="3887361"/>
          </a:xfrm>
          <a:prstGeom prst="rect">
            <a:avLst/>
          </a:prstGeom>
        </p:spPr>
        <p:txBody>
          <a:bodyPr vert="horz" lIns="94915" tIns="47458" rIns="94915" bIns="4745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 </a:t>
            </a:r>
            <a:r>
              <a:rPr kumimoji="1" lang="en-US" altLang="ja-JP" dirty="0"/>
              <a:t>5 </a:t>
            </a:r>
            <a:r>
              <a:rPr kumimoji="1" lang="ja-JP" altLang="en-US" dirty="0"/>
              <a:t>レベル第 </a:t>
            </a:r>
            <a:r>
              <a:rPr kumimoji="1" lang="en-US" altLang="ja-JP" dirty="0"/>
              <a:t>5 </a:t>
            </a:r>
            <a:r>
              <a:rPr kumimoji="1" lang="ja-JP" altLang="en-US" dirty="0"/>
              <a:t>レベル</a:t>
            </a:r>
          </a:p>
          <a:p>
            <a:pPr lvl="4"/>
            <a:endParaRPr kumimoji="1" lang="ja-JP" altLang="en-US" dirty="0"/>
          </a:p>
        </p:txBody>
      </p:sp>
      <p:sp>
        <p:nvSpPr>
          <p:cNvPr id="6" name="フッター プレースホルダー 5"/>
          <p:cNvSpPr>
            <a:spLocks noGrp="1"/>
          </p:cNvSpPr>
          <p:nvPr>
            <p:ph type="ftr" sz="quarter" idx="4"/>
          </p:nvPr>
        </p:nvSpPr>
        <p:spPr>
          <a:xfrm>
            <a:off x="5" y="9377317"/>
            <a:ext cx="2920895" cy="495346"/>
          </a:xfrm>
          <a:prstGeom prst="rect">
            <a:avLst/>
          </a:prstGeom>
        </p:spPr>
        <p:txBody>
          <a:bodyPr vert="horz" lIns="94915" tIns="47458" rIns="94915" bIns="4745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8076" y="9377317"/>
            <a:ext cx="2920895" cy="495346"/>
          </a:xfrm>
          <a:prstGeom prst="rect">
            <a:avLst/>
          </a:prstGeom>
        </p:spPr>
        <p:txBody>
          <a:bodyPr vert="horz" lIns="94915" tIns="47458" rIns="94915" bIns="47458" rtlCol="0" anchor="b"/>
          <a:lstStyle>
            <a:lvl1pPr algn="r">
              <a:defRPr sz="1300"/>
            </a:lvl1pPr>
          </a:lstStyle>
          <a:p>
            <a:fld id="{A27540CD-806F-49C7-BDD7-1AFA7F8B9013}" type="slidenum">
              <a:rPr kumimoji="1" lang="ja-JP" altLang="en-US" smtClean="0"/>
              <a:t>‹#›</a:t>
            </a:fld>
            <a:endParaRPr kumimoji="1" lang="ja-JP" altLang="en-US"/>
          </a:p>
        </p:txBody>
      </p:sp>
    </p:spTree>
    <p:extLst>
      <p:ext uri="{BB962C8B-B14F-4D97-AF65-F5344CB8AC3E}">
        <p14:creationId xmlns:p14="http://schemas.microsoft.com/office/powerpoint/2010/main" val="674123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2000" kern="1200">
        <a:solidFill>
          <a:schemeClr val="tx1"/>
        </a:solidFill>
        <a:latin typeface="+mn-lt"/>
        <a:ea typeface="+mn-ea"/>
        <a:cs typeface="+mn-cs"/>
      </a:defRPr>
    </a:lvl2pPr>
    <a:lvl3pPr marL="914400" algn="l" defTabSz="914400" rtl="0" eaLnBrk="1" latinLnBrk="0" hangingPunct="1">
      <a:defRPr kumimoji="1" sz="2000" kern="1200">
        <a:solidFill>
          <a:schemeClr val="tx1"/>
        </a:solidFill>
        <a:latin typeface="+mn-lt"/>
        <a:ea typeface="+mn-ea"/>
        <a:cs typeface="+mn-cs"/>
      </a:defRPr>
    </a:lvl3pPr>
    <a:lvl4pPr marL="1371600" algn="l" defTabSz="914400" rtl="0" eaLnBrk="1" latinLnBrk="0" hangingPunct="1">
      <a:defRPr kumimoji="1" sz="2000" kern="1200">
        <a:solidFill>
          <a:schemeClr val="tx1"/>
        </a:solidFill>
        <a:latin typeface="+mn-lt"/>
        <a:ea typeface="+mn-ea"/>
        <a:cs typeface="+mn-cs"/>
      </a:defRPr>
    </a:lvl4pPr>
    <a:lvl5pPr marL="1828800" marR="0" indent="0" algn="l" defTabSz="914400" rtl="0" eaLnBrk="1" fontAlgn="auto" latinLnBrk="0" hangingPunct="1">
      <a:lnSpc>
        <a:spcPct val="100000"/>
      </a:lnSpc>
      <a:spcBef>
        <a:spcPts val="0"/>
      </a:spcBef>
      <a:spcAft>
        <a:spcPts val="0"/>
      </a:spcAft>
      <a:buClrTx/>
      <a:buSzTx/>
      <a:buFontTx/>
      <a:buNone/>
      <a:tabLst/>
      <a:defRPr kumimoji="1" sz="20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0</a:t>
            </a:fld>
            <a:endParaRPr kumimoji="1" lang="ja-JP" altLang="en-US"/>
          </a:p>
        </p:txBody>
      </p:sp>
    </p:spTree>
    <p:extLst>
      <p:ext uri="{BB962C8B-B14F-4D97-AF65-F5344CB8AC3E}">
        <p14:creationId xmlns:p14="http://schemas.microsoft.com/office/powerpoint/2010/main" val="272160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（パターンＢ・Ｄのみ）</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先生方には，事前にお願いしていたように，「＋タブレ・マネージャー」の概要動画，ステップ１の実態の把握解説動画，ステップ２の計画の作成解説動画（概要編）の３つの動画をご覧いただいていることと思い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概要動画の中でもこの図はご覧いただいているかと思いますが，本校ではこの「＋タブレ・マネージャー」を使って、４つのステップで，ＩＣＴ活用計画を作成・活用して，児童の情報活用能力を育成していくこととしています。</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9</a:t>
            </a:fld>
            <a:endParaRPr kumimoji="1" lang="ja-JP" altLang="en-US"/>
          </a:p>
        </p:txBody>
      </p:sp>
    </p:spTree>
    <p:extLst>
      <p:ext uri="{BB962C8B-B14F-4D97-AF65-F5344CB8AC3E}">
        <p14:creationId xmlns:p14="http://schemas.microsoft.com/office/powerpoint/2010/main" val="284819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ここまで，担当者を中心に，最初のステップである実態の把握，</a:t>
            </a:r>
            <a:r>
              <a:rPr kumimoji="1" lang="en-US" altLang="ja-JP" dirty="0">
                <a:latin typeface="+mn-ea"/>
                <a:ea typeface="+mn-ea"/>
              </a:rPr>
              <a:t>2</a:t>
            </a:r>
            <a:r>
              <a:rPr kumimoji="1" lang="ja-JP" altLang="en-US" dirty="0">
                <a:latin typeface="+mn-ea"/>
                <a:ea typeface="+mn-ea"/>
              </a:rPr>
              <a:t>番目のステップである計画の作成までを行いました。</a:t>
            </a:r>
            <a:endParaRPr kumimoji="1" lang="en-US" altLang="ja-JP" dirty="0">
              <a:latin typeface="+mn-ea"/>
              <a:ea typeface="+mn-ea"/>
            </a:endParaRPr>
          </a:p>
          <a:p>
            <a:r>
              <a:rPr kumimoji="1" lang="ja-JP" altLang="en-US" dirty="0">
                <a:latin typeface="+mn-ea"/>
                <a:ea typeface="+mn-ea"/>
              </a:rPr>
              <a:t>各学年のＩＣＴ活用計画ができていますので，お手元のＩＣＴ活用計画をご覧ください。今日持ってきていただいた年間指導計画と</a:t>
            </a:r>
            <a:r>
              <a:rPr kumimoji="1" lang="ja-JP" altLang="en-US" dirty="0" smtClean="0">
                <a:latin typeface="+mn-ea"/>
                <a:ea typeface="+mn-ea"/>
              </a:rPr>
              <a:t>合わせてご覧ください。</a:t>
            </a:r>
            <a:endParaRPr kumimoji="1" lang="en-US" altLang="ja-JP" dirty="0">
              <a:latin typeface="+mn-ea"/>
              <a:ea typeface="+mn-ea"/>
            </a:endParaRPr>
          </a:p>
          <a:p>
            <a:r>
              <a:rPr kumimoji="1" lang="ja-JP" altLang="en-US" dirty="0">
                <a:latin typeface="+mn-ea"/>
                <a:ea typeface="+mn-ea"/>
              </a:rPr>
              <a:t>（ここで確認の時間を取る。最大３分程度を想定）</a:t>
            </a:r>
            <a:endParaRPr kumimoji="1" lang="en-US" altLang="ja-JP" dirty="0">
              <a:latin typeface="+mn-ea"/>
              <a:ea typeface="+mn-ea"/>
            </a:endParaRPr>
          </a:p>
          <a:p>
            <a:r>
              <a:rPr kumimoji="1" lang="ja-JP" altLang="en-US" dirty="0" smtClean="0">
                <a:latin typeface="+mn-ea"/>
                <a:ea typeface="+mn-ea"/>
              </a:rPr>
              <a:t>ご覧いただけた</a:t>
            </a:r>
            <a:r>
              <a:rPr kumimoji="1" lang="ja-JP" altLang="en-US" dirty="0">
                <a:latin typeface="+mn-ea"/>
                <a:ea typeface="+mn-ea"/>
              </a:rPr>
              <a:t>でしょうか。</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10</a:t>
            </a:fld>
            <a:endParaRPr kumimoji="1" lang="ja-JP" altLang="en-US"/>
          </a:p>
        </p:txBody>
      </p:sp>
    </p:spTree>
    <p:extLst>
      <p:ext uri="{BB962C8B-B14F-4D97-AF65-F5344CB8AC3E}">
        <p14:creationId xmlns:p14="http://schemas.microsoft.com/office/powerpoint/2010/main" val="368560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smtClean="0">
                <a:latin typeface="+mn-ea"/>
                <a:ea typeface="+mn-ea"/>
              </a:rPr>
              <a:t>次</a:t>
            </a:r>
            <a:r>
              <a:rPr kumimoji="1" lang="ja-JP" altLang="en-US" u="none" dirty="0">
                <a:latin typeface="+mn-ea"/>
                <a:ea typeface="+mn-ea"/>
              </a:rPr>
              <a:t>は</a:t>
            </a:r>
            <a:r>
              <a:rPr kumimoji="1" lang="ja-JP" altLang="en-US" dirty="0">
                <a:latin typeface="+mn-ea"/>
                <a:ea typeface="+mn-ea"/>
              </a:rPr>
              <a:t>このＩＣＴ活用計画に基づいて，実際に先生方に授業を行っていただくステップ３の「授業の実施」と，児童の情報活用能力の定着を確認するステップ４「定着の確認」に進んでいくことになります。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11</a:t>
            </a:fld>
            <a:endParaRPr kumimoji="1" lang="ja-JP" altLang="en-US"/>
          </a:p>
        </p:txBody>
      </p:sp>
    </p:spTree>
    <p:extLst>
      <p:ext uri="{BB962C8B-B14F-4D97-AF65-F5344CB8AC3E}">
        <p14:creationId xmlns:p14="http://schemas.microsoft.com/office/powerpoint/2010/main" val="242913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授業の実施のステップの内容について解説いたします。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ここで使用する資料は「ＩＣＴ活用カード」または「ＩＣＴ活用カード記載事項一覧」，「ＩＣＴ活用計画」，「ＩＣＴを活用した授業内容詳細」です。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これから「授業の実施」の解説動画をご覧いただきますが，これらの資料も合わせてご確認ください。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algn="just">
              <a:spcAft>
                <a:spcPts val="0"/>
              </a:spcAft>
            </a:pPr>
            <a:endParaRPr kumimoji="1" lang="en-US" altLang="ja-JP" dirty="0"/>
          </a:p>
          <a:p>
            <a:pPr algn="just">
              <a:spcAft>
                <a:spcPts val="0"/>
              </a:spcAft>
            </a:pPr>
            <a:endParaRPr kumimoji="1" lang="en-US" altLang="ja-JP" dirty="0"/>
          </a:p>
          <a:p>
            <a:pPr algn="just">
              <a:spcAft>
                <a:spcPts val="0"/>
              </a:spcAft>
            </a:pPr>
            <a:endParaRPr kumimoji="1" lang="en-US" altLang="ja-JP" dirty="0"/>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12</a:t>
            </a:fld>
            <a:endParaRPr kumimoji="1" lang="ja-JP" altLang="en-US"/>
          </a:p>
        </p:txBody>
      </p:sp>
    </p:spTree>
    <p:extLst>
      <p:ext uri="{BB962C8B-B14F-4D97-AF65-F5344CB8AC3E}">
        <p14:creationId xmlns:p14="http://schemas.microsoft.com/office/powerpoint/2010/main" val="337808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en-US" sz="2000" kern="100" dirty="0">
                <a:latin typeface="+mn-ea"/>
                <a:ea typeface="+mn-ea"/>
                <a:cs typeface="Times New Roman" panose="02020603050405020304" pitchFamily="18" charset="0"/>
              </a:rPr>
              <a:t>それでは，「③授業の実施」解説動画をご覧ください。</a:t>
            </a:r>
            <a:endParaRPr lang="en-US" altLang="ja-JP" sz="2000" kern="100" dirty="0">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（リンクをクリックして「③授業の実施」の解説動画を再生）</a:t>
            </a:r>
            <a:endParaRPr lang="ja-JP" altLang="ja-JP" sz="2000" kern="100" dirty="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以上が，授業の実施の解説動画です。このようにＩＣＴ活用計画に基づき，発達段階に応じて児童の情報活用能力を育成していきます。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●分（学校の実態に合わせる。最大１０分程度を想定）時間を取りますので，各学年のＩＣＴ活用計画をご覧いただき，各教科でのＩＣＴの活用についてご確認ください。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（確認後）</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ご確認いただけたでしょうか。このＩＣＴ活用計画は，何の教科のどの単元で，どのようにＩＣＴを活用していったらいいのかは分かりますが，タブレット端末の具体的な使い方や，ＩＣＴを活用した授業のやり方といったことを教えてくれるものでは</a:t>
            </a:r>
            <a:r>
              <a:rPr kumimoji="1" lang="ja-JP" altLang="en-US" dirty="0" smtClean="0">
                <a:latin typeface="+mn-ea"/>
                <a:ea typeface="+mn-ea"/>
              </a:rPr>
              <a:t>ありません。</a:t>
            </a:r>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ＩＣＴ</a:t>
            </a:r>
            <a:r>
              <a:rPr kumimoji="1" lang="ja-JP" altLang="en-US" dirty="0">
                <a:latin typeface="+mn-ea"/>
                <a:ea typeface="+mn-ea"/>
              </a:rPr>
              <a:t>を活用した授業づくりに不安がある，計画とこれらの資料だけでは授業ができないという先生方もいらっしゃると思います。そのような先生方のために，このような資料もあります。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41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t>まずこちらは，</a:t>
            </a:r>
            <a:r>
              <a:rPr kumimoji="1" lang="ja-JP" altLang="en-US" dirty="0" smtClean="0"/>
              <a:t>文部</a:t>
            </a:r>
            <a:r>
              <a:rPr kumimoji="1" lang="ja-JP" altLang="en-US" dirty="0"/>
              <a:t>科学省から令和２年９月</a:t>
            </a:r>
            <a:r>
              <a:rPr kumimoji="1" lang="ja-JP" altLang="en-US" dirty="0" smtClean="0"/>
              <a:t>に出されている「</a:t>
            </a:r>
            <a:r>
              <a:rPr kumimoji="1" lang="ja-JP" altLang="en-US" dirty="0"/>
              <a:t>各教科等の指導におけるＩＣＴの効果的な活用について」という</a:t>
            </a:r>
            <a:r>
              <a:rPr kumimoji="1" lang="ja-JP" altLang="en-US" dirty="0" smtClean="0"/>
              <a:t>資料です。</a:t>
            </a:r>
            <a:endParaRPr kumimoji="1" lang="en-US" altLang="ja-JP" dirty="0"/>
          </a:p>
          <a:p>
            <a:r>
              <a:rPr kumimoji="1" lang="ja-JP" altLang="en-US" u="none" dirty="0" smtClean="0"/>
              <a:t>各教科</a:t>
            </a:r>
            <a:r>
              <a:rPr kumimoji="1" lang="ja-JP" altLang="en-US" u="none" dirty="0"/>
              <a:t>で，子供たちがＩＣＴをこのように活用して学習をすればよいという具体的な例が示されています。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14</a:t>
            </a:fld>
            <a:endParaRPr kumimoji="1" lang="ja-JP" altLang="en-US"/>
          </a:p>
        </p:txBody>
      </p:sp>
    </p:spTree>
    <p:extLst>
      <p:ext uri="{BB962C8B-B14F-4D97-AF65-F5344CB8AC3E}">
        <p14:creationId xmlns:p14="http://schemas.microsoft.com/office/powerpoint/2010/main" val="326164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更にこの資料のよい所は，</a:t>
            </a:r>
            <a:r>
              <a:rPr kumimoji="1" lang="en-US" altLang="ja-JP" dirty="0">
                <a:latin typeface="+mn-ea"/>
                <a:ea typeface="+mn-ea"/>
              </a:rPr>
              <a:t>YouTube</a:t>
            </a:r>
            <a:r>
              <a:rPr kumimoji="1" lang="ja-JP" altLang="en-US" dirty="0">
                <a:latin typeface="+mn-ea"/>
                <a:ea typeface="+mn-ea"/>
              </a:rPr>
              <a:t>の動画になっているということです。動画ということでより分かりやすくイメージしやすいものになっていると思います。子供たちの学習での活用についてイメージを深めて下さい。</a:t>
            </a:r>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15</a:t>
            </a:fld>
            <a:endParaRPr kumimoji="1" lang="ja-JP" altLang="en-US"/>
          </a:p>
        </p:txBody>
      </p:sp>
    </p:spTree>
    <p:extLst>
      <p:ext uri="{BB962C8B-B14F-4D97-AF65-F5344CB8AC3E}">
        <p14:creationId xmlns:p14="http://schemas.microsoft.com/office/powerpoint/2010/main" val="159934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latin typeface="+mn-ea"/>
                <a:ea typeface="+mn-ea"/>
              </a:rPr>
              <a:t>次は，</a:t>
            </a:r>
            <a:r>
              <a:rPr kumimoji="1" lang="ja-JP" altLang="en-US" dirty="0">
                <a:latin typeface="+mn-ea"/>
                <a:ea typeface="+mn-ea"/>
              </a:rPr>
              <a:t>宮城県総合教育センターのタブレット端末活用研修パック「＋タブレ２．０」です。</a:t>
            </a:r>
            <a:endParaRPr kumimoji="1" lang="en-US" altLang="ja-JP" dirty="0">
              <a:latin typeface="+mn-ea"/>
              <a:ea typeface="+mn-ea"/>
            </a:endParaRPr>
          </a:p>
          <a:p>
            <a:r>
              <a:rPr kumimoji="1" lang="ja-JP" altLang="en-US" dirty="0">
                <a:latin typeface="+mn-ea"/>
                <a:ea typeface="+mn-ea"/>
              </a:rPr>
              <a:t>これは，授業の色々な場面で，児童がこのようにタブレット端末を活用して学習することができるという　活用の仕方の具体的な例を動画で分かりやすく学ぶことができるようになっています。</a:t>
            </a:r>
            <a:endParaRPr kumimoji="1" lang="en-US" altLang="ja-JP" dirty="0">
              <a:latin typeface="+mn-ea"/>
              <a:ea typeface="+mn-ea"/>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16</a:t>
            </a:fld>
            <a:endParaRPr kumimoji="1" lang="ja-JP" altLang="en-US"/>
          </a:p>
        </p:txBody>
      </p:sp>
    </p:spTree>
    <p:extLst>
      <p:ext uri="{BB962C8B-B14F-4D97-AF65-F5344CB8AC3E}">
        <p14:creationId xmlns:p14="http://schemas.microsoft.com/office/powerpoint/2010/main" val="159314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latin typeface="+mn-ea"/>
                <a:ea typeface="+mn-ea"/>
              </a:rPr>
              <a:t>最後に紹介するのが，</a:t>
            </a:r>
            <a:r>
              <a:rPr kumimoji="1" lang="ja-JP" altLang="en-US" dirty="0">
                <a:latin typeface="+mn-ea"/>
                <a:ea typeface="+mn-ea"/>
              </a:rPr>
              <a:t>宮城県総合教育センターの「ＩＣＴを活用した授業づくり」です。</a:t>
            </a:r>
            <a:endParaRPr kumimoji="1" lang="en-US" altLang="ja-JP" dirty="0">
              <a:latin typeface="+mn-ea"/>
              <a:ea typeface="+mn-ea"/>
            </a:endParaRPr>
          </a:p>
          <a:p>
            <a:r>
              <a:rPr kumimoji="1" lang="ja-JP" altLang="en-US" dirty="0">
                <a:latin typeface="+mn-ea"/>
                <a:ea typeface="+mn-ea"/>
              </a:rPr>
              <a:t>ＩＣＴを活用した授業の仕方について学ぶことができるサイトになっています。</a:t>
            </a:r>
            <a:endParaRPr kumimoji="1" lang="en-US" altLang="ja-JP" dirty="0">
              <a:latin typeface="+mn-ea"/>
              <a:ea typeface="+mn-ea"/>
            </a:endParaRPr>
          </a:p>
          <a:p>
            <a:r>
              <a:rPr kumimoji="1" lang="ja-JP" altLang="en-US" dirty="0">
                <a:latin typeface="+mn-ea"/>
                <a:ea typeface="+mn-ea"/>
              </a:rPr>
              <a:t>このような資料を参考にすることで，授業の中で児童がどのようにタブレット活用するかということについて具体的なイメージをもっていただくことができるのではないかと考えます。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いずれの資料も，個々のアプリの使い方やタブレットの使い方等を教えているわけではないので，学年で一緒にＩＣＴを使った授業について教材研究したり，相談していただいたりしながら，ご希望があれば，活用研修についても企画していきたいと考えています。協力して授業づくりを進めていければと思います。</a:t>
            </a:r>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a typeface="+mn-ea"/>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17</a:t>
            </a:fld>
            <a:endParaRPr kumimoji="1" lang="ja-JP" altLang="en-US"/>
          </a:p>
        </p:txBody>
      </p:sp>
    </p:spTree>
    <p:extLst>
      <p:ext uri="{BB962C8B-B14F-4D97-AF65-F5344CB8AC3E}">
        <p14:creationId xmlns:p14="http://schemas.microsoft.com/office/powerpoint/2010/main" val="169491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なお，ＩＣＴ活用計画に基づいた授業の実施を進めていく際には，ＩＣＴ活用計画の活用例だけを行えばよいわけではありません。</a:t>
            </a:r>
            <a:endParaRPr kumimoji="1" lang="en-US" altLang="ja-JP" dirty="0" smtClean="0">
              <a:latin typeface="+mn-ea"/>
              <a:ea typeface="+mn-ea"/>
            </a:endParaRPr>
          </a:p>
          <a:p>
            <a:r>
              <a:rPr kumimoji="1" lang="ja-JP" altLang="en-US" dirty="0" smtClean="0">
                <a:latin typeface="+mn-ea"/>
                <a:ea typeface="+mn-ea"/>
              </a:rPr>
              <a:t>ＩＣＴ活用計画の活用例を参考に新しい活用を行ったり，ＩＣＴ活用計画にない新しい活用に挑戦したり，家庭学習や学習以外の場面でも活用するなど，先生方がこれまでの経験を生かして，計画をきっかけにＩＣＴの実践を広げていただければと思います。</a:t>
            </a:r>
            <a:endParaRPr kumimoji="1" lang="en-US" altLang="ja-JP" dirty="0" smtClean="0">
              <a:latin typeface="+mn-ea"/>
              <a:ea typeface="+mn-ea"/>
            </a:endParaRP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235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これから「ＩＣＴを活用した授業の実施」研修会を始めます。</a:t>
            </a:r>
            <a:endParaRPr kumimoji="1" lang="en-US" altLang="ja-JP" dirty="0">
              <a:latin typeface="+mn-ea"/>
              <a:ea typeface="+mn-ea"/>
            </a:endParaRPr>
          </a:p>
          <a:p>
            <a:r>
              <a:rPr kumimoji="1" lang="ja-JP" altLang="en-US" dirty="0">
                <a:latin typeface="+mn-ea"/>
                <a:ea typeface="+mn-ea"/>
              </a:rPr>
              <a:t>　</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090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のような形で授業の実施については進めていくことになりますが，実際にどのくらい児童に情報活用能力が身に付いているか確認する必要があります。それが，次の「④定着の確認」のステップになり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（パターンＡ・Ｂの場合次のスライドへ）</a:t>
            </a:r>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a:t>
            </a:r>
            <a:r>
              <a:rPr kumimoji="1" lang="ja-JP" altLang="en-US" dirty="0">
                <a:latin typeface="+mn-ea"/>
                <a:ea typeface="+mn-ea"/>
              </a:rPr>
              <a:t>パターン</a:t>
            </a:r>
            <a:r>
              <a:rPr kumimoji="1" lang="en-US" altLang="ja-JP" dirty="0">
                <a:latin typeface="+mn-ea"/>
                <a:ea typeface="+mn-ea"/>
              </a:rPr>
              <a:t>C</a:t>
            </a:r>
            <a:r>
              <a:rPr kumimoji="1" lang="ja-JP" altLang="en-US" dirty="0">
                <a:latin typeface="+mn-ea"/>
                <a:ea typeface="+mn-ea"/>
              </a:rPr>
              <a:t>・</a:t>
            </a:r>
            <a:r>
              <a:rPr kumimoji="1" lang="en-US" altLang="ja-JP" dirty="0">
                <a:latin typeface="+mn-ea"/>
                <a:ea typeface="+mn-ea"/>
              </a:rPr>
              <a:t>D</a:t>
            </a:r>
            <a:r>
              <a:rPr kumimoji="1" lang="ja-JP" altLang="en-US" dirty="0">
                <a:latin typeface="+mn-ea"/>
                <a:ea typeface="+mn-ea"/>
              </a:rPr>
              <a:t>の場合）</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これについては，次回の研修で解説する予定です</a:t>
            </a:r>
            <a:r>
              <a:rPr kumimoji="1" lang="ja-JP" altLang="en-US" dirty="0" smtClean="0">
                <a:latin typeface="+mn-ea"/>
                <a:ea typeface="+mn-ea"/>
              </a:rPr>
              <a:t>。（</a:t>
            </a:r>
            <a:r>
              <a:rPr kumimoji="1" lang="ja-JP" altLang="en-US" dirty="0">
                <a:latin typeface="+mn-ea"/>
                <a:ea typeface="+mn-ea"/>
              </a:rPr>
              <a:t>スライド２１へ）</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19</a:t>
            </a:fld>
            <a:endParaRPr kumimoji="1" lang="ja-JP" altLang="en-US"/>
          </a:p>
        </p:txBody>
      </p:sp>
    </p:spTree>
    <p:extLst>
      <p:ext uri="{BB962C8B-B14F-4D97-AF65-F5344CB8AC3E}">
        <p14:creationId xmlns:p14="http://schemas.microsoft.com/office/powerpoint/2010/main" val="82093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（パターンＡ・Ｂのみ）</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ここで使用する資料は</a:t>
            </a:r>
            <a:r>
              <a:rPr kumimoji="1" lang="ja-JP" altLang="en-US" dirty="0">
                <a:latin typeface="+mn-ea"/>
                <a:ea typeface="+mn-ea"/>
              </a:rPr>
              <a:t>「ＩＣＴ活用到達目標チェックシート」です。このチェックシートは，実態の把握でも使用した「ＩＣＴ活用到達目標一覧」に沿って作成しています。これから「定着の確認」の解説動画をご覧いただきますが，この資料も合わせてご確認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20</a:t>
            </a:fld>
            <a:endParaRPr kumimoji="1" lang="ja-JP" altLang="en-US"/>
          </a:p>
        </p:txBody>
      </p:sp>
    </p:spTree>
    <p:extLst>
      <p:ext uri="{BB962C8B-B14F-4D97-AF65-F5344CB8AC3E}">
        <p14:creationId xmlns:p14="http://schemas.microsoft.com/office/powerpoint/2010/main" val="8191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（パターンＡ・Ｂのみ）</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それでは，「④定着の確認」解説動画をご覧ください。</a:t>
            </a:r>
            <a:endParaRPr lang="en-US" altLang="ja-JP" sz="2000" kern="100" dirty="0">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（リンクをクリックして「④定着の確認」の解説動画を再生）</a:t>
            </a:r>
            <a:endParaRPr lang="en-US" altLang="ja-JP" sz="2000" kern="100" dirty="0">
              <a:latin typeface="+mn-ea"/>
              <a:ea typeface="+mn-ea"/>
              <a:cs typeface="Times New Roman" panose="02020603050405020304" pitchFamily="18" charset="0"/>
            </a:endParaRPr>
          </a:p>
          <a:p>
            <a:r>
              <a:rPr kumimoji="1" lang="ja-JP" altLang="en-US" dirty="0">
                <a:latin typeface="+mn-ea"/>
                <a:ea typeface="+mn-ea"/>
              </a:rPr>
              <a:t>以上，定着の確認の解説動画をご覧いただきました。</a:t>
            </a:r>
            <a:r>
              <a:rPr kumimoji="1" lang="ja-JP" altLang="en-US" u="none" dirty="0">
                <a:latin typeface="+mn-ea"/>
                <a:ea typeface="+mn-ea"/>
              </a:rPr>
              <a:t>チェックしたシートは，</a:t>
            </a:r>
            <a:r>
              <a:rPr kumimoji="1" lang="ja-JP" altLang="en-US" sz="2000" u="none" kern="1200" dirty="0">
                <a:solidFill>
                  <a:schemeClr val="tx1"/>
                </a:solidFill>
                <a:effectLst/>
                <a:latin typeface="+mn-ea"/>
                <a:ea typeface="+mn-ea"/>
                <a:cs typeface="+mn-cs"/>
              </a:rPr>
              <a:t>教員間で結果を共有したり，次の学年に引き継いだりして，授業改善に役立てます。　</a:t>
            </a:r>
            <a:endParaRPr kumimoji="1" lang="en-US" altLang="ja-JP" sz="2000" u="none" kern="1200" dirty="0" smtClean="0">
              <a:solidFill>
                <a:schemeClr val="tx1"/>
              </a:solidFill>
              <a:effectLst/>
              <a:latin typeface="+mn-ea"/>
              <a:ea typeface="+mn-ea"/>
              <a:cs typeface="+mn-cs"/>
            </a:endParaRPr>
          </a:p>
          <a:p>
            <a:r>
              <a:rPr kumimoji="1" lang="ja-JP" altLang="en-US" sz="2000" u="none" kern="1200" dirty="0" smtClean="0">
                <a:solidFill>
                  <a:schemeClr val="tx1"/>
                </a:solidFill>
                <a:effectLst/>
                <a:latin typeface="+mn-ea"/>
                <a:ea typeface="+mn-ea"/>
                <a:cs typeface="+mn-cs"/>
              </a:rPr>
              <a:t>また</a:t>
            </a:r>
            <a:r>
              <a:rPr kumimoji="1" lang="ja-JP" altLang="en-US" sz="2000" u="none" kern="1200" dirty="0">
                <a:solidFill>
                  <a:schemeClr val="tx1"/>
                </a:solidFill>
                <a:effectLst/>
                <a:latin typeface="+mn-ea"/>
                <a:ea typeface="+mn-ea"/>
                <a:cs typeface="+mn-cs"/>
              </a:rPr>
              <a:t>，計画の作成や変更における実態の把握にも利用します。</a:t>
            </a: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8077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以上で，ＩＣＴを活用した授業の実施研修会を終わります。協力して児童の情報活用能力を育成していきましょう。</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研修お疲れさまでした。</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最後にアンケートの記入をお願いします。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A27540CD-806F-49C7-BDD7-1AFA7F8B9013}" type="slidenum">
              <a:rPr kumimoji="1" lang="ja-JP" altLang="en-US" smtClean="0"/>
              <a:t>22</a:t>
            </a:fld>
            <a:endParaRPr kumimoji="1" lang="ja-JP" altLang="en-US"/>
          </a:p>
        </p:txBody>
      </p:sp>
    </p:spTree>
    <p:extLst>
      <p:ext uri="{BB962C8B-B14F-4D97-AF65-F5344CB8AC3E}">
        <p14:creationId xmlns:p14="http://schemas.microsoft.com/office/powerpoint/2010/main" val="102270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kumimoji="1" lang="ja-JP" altLang="en-US" dirty="0"/>
              <a:t>　</a:t>
            </a:r>
            <a:r>
              <a:rPr kumimoji="1" lang="ja-JP" altLang="en-US" dirty="0">
                <a:latin typeface="+mn-ea"/>
                <a:ea typeface="+mn-ea"/>
              </a:rPr>
              <a:t>本日の研修会の</a:t>
            </a:r>
            <a:r>
              <a:rPr kumimoji="1" lang="ja-JP" altLang="en-US" dirty="0" smtClean="0">
                <a:latin typeface="+mn-ea"/>
                <a:ea typeface="+mn-ea"/>
              </a:rPr>
              <a:t>ねらいは「</a:t>
            </a:r>
            <a:r>
              <a:rPr kumimoji="1" lang="ja-JP" altLang="en-US" dirty="0">
                <a:latin typeface="+mn-ea"/>
                <a:ea typeface="+mn-ea"/>
              </a:rPr>
              <a:t>児童の情報活用能力を育成するために作成したＩＣＴ活用計画に基づいた授業の実施に向け，ＩＣＴ活用計画についての理解を深める。」ことです。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本校では，宮城県総合教育センターの「＋タブレ・マネージャー」を使用して，児童の情報活用能力を育成するＩＣＴ活用計画を各学年ごと作成しました。</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本日の研修会では，このＩＣＴ活用計画について理解を深めていただき，ＩＣＴを活用した授業の実施を円滑に進めることができればと考えています。よろしくお願いします。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（パターンＡ・Ｃの場合は，次のスライドへ）</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（パターンＢ・Ｄの場合は，スライド９へ）</a:t>
            </a:r>
            <a:endParaRPr kumimoji="1" lang="en-US" altLang="ja-JP" dirty="0">
              <a:latin typeface="+mn-ea"/>
              <a:ea typeface="+mn-ea"/>
            </a:endParaRPr>
          </a:p>
          <a:p>
            <a:pPr algn="just">
              <a:spcAft>
                <a:spcPts val="0"/>
              </a:spcAft>
            </a:pPr>
            <a:endParaRPr kumimoji="1" lang="en-US" altLang="ja-JP" dirty="0">
              <a:latin typeface="+mn-ea"/>
              <a:ea typeface="+mn-ea"/>
            </a:endParaRPr>
          </a:p>
          <a:p>
            <a:pPr algn="just">
              <a:spcAft>
                <a:spcPts val="0"/>
              </a:spcAft>
            </a:pPr>
            <a:endParaRPr kumimoji="1" lang="en-US" altLang="ja-JP" dirty="0">
              <a:latin typeface="+mn-ea"/>
              <a:ea typeface="+mn-ea"/>
            </a:endParaRPr>
          </a:p>
          <a:p>
            <a:pPr algn="just">
              <a:spcAft>
                <a:spcPts val="0"/>
              </a:spcAft>
            </a:pPr>
            <a:endParaRPr kumimoji="1" lang="ja-JP" altLang="en-US"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1767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en-US" sz="2000" kern="100" dirty="0">
                <a:latin typeface="+mn-ea"/>
                <a:ea typeface="+mn-ea"/>
                <a:cs typeface="Times New Roman" panose="02020603050405020304" pitchFamily="18" charset="0"/>
              </a:rPr>
              <a:t>（パターン</a:t>
            </a:r>
            <a:r>
              <a:rPr lang="en-US" altLang="ja-JP" sz="2000" kern="100" dirty="0">
                <a:latin typeface="+mn-ea"/>
                <a:ea typeface="+mn-ea"/>
                <a:cs typeface="Times New Roman" panose="02020603050405020304" pitchFamily="18" charset="0"/>
              </a:rPr>
              <a:t>A</a:t>
            </a:r>
            <a:r>
              <a:rPr lang="ja-JP" altLang="en-US" sz="2000" kern="100" dirty="0">
                <a:latin typeface="+mn-ea"/>
                <a:ea typeface="+mn-ea"/>
                <a:cs typeface="Times New Roman" panose="02020603050405020304" pitchFamily="18" charset="0"/>
              </a:rPr>
              <a:t>・</a:t>
            </a:r>
            <a:r>
              <a:rPr lang="en-US" altLang="ja-JP" sz="2000" kern="100" dirty="0">
                <a:latin typeface="+mn-ea"/>
                <a:ea typeface="+mn-ea"/>
                <a:cs typeface="Times New Roman" panose="02020603050405020304" pitchFamily="18" charset="0"/>
              </a:rPr>
              <a:t>C</a:t>
            </a:r>
            <a:r>
              <a:rPr lang="ja-JP" altLang="en-US" sz="2000" kern="100" dirty="0">
                <a:latin typeface="+mn-ea"/>
                <a:ea typeface="+mn-ea"/>
                <a:cs typeface="Times New Roman" panose="02020603050405020304" pitchFamily="18" charset="0"/>
              </a:rPr>
              <a:t>のみ）</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それでは、始めに「＋タブレ・マネージャー」の概要動画をご覧ください。</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（リンクをクリックして「＋タブレ・マネージャー」の概要動画を再生）</a:t>
            </a:r>
            <a:endParaRPr lang="ja-JP" altLang="ja-JP" sz="2000" kern="100" dirty="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以上が「＋タブレ・マネージャー」の概要動画になります。</a:t>
            </a:r>
            <a:endParaRPr kumimoji="1" lang="en-US" altLang="ja-JP" dirty="0">
              <a:latin typeface="+mn-ea"/>
              <a:ea typeface="+mn-ea"/>
            </a:endParaRPr>
          </a:p>
          <a:p>
            <a:pPr algn="just">
              <a:spcAft>
                <a:spcPts val="0"/>
              </a:spcAft>
            </a:pPr>
            <a:endParaRPr lang="en-US" altLang="ja-JP" sz="2000" kern="100" dirty="0">
              <a:latin typeface="+mn-ea"/>
              <a:ea typeface="+mn-ea"/>
              <a:cs typeface="Times New Roman" panose="02020603050405020304" pitchFamily="18" charset="0"/>
            </a:endParaRPr>
          </a:p>
          <a:p>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9987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（パターン</a:t>
            </a:r>
            <a:r>
              <a:rPr lang="en-US" altLang="ja-JP" sz="2000" kern="100" dirty="0">
                <a:latin typeface="+mn-ea"/>
                <a:ea typeface="+mn-ea"/>
                <a:cs typeface="Times New Roman" panose="02020603050405020304" pitchFamily="18" charset="0"/>
              </a:rPr>
              <a:t>A</a:t>
            </a:r>
            <a:r>
              <a:rPr lang="ja-JP" altLang="en-US" sz="2000" kern="100" dirty="0">
                <a:latin typeface="+mn-ea"/>
                <a:ea typeface="+mn-ea"/>
                <a:cs typeface="Times New Roman" panose="02020603050405020304" pitchFamily="18" charset="0"/>
              </a:rPr>
              <a:t>・</a:t>
            </a:r>
            <a:r>
              <a:rPr lang="en-US" altLang="ja-JP" sz="2000" kern="100" dirty="0">
                <a:latin typeface="+mn-ea"/>
                <a:ea typeface="+mn-ea"/>
                <a:cs typeface="Times New Roman" panose="02020603050405020304" pitchFamily="18" charset="0"/>
              </a:rPr>
              <a:t>C</a:t>
            </a:r>
            <a:r>
              <a:rPr lang="ja-JP" altLang="en-US" sz="2000" kern="100" dirty="0">
                <a:latin typeface="+mn-ea"/>
                <a:ea typeface="+mn-ea"/>
                <a:cs typeface="Times New Roman" panose="02020603050405020304" pitchFamily="18" charset="0"/>
              </a:rPr>
              <a:t>のみ）</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この概要動画の中にもございましたが，この「＋タブレ・マネージャー」では，ご覧の４つのステップで，ＩＣＴ活用計画を作成・活用し，児童の情報活用能力を育成していきます。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4</a:t>
            </a:fld>
            <a:endParaRPr kumimoji="1" lang="ja-JP" altLang="en-US"/>
          </a:p>
        </p:txBody>
      </p:sp>
    </p:spTree>
    <p:extLst>
      <p:ext uri="{BB962C8B-B14F-4D97-AF65-F5344CB8AC3E}">
        <p14:creationId xmlns:p14="http://schemas.microsoft.com/office/powerpoint/2010/main" val="368209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（パターン</a:t>
            </a:r>
            <a:r>
              <a:rPr lang="en-US" altLang="ja-JP" sz="2000" kern="100" dirty="0">
                <a:latin typeface="+mn-ea"/>
                <a:ea typeface="+mn-ea"/>
                <a:cs typeface="Times New Roman" panose="02020603050405020304" pitchFamily="18" charset="0"/>
              </a:rPr>
              <a:t>A</a:t>
            </a:r>
            <a:r>
              <a:rPr lang="ja-JP" altLang="en-US" sz="2000" kern="100" dirty="0">
                <a:latin typeface="+mn-ea"/>
                <a:ea typeface="+mn-ea"/>
                <a:cs typeface="Times New Roman" panose="02020603050405020304" pitchFamily="18" charset="0"/>
              </a:rPr>
              <a:t>・</a:t>
            </a:r>
            <a:r>
              <a:rPr lang="en-US" altLang="ja-JP" sz="2000" kern="100" dirty="0">
                <a:latin typeface="+mn-ea"/>
                <a:ea typeface="+mn-ea"/>
                <a:cs typeface="Times New Roman" panose="02020603050405020304" pitchFamily="18" charset="0"/>
              </a:rPr>
              <a:t>C</a:t>
            </a:r>
            <a:r>
              <a:rPr lang="ja-JP" altLang="en-US" sz="2000" kern="100" dirty="0">
                <a:latin typeface="+mn-ea"/>
                <a:ea typeface="+mn-ea"/>
                <a:cs typeface="Times New Roman" panose="02020603050405020304" pitchFamily="18" charset="0"/>
              </a:rPr>
              <a:t>のみ）</a:t>
            </a:r>
            <a:endParaRPr kumimoji="1" lang="en-US" altLang="ja-JP" dirty="0">
              <a:latin typeface="+mn-ea"/>
              <a:ea typeface="+mn-ea"/>
            </a:endParaRPr>
          </a:p>
          <a:p>
            <a:pPr algn="just">
              <a:spcAft>
                <a:spcPts val="0"/>
              </a:spcAft>
            </a:pPr>
            <a:r>
              <a:rPr kumimoji="1" lang="ja-JP" altLang="en-US" dirty="0">
                <a:latin typeface="+mn-ea"/>
                <a:ea typeface="+mn-ea"/>
              </a:rPr>
              <a:t>それでは１番目のステップである，「実態の把握」です。</a:t>
            </a:r>
            <a:r>
              <a:rPr lang="ja-JP" altLang="en-US" sz="2000" kern="100" dirty="0">
                <a:latin typeface="+mn-ea"/>
                <a:ea typeface="+mn-ea"/>
                <a:cs typeface="Times New Roman" panose="02020603050405020304" pitchFamily="18" charset="0"/>
              </a:rPr>
              <a:t>ここで使用する資料は</a:t>
            </a:r>
            <a:r>
              <a:rPr lang="ja-JP" altLang="en-US" sz="2000" kern="100" dirty="0" smtClean="0">
                <a:latin typeface="+mn-ea"/>
                <a:ea typeface="+mn-ea"/>
                <a:cs typeface="Times New Roman" panose="02020603050405020304" pitchFamily="18" charset="0"/>
              </a:rPr>
              <a:t>，ご覧</a:t>
            </a:r>
            <a:r>
              <a:rPr lang="ja-JP" altLang="en-US" sz="2000" kern="100" dirty="0">
                <a:latin typeface="+mn-ea"/>
                <a:ea typeface="+mn-ea"/>
                <a:cs typeface="Times New Roman" panose="02020603050405020304" pitchFamily="18" charset="0"/>
              </a:rPr>
              <a:t>の</a:t>
            </a:r>
            <a:r>
              <a:rPr kumimoji="1" lang="ja-JP" altLang="en-US" dirty="0">
                <a:latin typeface="+mn-ea"/>
                <a:ea typeface="+mn-ea"/>
              </a:rPr>
              <a:t>「ＩＣＴ活用到達目標一覧」，「ＩＣＴ活用カード」または，「ＩＣＴ活用カード記載事項一覧」です。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これから「①実態の把握」の解説動画をご覧いただきますが，これらの資料も合わせてご確認ください。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5</a:t>
            </a:fld>
            <a:endParaRPr kumimoji="1" lang="ja-JP" altLang="en-US"/>
          </a:p>
        </p:txBody>
      </p:sp>
    </p:spTree>
    <p:extLst>
      <p:ext uri="{BB962C8B-B14F-4D97-AF65-F5344CB8AC3E}">
        <p14:creationId xmlns:p14="http://schemas.microsoft.com/office/powerpoint/2010/main" val="326275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（パターン</a:t>
            </a:r>
            <a:r>
              <a:rPr lang="en-US" altLang="ja-JP" sz="2000" kern="100" dirty="0">
                <a:latin typeface="+mn-ea"/>
                <a:ea typeface="+mn-ea"/>
                <a:cs typeface="Times New Roman" panose="02020603050405020304" pitchFamily="18" charset="0"/>
              </a:rPr>
              <a:t>A</a:t>
            </a:r>
            <a:r>
              <a:rPr lang="ja-JP" altLang="en-US" sz="2000" kern="100" dirty="0">
                <a:latin typeface="+mn-ea"/>
                <a:ea typeface="+mn-ea"/>
                <a:cs typeface="Times New Roman" panose="02020603050405020304" pitchFamily="18" charset="0"/>
              </a:rPr>
              <a:t>・</a:t>
            </a:r>
            <a:r>
              <a:rPr lang="en-US" altLang="ja-JP" sz="2000" kern="100" dirty="0">
                <a:latin typeface="+mn-ea"/>
                <a:ea typeface="+mn-ea"/>
                <a:cs typeface="Times New Roman" panose="02020603050405020304" pitchFamily="18" charset="0"/>
              </a:rPr>
              <a:t>C</a:t>
            </a:r>
            <a:r>
              <a:rPr lang="ja-JP" altLang="en-US" sz="2000" kern="100" dirty="0">
                <a:latin typeface="+mn-ea"/>
                <a:ea typeface="+mn-ea"/>
                <a:cs typeface="Times New Roman" panose="02020603050405020304" pitchFamily="18" charset="0"/>
              </a:rPr>
              <a:t>のみ）</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それでは「①実態の把握」解説動画をご覧ください。</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（リンクをクリックして「①実態の把握」の解説動画を再生）</a:t>
            </a:r>
            <a:endParaRPr lang="ja-JP" altLang="ja-JP" sz="2000" kern="100" dirty="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以上が「①実態の把握」解説動画になります。この実態の把握については，担当者を中心に既に実施済みです。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5859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（パターン</a:t>
            </a:r>
            <a:r>
              <a:rPr lang="en-US" altLang="ja-JP" sz="2000" kern="100" dirty="0">
                <a:latin typeface="+mn-ea"/>
                <a:ea typeface="+mn-ea"/>
                <a:cs typeface="Times New Roman" panose="02020603050405020304" pitchFamily="18" charset="0"/>
              </a:rPr>
              <a:t>A</a:t>
            </a:r>
            <a:r>
              <a:rPr lang="ja-JP" altLang="en-US" sz="2000" kern="100" dirty="0">
                <a:latin typeface="+mn-ea"/>
                <a:ea typeface="+mn-ea"/>
                <a:cs typeface="Times New Roman" panose="02020603050405020304" pitchFamily="18" charset="0"/>
              </a:rPr>
              <a:t>・</a:t>
            </a:r>
            <a:r>
              <a:rPr lang="en-US" altLang="ja-JP" sz="2000" kern="100" dirty="0">
                <a:latin typeface="+mn-ea"/>
                <a:ea typeface="+mn-ea"/>
                <a:cs typeface="Times New Roman" panose="02020603050405020304" pitchFamily="18" charset="0"/>
              </a:rPr>
              <a:t>C</a:t>
            </a:r>
            <a:r>
              <a:rPr lang="ja-JP" altLang="en-US" sz="2000" kern="100" dirty="0">
                <a:latin typeface="+mn-ea"/>
                <a:ea typeface="+mn-ea"/>
                <a:cs typeface="Times New Roman" panose="02020603050405020304" pitchFamily="18" charset="0"/>
              </a:rPr>
              <a:t>のみ）</a:t>
            </a:r>
            <a:endParaRPr kumimoji="1" lang="en-US" altLang="ja-JP" dirty="0">
              <a:latin typeface="+mn-ea"/>
              <a:ea typeface="+mn-ea"/>
            </a:endParaRPr>
          </a:p>
          <a:p>
            <a:pPr algn="just">
              <a:spcAft>
                <a:spcPts val="0"/>
              </a:spcAft>
            </a:pPr>
            <a:r>
              <a:rPr kumimoji="1" lang="ja-JP" altLang="en-US" dirty="0">
                <a:latin typeface="+mn-ea"/>
                <a:ea typeface="+mn-ea"/>
              </a:rPr>
              <a:t>次に２番目のステップである，「計画の作成」です。</a:t>
            </a:r>
            <a:r>
              <a:rPr lang="ja-JP" altLang="en-US" sz="2000" kern="100" dirty="0">
                <a:latin typeface="+mn-ea"/>
                <a:ea typeface="+mn-ea"/>
                <a:cs typeface="Times New Roman" panose="02020603050405020304" pitchFamily="18" charset="0"/>
              </a:rPr>
              <a:t>ここで使用する資料</a:t>
            </a:r>
            <a:r>
              <a:rPr lang="ja-JP" altLang="en-US" sz="2000" kern="100" dirty="0" smtClean="0">
                <a:latin typeface="+mn-ea"/>
                <a:ea typeface="+mn-ea"/>
                <a:cs typeface="Times New Roman" panose="02020603050405020304" pitchFamily="18" charset="0"/>
              </a:rPr>
              <a:t>は，</a:t>
            </a:r>
            <a:r>
              <a:rPr kumimoji="1" lang="ja-JP" altLang="en-US" dirty="0" smtClean="0">
                <a:latin typeface="+mn-ea"/>
                <a:ea typeface="+mn-ea"/>
              </a:rPr>
              <a:t>「</a:t>
            </a:r>
            <a:r>
              <a:rPr kumimoji="1" lang="ja-JP" altLang="en-US" dirty="0">
                <a:latin typeface="+mn-ea"/>
                <a:ea typeface="+mn-ea"/>
              </a:rPr>
              <a:t>ＩＣＴ活用カード」または「ＩＣＴ活用カード記載事項一覧」，「ＩＣＴ活用計画」，「ＩＣＴを活用した授業内容詳細」です。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これから「計画の作成」の解説動画の概要編をご覧いただきますが，これらの資料も合わせてご確認ください。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27540CD-806F-49C7-BDD7-1AFA7F8B9013}" type="slidenum">
              <a:rPr kumimoji="1" lang="ja-JP" altLang="en-US" smtClean="0"/>
              <a:t>7</a:t>
            </a:fld>
            <a:endParaRPr kumimoji="1" lang="ja-JP" altLang="en-US"/>
          </a:p>
        </p:txBody>
      </p:sp>
    </p:spTree>
    <p:extLst>
      <p:ext uri="{BB962C8B-B14F-4D97-AF65-F5344CB8AC3E}">
        <p14:creationId xmlns:p14="http://schemas.microsoft.com/office/powerpoint/2010/main" val="275438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（パターン</a:t>
            </a:r>
            <a:r>
              <a:rPr lang="en-US" altLang="ja-JP" sz="2000" kern="100" dirty="0">
                <a:latin typeface="+mn-ea"/>
                <a:ea typeface="+mn-ea"/>
                <a:cs typeface="Times New Roman" panose="02020603050405020304" pitchFamily="18" charset="0"/>
              </a:rPr>
              <a:t>A</a:t>
            </a:r>
            <a:r>
              <a:rPr lang="ja-JP" altLang="en-US" sz="2000" kern="100" dirty="0">
                <a:latin typeface="+mn-ea"/>
                <a:ea typeface="+mn-ea"/>
                <a:cs typeface="Times New Roman" panose="02020603050405020304" pitchFamily="18" charset="0"/>
              </a:rPr>
              <a:t>・</a:t>
            </a:r>
            <a:r>
              <a:rPr lang="en-US" altLang="ja-JP" sz="2000" kern="100" dirty="0">
                <a:latin typeface="+mn-ea"/>
                <a:ea typeface="+mn-ea"/>
                <a:cs typeface="Times New Roman" panose="02020603050405020304" pitchFamily="18" charset="0"/>
              </a:rPr>
              <a:t>C</a:t>
            </a:r>
            <a:r>
              <a:rPr lang="ja-JP" altLang="en-US" sz="2000" kern="100" dirty="0">
                <a:latin typeface="+mn-ea"/>
                <a:ea typeface="+mn-ea"/>
                <a:cs typeface="Times New Roman" panose="02020603050405020304" pitchFamily="18" charset="0"/>
              </a:rPr>
              <a:t>のみ）</a:t>
            </a:r>
            <a:endParaRPr lang="en-US" altLang="ja-JP" sz="2000" kern="100" dirty="0">
              <a:latin typeface="+mn-ea"/>
              <a:ea typeface="+mn-ea"/>
              <a:cs typeface="Times New Roman" panose="02020603050405020304" pitchFamily="18" charset="0"/>
            </a:endParaRPr>
          </a:p>
          <a:p>
            <a:pPr algn="just">
              <a:spcAft>
                <a:spcPts val="0"/>
              </a:spcAft>
            </a:pPr>
            <a:r>
              <a:rPr lang="ja-JP" altLang="en-US" sz="2000" kern="100" dirty="0">
                <a:latin typeface="+mn-ea"/>
                <a:ea typeface="+mn-ea"/>
                <a:cs typeface="Times New Roman" panose="02020603050405020304" pitchFamily="18" charset="0"/>
              </a:rPr>
              <a:t>それでは「②計画の作成」解説動画（概要編）をご覧ください。</a:t>
            </a:r>
            <a:endParaRPr lang="en-US" altLang="ja-JP" sz="2000" kern="100" dirty="0">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latin typeface="+mn-ea"/>
                <a:ea typeface="+mn-ea"/>
                <a:cs typeface="Times New Roman" panose="02020603050405020304" pitchFamily="18" charset="0"/>
              </a:rPr>
              <a:t>（リンクをクリックして「②計画の作成」解説動画概要編を再生）</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以上が</a:t>
            </a:r>
            <a:r>
              <a:rPr lang="ja-JP" altLang="en-US" sz="2000" kern="100" dirty="0">
                <a:latin typeface="+mn-ea"/>
                <a:ea typeface="+mn-ea"/>
                <a:cs typeface="Times New Roman" panose="02020603050405020304" pitchFamily="18" charset="0"/>
              </a:rPr>
              <a:t>「②計画の作成」解説動画（概要編）</a:t>
            </a:r>
            <a:r>
              <a:rPr kumimoji="1" lang="ja-JP" altLang="en-US" dirty="0">
                <a:latin typeface="+mn-ea"/>
                <a:ea typeface="+mn-ea"/>
              </a:rPr>
              <a:t>になります。このような形で本校の実態に合わせたＩＣＴ活用計画の作成が完了しました。</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（次はスライド９をとばしてスライド１０へ）</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7540CD-806F-49C7-BDD7-1AFA7F8B9013}"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547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4844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3064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65499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19633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95657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97591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858719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325404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329427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168860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252120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2335356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388748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2902480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DC0DE7-15A6-4229-9355-7EA909A527A7}"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2300170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952638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93707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34052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00337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99759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2178708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320066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2861536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4257184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715400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3786721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5525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653939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9389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43455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103818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209800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420542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108968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27179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9078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93887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5DBCCE-786B-4651-A8AF-32CC6EC1FC60}" type="datetimeFigureOut">
              <a:rPr kumimoji="1" lang="ja-JP" altLang="en-US" smtClean="0"/>
              <a:t>2021/5/4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346783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DBCCE-786B-4651-A8AF-32CC6EC1FC60}" type="datetimeFigureOut">
              <a:rPr kumimoji="1" lang="ja-JP" altLang="en-US" smtClean="0"/>
              <a:t>2021/5/4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4102F-2476-4BC2-97E2-74C3DFED2370}" type="slidenum">
              <a:rPr kumimoji="1" lang="ja-JP" altLang="en-US" smtClean="0"/>
              <a:t>‹#›</a:t>
            </a:fld>
            <a:endParaRPr kumimoji="1" lang="ja-JP" altLang="en-US"/>
          </a:p>
        </p:txBody>
      </p:sp>
    </p:spTree>
    <p:extLst>
      <p:ext uri="{BB962C8B-B14F-4D97-AF65-F5344CB8AC3E}">
        <p14:creationId xmlns:p14="http://schemas.microsoft.com/office/powerpoint/2010/main" val="4634417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C0DE7-15A6-4229-9355-7EA909A527A7}" type="datetimeFigureOut">
              <a:rPr kumimoji="1" lang="ja-JP" altLang="en-US" smtClean="0"/>
              <a:t>2021/5/4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FD05-5CA1-4BCA-9E46-643D8D59713A}" type="slidenum">
              <a:rPr kumimoji="1" lang="ja-JP" altLang="en-US" smtClean="0"/>
              <a:t>‹#›</a:t>
            </a:fld>
            <a:endParaRPr kumimoji="1" lang="ja-JP" altLang="en-US"/>
          </a:p>
        </p:txBody>
      </p:sp>
    </p:spTree>
    <p:extLst>
      <p:ext uri="{BB962C8B-B14F-4D97-AF65-F5344CB8AC3E}">
        <p14:creationId xmlns:p14="http://schemas.microsoft.com/office/powerpoint/2010/main" val="36262533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ja-JP" altLang="en-US" dirty="0"/>
              <a:t>令和２年度　情報教育研究グループ</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5A88D55-97F8-43DB-84B9-85BA4A7E0A98}" type="slidenum">
              <a:rPr kumimoji="1" lang="ja-JP" altLang="en-US" smtClean="0"/>
              <a:t>‹#›</a:t>
            </a:fld>
            <a:endParaRPr kumimoji="1" lang="ja-JP" altLang="en-US"/>
          </a:p>
        </p:txBody>
      </p:sp>
    </p:spTree>
    <p:extLst>
      <p:ext uri="{BB962C8B-B14F-4D97-AF65-F5344CB8AC3E}">
        <p14:creationId xmlns:p14="http://schemas.microsoft.com/office/powerpoint/2010/main" val="36403164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hf hdr="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10.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_jti4DYRO4"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EXTSl6pCFg"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wxB0Ym0p38"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qRhylwM40A"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irJKtUtWIQ"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a:t>
            </a:r>
          </a:p>
        </p:txBody>
      </p:sp>
      <p:sp>
        <p:nvSpPr>
          <p:cNvPr id="6" name="正方形/長方形 5">
            <a:extLst>
              <a:ext uri="{FF2B5EF4-FFF2-40B4-BE49-F238E27FC236}">
                <a16:creationId xmlns:a16="http://schemas.microsoft.com/office/drawing/2014/main" id="{0BDAFBCB-848F-4443-8B25-84D06340F8E0}"/>
              </a:ext>
            </a:extLst>
          </p:cNvPr>
          <p:cNvSpPr/>
          <p:nvPr/>
        </p:nvSpPr>
        <p:spPr>
          <a:xfrm>
            <a:off x="351692" y="331807"/>
            <a:ext cx="8454683" cy="41428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担当者の先生へ</a:t>
            </a:r>
          </a:p>
        </p:txBody>
      </p:sp>
      <p:sp>
        <p:nvSpPr>
          <p:cNvPr id="5" name="テキスト ボックス 4">
            <a:extLst>
              <a:ext uri="{FF2B5EF4-FFF2-40B4-BE49-F238E27FC236}">
                <a16:creationId xmlns:a16="http://schemas.microsoft.com/office/drawing/2014/main" id="{8E06A8D3-91C6-44EB-9424-55A493A9EC01}"/>
              </a:ext>
            </a:extLst>
          </p:cNvPr>
          <p:cNvSpPr txBox="1"/>
          <p:nvPr/>
        </p:nvSpPr>
        <p:spPr>
          <a:xfrm>
            <a:off x="351691" y="827894"/>
            <a:ext cx="8454683" cy="646331"/>
          </a:xfrm>
          <a:prstGeom prst="rect">
            <a:avLst/>
          </a:prstGeom>
          <a:noFill/>
        </p:spPr>
        <p:txBody>
          <a:bodyPr wrap="square" rtlCol="0">
            <a:spAutoFit/>
          </a:bodyPr>
          <a:lstStyle/>
          <a:p>
            <a:r>
              <a:rPr kumimoji="1" lang="en-US" altLang="ja-JP"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BIZ UDPゴシック" panose="020B0400000000000000" pitchFamily="50" charset="-128"/>
                <a:ea typeface="BIZ UDPゴシック" panose="020B0400000000000000" pitchFamily="50" charset="-128"/>
              </a:rPr>
              <a:t>このスライドは，インターネットが接続できる環境でご使用ください</a:t>
            </a:r>
            <a:r>
              <a:rPr kumimoji="1" lang="ja-JP" altLang="en-US" dirty="0">
                <a:solidFill>
                  <a:srgbClr val="FF0000"/>
                </a:solidFill>
              </a:rPr>
              <a:t>。</a:t>
            </a:r>
            <a:endParaRPr kumimoji="1" lang="en-US" altLang="ja-JP" dirty="0">
              <a:solidFill>
                <a:srgbClr val="FF0000"/>
              </a:solidFill>
            </a:endParaRPr>
          </a:p>
          <a:p>
            <a:r>
              <a:rPr kumimoji="1" lang="en-US" altLang="ja-JP" dirty="0">
                <a:solidFill>
                  <a:srgbClr val="FF0000"/>
                </a:solidFill>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BIZ UDPゴシック" panose="020B0400000000000000" pitchFamily="50" charset="-128"/>
                <a:ea typeface="BIZ UDPゴシック" panose="020B0400000000000000" pitchFamily="50" charset="-128"/>
              </a:rPr>
              <a:t>配布資料を確認するタイミング等は，発表原稿に記載されています。</a:t>
            </a:r>
          </a:p>
        </p:txBody>
      </p:sp>
      <p:graphicFrame>
        <p:nvGraphicFramePr>
          <p:cNvPr id="3" name="表 2"/>
          <p:cNvGraphicFramePr>
            <a:graphicFrameLocks noGrp="1"/>
          </p:cNvGraphicFramePr>
          <p:nvPr>
            <p:extLst>
              <p:ext uri="{D42A27DB-BD31-4B8C-83A1-F6EECF244321}">
                <p14:modId xmlns:p14="http://schemas.microsoft.com/office/powerpoint/2010/main" val="3559824496"/>
              </p:ext>
            </p:extLst>
          </p:nvPr>
        </p:nvGraphicFramePr>
        <p:xfrm>
          <a:off x="351691" y="1599140"/>
          <a:ext cx="8454682" cy="4344459"/>
        </p:xfrm>
        <a:graphic>
          <a:graphicData uri="http://schemas.openxmlformats.org/drawingml/2006/table">
            <a:tbl>
              <a:tblPr firstRow="1" bandRow="1">
                <a:tableStyleId>{5C22544A-7EE6-4342-B048-85BDC9FD1C3A}</a:tableStyleId>
              </a:tblPr>
              <a:tblGrid>
                <a:gridCol w="660471">
                  <a:extLst>
                    <a:ext uri="{9D8B030D-6E8A-4147-A177-3AD203B41FA5}">
                      <a16:colId xmlns:a16="http://schemas.microsoft.com/office/drawing/2014/main" val="1519120889"/>
                    </a:ext>
                  </a:extLst>
                </a:gridCol>
                <a:gridCol w="909084">
                  <a:extLst>
                    <a:ext uri="{9D8B030D-6E8A-4147-A177-3AD203B41FA5}">
                      <a16:colId xmlns:a16="http://schemas.microsoft.com/office/drawing/2014/main" val="296288894"/>
                    </a:ext>
                  </a:extLst>
                </a:gridCol>
                <a:gridCol w="1505941">
                  <a:extLst>
                    <a:ext uri="{9D8B030D-6E8A-4147-A177-3AD203B41FA5}">
                      <a16:colId xmlns:a16="http://schemas.microsoft.com/office/drawing/2014/main" val="2776311802"/>
                    </a:ext>
                  </a:extLst>
                </a:gridCol>
                <a:gridCol w="442754">
                  <a:extLst>
                    <a:ext uri="{9D8B030D-6E8A-4147-A177-3AD203B41FA5}">
                      <a16:colId xmlns:a16="http://schemas.microsoft.com/office/drawing/2014/main" val="4074270810"/>
                    </a:ext>
                  </a:extLst>
                </a:gridCol>
                <a:gridCol w="442754">
                  <a:extLst>
                    <a:ext uri="{9D8B030D-6E8A-4147-A177-3AD203B41FA5}">
                      <a16:colId xmlns:a16="http://schemas.microsoft.com/office/drawing/2014/main" val="2840044875"/>
                    </a:ext>
                  </a:extLst>
                </a:gridCol>
                <a:gridCol w="442754">
                  <a:extLst>
                    <a:ext uri="{9D8B030D-6E8A-4147-A177-3AD203B41FA5}">
                      <a16:colId xmlns:a16="http://schemas.microsoft.com/office/drawing/2014/main" val="1689414601"/>
                    </a:ext>
                  </a:extLst>
                </a:gridCol>
                <a:gridCol w="442754">
                  <a:extLst>
                    <a:ext uri="{9D8B030D-6E8A-4147-A177-3AD203B41FA5}">
                      <a16:colId xmlns:a16="http://schemas.microsoft.com/office/drawing/2014/main" val="3579840635"/>
                    </a:ext>
                  </a:extLst>
                </a:gridCol>
                <a:gridCol w="3608170">
                  <a:extLst>
                    <a:ext uri="{9D8B030D-6E8A-4147-A177-3AD203B41FA5}">
                      <a16:colId xmlns:a16="http://schemas.microsoft.com/office/drawing/2014/main" val="1125203254"/>
                    </a:ext>
                  </a:extLst>
                </a:gridCol>
              </a:tblGrid>
              <a:tr h="431734">
                <a:tc rowSpan="2">
                  <a:txBody>
                    <a:bodyPr/>
                    <a:lstStyle/>
                    <a:p>
                      <a:pPr algn="ctr"/>
                      <a:r>
                        <a:rPr kumimoji="1" lang="ja-JP" altLang="en-US" sz="1400" dirty="0">
                          <a:latin typeface="BIZ UDPゴシック" panose="020B0400000000000000" pitchFamily="50" charset="-128"/>
                          <a:ea typeface="BIZ UDPゴシック" panose="020B0400000000000000" pitchFamily="50" charset="-128"/>
                        </a:rPr>
                        <a:t>順番</a:t>
                      </a:r>
                    </a:p>
                  </a:txBody>
                  <a:tcPr anchor="ctr"/>
                </a:tc>
                <a:tc rowSpan="2">
                  <a:txBody>
                    <a:bodyPr/>
                    <a:lstStyle/>
                    <a:p>
                      <a:pPr algn="ctr"/>
                      <a:r>
                        <a:rPr kumimoji="1" lang="ja-JP" altLang="en-US" sz="1400" dirty="0">
                          <a:latin typeface="BIZ UDPゴシック" panose="020B0400000000000000" pitchFamily="50" charset="-128"/>
                          <a:ea typeface="BIZ UDPゴシック" panose="020B0400000000000000" pitchFamily="50" charset="-128"/>
                        </a:rPr>
                        <a:t>所要</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時間</a:t>
                      </a:r>
                    </a:p>
                  </a:txBody>
                  <a:tcPr anchor="ctr"/>
                </a:tc>
                <a:tc rowSpan="2">
                  <a:txBody>
                    <a:bodyPr/>
                    <a:lstStyle/>
                    <a:p>
                      <a:pPr algn="ctr"/>
                      <a:r>
                        <a:rPr kumimoji="1" lang="ja-JP" altLang="en-US" sz="1400" dirty="0">
                          <a:latin typeface="BIZ UDPゴシック" panose="020B0400000000000000" pitchFamily="50" charset="-128"/>
                          <a:ea typeface="BIZ UDPゴシック" panose="020B0400000000000000" pitchFamily="50" charset="-128"/>
                        </a:rPr>
                        <a:t>スライド番号</a:t>
                      </a:r>
                    </a:p>
                  </a:txBody>
                  <a:tcPr anchor="ctr"/>
                </a:tc>
                <a:tc gridSpan="4">
                  <a:txBody>
                    <a:bodyPr/>
                    <a:lstStyle/>
                    <a:p>
                      <a:pPr algn="ctr"/>
                      <a:r>
                        <a:rPr kumimoji="1" lang="ja-JP" altLang="en-US" sz="1200" dirty="0">
                          <a:latin typeface="BIZ UDPゴシック" panose="020B0400000000000000" pitchFamily="50" charset="-128"/>
                          <a:ea typeface="BIZ UDPゴシック" panose="020B0400000000000000" pitchFamily="50" charset="-128"/>
                        </a:rPr>
                        <a:t>研修会内容パターン</a:t>
                      </a:r>
                    </a:p>
                  </a:txBody>
                  <a:tcPr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sz="1400" dirty="0">
                          <a:latin typeface="BIZ UDPゴシック" panose="020B0400000000000000" pitchFamily="50" charset="-128"/>
                          <a:ea typeface="BIZ UDPゴシック" panose="020B0400000000000000" pitchFamily="50" charset="-128"/>
                        </a:rPr>
                        <a:t>内　容</a:t>
                      </a:r>
                    </a:p>
                  </a:txBody>
                  <a:tcPr anchor="ctr"/>
                </a:tc>
                <a:extLst>
                  <a:ext uri="{0D108BD9-81ED-4DB2-BD59-A6C34878D82A}">
                    <a16:rowId xmlns:a16="http://schemas.microsoft.com/office/drawing/2014/main" val="1823731174"/>
                  </a:ext>
                </a:extLst>
              </a:tr>
              <a:tr h="431734">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Ａ</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Ｂ</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Ｃ</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Ｄ</a:t>
                      </a:r>
                    </a:p>
                  </a:txBody>
                  <a:tcPr anchor="ctr"/>
                </a:tc>
                <a:tc vMerge="1">
                  <a:txBody>
                    <a:bodyPr/>
                    <a:lstStyle/>
                    <a:p>
                      <a:endParaRPr kumimoji="1" lang="ja-JP" altLang="en-US" dirty="0"/>
                    </a:p>
                  </a:txBody>
                  <a:tcPr/>
                </a:tc>
                <a:extLst>
                  <a:ext uri="{0D108BD9-81ED-4DB2-BD59-A6C34878D82A}">
                    <a16:rowId xmlns:a16="http://schemas.microsoft.com/office/drawing/2014/main" val="1619122683"/>
                  </a:ext>
                </a:extLst>
              </a:tr>
              <a:tr h="431734">
                <a:tc>
                  <a:txBody>
                    <a:bodyPr/>
                    <a:lstStyle/>
                    <a:p>
                      <a:pPr algn="ctr"/>
                      <a:r>
                        <a:rPr kumimoji="1" lang="ja-JP" altLang="en-US" dirty="0">
                          <a:latin typeface="BIZ UDPゴシック" panose="020B0400000000000000" pitchFamily="50" charset="-128"/>
                          <a:ea typeface="BIZ UDPゴシック" panose="020B0400000000000000" pitchFamily="50" charset="-128"/>
                        </a:rPr>
                        <a:t>１</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２分</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１・２</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l"/>
                      <a:r>
                        <a:rPr kumimoji="1" lang="ja-JP" altLang="en-US" sz="1400" dirty="0">
                          <a:latin typeface="BIZ UDPゴシック" panose="020B0400000000000000" pitchFamily="50" charset="-128"/>
                          <a:ea typeface="BIZ UDPゴシック" panose="020B0400000000000000" pitchFamily="50" charset="-128"/>
                        </a:rPr>
                        <a:t>開会と本研修会のねらい</a:t>
                      </a:r>
                    </a:p>
                  </a:txBody>
                  <a:tcPr anchor="ctr"/>
                </a:tc>
                <a:extLst>
                  <a:ext uri="{0D108BD9-81ED-4DB2-BD59-A6C34878D82A}">
                    <a16:rowId xmlns:a16="http://schemas.microsoft.com/office/drawing/2014/main" val="643789280"/>
                  </a:ext>
                </a:extLst>
              </a:tr>
              <a:tr h="431734">
                <a:tc>
                  <a:txBody>
                    <a:bodyPr/>
                    <a:lstStyle/>
                    <a:p>
                      <a:pPr algn="ctr"/>
                      <a:r>
                        <a:rPr kumimoji="1" lang="ja-JP" altLang="en-US" dirty="0">
                          <a:latin typeface="BIZ UDPゴシック" panose="020B0400000000000000" pitchFamily="50" charset="-128"/>
                          <a:ea typeface="BIZ UDPゴシック" panose="020B0400000000000000" pitchFamily="50" charset="-128"/>
                        </a:rPr>
                        <a:t>２</a:t>
                      </a:r>
                    </a:p>
                  </a:txBody>
                  <a:tcPr anchor="ctr"/>
                </a:tc>
                <a:tc>
                  <a:txBody>
                    <a:bodyPr/>
                    <a:lstStyle/>
                    <a:p>
                      <a:pPr algn="ctr"/>
                      <a:r>
                        <a:rPr kumimoji="1" lang="en-US" altLang="ja-JP" dirty="0" smtClean="0">
                          <a:latin typeface="BIZ UDPゴシック" panose="020B0400000000000000" pitchFamily="50" charset="-128"/>
                          <a:ea typeface="BIZ UDPゴシック" panose="020B0400000000000000" pitchFamily="50" charset="-128"/>
                        </a:rPr>
                        <a:t>20</a:t>
                      </a:r>
                      <a:r>
                        <a:rPr kumimoji="1" lang="ja-JP" altLang="en-US" dirty="0" smtClean="0">
                          <a:latin typeface="BIZ UDPゴシック" panose="020B0400000000000000" pitchFamily="50" charset="-128"/>
                          <a:ea typeface="BIZ UDPゴシック" panose="020B0400000000000000" pitchFamily="50" charset="-128"/>
                        </a:rPr>
                        <a:t>分</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３～８</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400" dirty="0">
                          <a:latin typeface="BIZ UDPゴシック" panose="020B0400000000000000" pitchFamily="50" charset="-128"/>
                          <a:ea typeface="BIZ UDPゴシック" panose="020B0400000000000000" pitchFamily="50" charset="-128"/>
                        </a:rPr>
                        <a:t>「＋タブレ・マネージャー」の概要について</a:t>
                      </a:r>
                    </a:p>
                  </a:txBody>
                  <a:tcPr anchor="ctr"/>
                </a:tc>
                <a:extLst>
                  <a:ext uri="{0D108BD9-81ED-4DB2-BD59-A6C34878D82A}">
                    <a16:rowId xmlns:a16="http://schemas.microsoft.com/office/drawing/2014/main" val="3579216616"/>
                  </a:ext>
                </a:extLst>
              </a:tr>
              <a:tr h="431734">
                <a:tc rowSpan="2">
                  <a:txBody>
                    <a:bodyPr/>
                    <a:lstStyle/>
                    <a:p>
                      <a:pPr algn="ctr"/>
                      <a:r>
                        <a:rPr kumimoji="1" lang="ja-JP" altLang="en-US" dirty="0">
                          <a:latin typeface="BIZ UDPゴシック" panose="020B0400000000000000" pitchFamily="50" charset="-128"/>
                          <a:ea typeface="BIZ UDPゴシック" panose="020B0400000000000000" pitchFamily="50" charset="-128"/>
                        </a:rPr>
                        <a:t>３</a:t>
                      </a:r>
                    </a:p>
                  </a:txBody>
                  <a:tcPr anchor="ctr"/>
                </a:tc>
                <a:tc rowSpan="2">
                  <a:txBody>
                    <a:bodyPr/>
                    <a:lstStyle/>
                    <a:p>
                      <a:pPr algn="ctr"/>
                      <a:r>
                        <a:rPr kumimoji="1" lang="ja-JP" altLang="en-US" dirty="0">
                          <a:latin typeface="BIZ UDPゴシック" panose="020B0400000000000000" pitchFamily="50" charset="-128"/>
                          <a:ea typeface="BIZ UDPゴシック" panose="020B0400000000000000" pitchFamily="50" charset="-128"/>
                        </a:rPr>
                        <a:t>５分</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９</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rowSpan="2">
                  <a:txBody>
                    <a:bodyPr/>
                    <a:lstStyle/>
                    <a:p>
                      <a:pPr algn="l"/>
                      <a:r>
                        <a:rPr kumimoji="1" lang="ja-JP" altLang="en-US" sz="1400" dirty="0">
                          <a:latin typeface="BIZ UDPゴシック" panose="020B0400000000000000" pitchFamily="50" charset="-128"/>
                          <a:ea typeface="BIZ UDPゴシック" panose="020B0400000000000000" pitchFamily="50" charset="-128"/>
                        </a:rPr>
                        <a:t>「＋タブレ・マネージャー」の４つのステップについて</a:t>
                      </a:r>
                    </a:p>
                  </a:txBody>
                  <a:tcPr anchor="ctr"/>
                </a:tc>
                <a:extLst>
                  <a:ext uri="{0D108BD9-81ED-4DB2-BD59-A6C34878D82A}">
                    <a16:rowId xmlns:a16="http://schemas.microsoft.com/office/drawing/2014/main" val="2774987524"/>
                  </a:ext>
                </a:extLst>
              </a:tr>
              <a:tr h="431734">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vMerge="1">
                  <a:txBody>
                    <a:bodyPr/>
                    <a:lstStyle/>
                    <a:p>
                      <a:endParaRPr kumimoji="1" lang="ja-JP" altLang="en-US" dirty="0"/>
                    </a:p>
                  </a:txBody>
                  <a:tcPr/>
                </a:tc>
                <a:extLst>
                  <a:ext uri="{0D108BD9-81ED-4DB2-BD59-A6C34878D82A}">
                    <a16:rowId xmlns:a16="http://schemas.microsoft.com/office/drawing/2014/main" val="3093188076"/>
                  </a:ext>
                </a:extLst>
              </a:tr>
              <a:tr h="431734">
                <a:tc>
                  <a:txBody>
                    <a:bodyPr/>
                    <a:lstStyle/>
                    <a:p>
                      <a:pPr algn="ctr"/>
                      <a:r>
                        <a:rPr kumimoji="1" lang="ja-JP" altLang="en-US" dirty="0">
                          <a:latin typeface="BIZ UDPゴシック" panose="020B0400000000000000" pitchFamily="50" charset="-128"/>
                          <a:ea typeface="BIZ UDPゴシック" panose="020B0400000000000000" pitchFamily="50" charset="-128"/>
                        </a:rPr>
                        <a:t>４</a:t>
                      </a:r>
                    </a:p>
                  </a:txBody>
                  <a:tcPr anchor="ctr"/>
                </a:tc>
                <a:tc>
                  <a:txBody>
                    <a:bodyPr/>
                    <a:lstStyle/>
                    <a:p>
                      <a:pPr algn="ctr"/>
                      <a:r>
                        <a:rPr kumimoji="1" lang="en-US" altLang="ja-JP" dirty="0" smtClean="0">
                          <a:latin typeface="BIZ UDPゴシック" panose="020B0400000000000000" pitchFamily="50" charset="-128"/>
                          <a:ea typeface="BIZ UDPゴシック" panose="020B0400000000000000" pitchFamily="50" charset="-128"/>
                        </a:rPr>
                        <a:t>1</a:t>
                      </a:r>
                      <a:r>
                        <a:rPr kumimoji="1" lang="ja-JP" altLang="en-US" dirty="0" smtClean="0">
                          <a:latin typeface="BIZ UDPゴシック" panose="020B0400000000000000" pitchFamily="50" charset="-128"/>
                          <a:ea typeface="BIZ UDPゴシック" panose="020B0400000000000000" pitchFamily="50" charset="-128"/>
                        </a:rPr>
                        <a:t>８分</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smtClean="0">
                          <a:latin typeface="BIZ UDPゴシック" panose="020B0400000000000000" pitchFamily="50" charset="-128"/>
                          <a:ea typeface="BIZ UDPゴシック" panose="020B0400000000000000" pitchFamily="50" charset="-128"/>
                        </a:rPr>
                        <a:t>～１９</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「③授業の実施」のステップについて</a:t>
                      </a:r>
                    </a:p>
                  </a:txBody>
                  <a:tcPr anchor="ctr"/>
                </a:tc>
                <a:extLst>
                  <a:ext uri="{0D108BD9-81ED-4DB2-BD59-A6C34878D82A}">
                    <a16:rowId xmlns:a16="http://schemas.microsoft.com/office/drawing/2014/main" val="701588444"/>
                  </a:ext>
                </a:extLst>
              </a:tr>
              <a:tr h="431734">
                <a:tc>
                  <a:txBody>
                    <a:bodyPr/>
                    <a:lstStyle/>
                    <a:p>
                      <a:pPr algn="ctr"/>
                      <a:r>
                        <a:rPr kumimoji="1" lang="ja-JP" altLang="en-US" dirty="0">
                          <a:latin typeface="BIZ UDPゴシック" panose="020B0400000000000000" pitchFamily="50" charset="-128"/>
                          <a:ea typeface="BIZ UDPゴシック" panose="020B0400000000000000" pitchFamily="50" charset="-128"/>
                        </a:rPr>
                        <a:t>５</a:t>
                      </a:r>
                    </a:p>
                  </a:txBody>
                  <a:tcPr anchor="ctr"/>
                </a:tc>
                <a:tc>
                  <a:txBody>
                    <a:bodyPr/>
                    <a:lstStyle/>
                    <a:p>
                      <a:pPr algn="ctr"/>
                      <a:r>
                        <a:rPr kumimoji="1" lang="ja-JP" altLang="en-US" dirty="0" smtClean="0">
                          <a:latin typeface="BIZ UDPゴシック" panose="020B0400000000000000" pitchFamily="50" charset="-128"/>
                          <a:ea typeface="BIZ UDPゴシック" panose="020B0400000000000000" pitchFamily="50" charset="-128"/>
                        </a:rPr>
                        <a:t>５分</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smtClean="0">
                          <a:latin typeface="BIZ UDPゴシック" panose="020B0400000000000000" pitchFamily="50" charset="-128"/>
                          <a:ea typeface="BIZ UDPゴシック" panose="020B0400000000000000" pitchFamily="50" charset="-128"/>
                        </a:rPr>
                        <a:t>２０～</a:t>
                      </a:r>
                      <a:r>
                        <a:rPr kumimoji="1" lang="en-US" altLang="ja-JP" dirty="0" smtClean="0">
                          <a:latin typeface="BIZ UDPゴシック" panose="020B0400000000000000" pitchFamily="50" charset="-128"/>
                          <a:ea typeface="BIZ UDPゴシック" panose="020B0400000000000000" pitchFamily="50" charset="-128"/>
                        </a:rPr>
                        <a:t>2</a:t>
                      </a:r>
                      <a:r>
                        <a:rPr kumimoji="1" lang="ja-JP" altLang="en-US" dirty="0" smtClean="0">
                          <a:latin typeface="BIZ UDPゴシック" panose="020B0400000000000000" pitchFamily="50" charset="-128"/>
                          <a:ea typeface="BIZ UDPゴシック" panose="020B0400000000000000" pitchFamily="50" charset="-128"/>
                        </a:rPr>
                        <a:t>１</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「④定着の確認」のステップについて</a:t>
                      </a:r>
                    </a:p>
                  </a:txBody>
                  <a:tcPr anchor="ctr"/>
                </a:tc>
                <a:extLst>
                  <a:ext uri="{0D108BD9-81ED-4DB2-BD59-A6C34878D82A}">
                    <a16:rowId xmlns:a16="http://schemas.microsoft.com/office/drawing/2014/main" val="1308715897"/>
                  </a:ext>
                </a:extLst>
              </a:tr>
              <a:tr h="431734">
                <a:tc>
                  <a:txBody>
                    <a:bodyPr/>
                    <a:lstStyle/>
                    <a:p>
                      <a:pPr algn="ctr"/>
                      <a:r>
                        <a:rPr kumimoji="1" lang="ja-JP" altLang="en-US" dirty="0">
                          <a:latin typeface="BIZ UDPゴシック" panose="020B0400000000000000" pitchFamily="50" charset="-128"/>
                          <a:ea typeface="BIZ UDPゴシック" panose="020B0400000000000000" pitchFamily="50" charset="-128"/>
                        </a:rPr>
                        <a:t>６</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５分</a:t>
                      </a:r>
                    </a:p>
                  </a:txBody>
                  <a:tcPr anchor="ctr"/>
                </a:tc>
                <a:tc>
                  <a:txBody>
                    <a:bodyPr/>
                    <a:lstStyle/>
                    <a:p>
                      <a:pPr algn="ctr"/>
                      <a:r>
                        <a:rPr kumimoji="1" lang="en-US" altLang="ja-JP" dirty="0" smtClean="0">
                          <a:latin typeface="BIZ UDPゴシック" panose="020B0400000000000000" pitchFamily="50" charset="-128"/>
                          <a:ea typeface="BIZ UDPゴシック" panose="020B0400000000000000" pitchFamily="50" charset="-128"/>
                        </a:rPr>
                        <a:t>2</a:t>
                      </a:r>
                      <a:r>
                        <a:rPr kumimoji="1" lang="ja-JP" altLang="en-US" dirty="0" smtClean="0">
                          <a:latin typeface="BIZ UDPゴシック" panose="020B0400000000000000" pitchFamily="50" charset="-128"/>
                          <a:ea typeface="BIZ UDPゴシック" panose="020B0400000000000000" pitchFamily="50" charset="-128"/>
                        </a:rPr>
                        <a:t>２</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dirty="0">
                          <a:latin typeface="BIZ UDPゴシック" panose="020B0400000000000000" pitchFamily="50" charset="-128"/>
                          <a:ea typeface="BIZ UDPゴシック" panose="020B0400000000000000" pitchFamily="50" charset="-128"/>
                        </a:rPr>
                        <a:t>〇</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〇</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〇</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〇</a:t>
                      </a:r>
                    </a:p>
                  </a:txBody>
                  <a:tcPr/>
                </a:tc>
                <a:tc>
                  <a:txBody>
                    <a:bodyPr/>
                    <a:lstStyle/>
                    <a:p>
                      <a:pPr algn="l"/>
                      <a:r>
                        <a:rPr kumimoji="1" lang="ja-JP" altLang="ja-JP" sz="1400" kern="1200" dirty="0">
                          <a:solidFill>
                            <a:schemeClr val="dk1"/>
                          </a:solidFill>
                          <a:effectLst/>
                          <a:latin typeface="BIZ UDPゴシック" panose="020B0400000000000000" pitchFamily="50" charset="-128"/>
                          <a:ea typeface="BIZ UDPゴシック" panose="020B0400000000000000" pitchFamily="50" charset="-128"/>
                          <a:cs typeface="+mn-cs"/>
                        </a:rPr>
                        <a:t>閉会とアンケート記入</a:t>
                      </a:r>
                      <a:endParaRPr kumimoji="1" lang="ja-JP" altLang="en-US"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763575"/>
                  </a:ext>
                </a:extLst>
              </a:tr>
              <a:tr h="458853">
                <a:tc gridSpan="3">
                  <a:txBody>
                    <a:bodyPr/>
                    <a:lstStyle/>
                    <a:p>
                      <a:pPr algn="ctr"/>
                      <a:r>
                        <a:rPr kumimoji="1" lang="ja-JP" altLang="en-US" dirty="0">
                          <a:latin typeface="BIZ UDPゴシック" panose="020B0400000000000000" pitchFamily="50" charset="-128"/>
                          <a:ea typeface="BIZ UDPゴシック" panose="020B0400000000000000" pitchFamily="50" charset="-128"/>
                        </a:rPr>
                        <a:t>所要</a:t>
                      </a:r>
                      <a:r>
                        <a:rPr kumimoji="1" lang="ja-JP" altLang="en-US" dirty="0" smtClean="0">
                          <a:latin typeface="BIZ UDPゴシック" panose="020B0400000000000000" pitchFamily="50" charset="-128"/>
                          <a:ea typeface="BIZ UDPゴシック" panose="020B0400000000000000" pitchFamily="50" charset="-128"/>
                        </a:rPr>
                        <a:t>時間（約）</a:t>
                      </a:r>
                      <a:endParaRPr kumimoji="1" lang="ja-JP" altLang="en-US" dirty="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５５分</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35</a:t>
                      </a:r>
                      <a:r>
                        <a:rPr kumimoji="1" lang="ja-JP" altLang="en-US" sz="1200" dirty="0">
                          <a:latin typeface="BIZ UDPゴシック" panose="020B0400000000000000" pitchFamily="50" charset="-128"/>
                          <a:ea typeface="BIZ UDPゴシック" panose="020B0400000000000000" pitchFamily="50" charset="-128"/>
                        </a:rPr>
                        <a:t>分</a:t>
                      </a:r>
                    </a:p>
                  </a:txBody>
                  <a:tcPr anchor="ctr"/>
                </a:tc>
                <a:tc>
                  <a:txBody>
                    <a:bodyPr/>
                    <a:lstStyle/>
                    <a:p>
                      <a:pPr algn="ctr"/>
                      <a:r>
                        <a:rPr kumimoji="1" lang="en-US" altLang="ja-JP" sz="1200" dirty="0" smtClean="0">
                          <a:latin typeface="BIZ UDPゴシック" panose="020B0400000000000000" pitchFamily="50" charset="-128"/>
                          <a:ea typeface="BIZ UDPゴシック" panose="020B0400000000000000" pitchFamily="50" charset="-128"/>
                        </a:rPr>
                        <a:t>50</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分</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30</a:t>
                      </a:r>
                    </a:p>
                    <a:p>
                      <a:pPr algn="ctr"/>
                      <a:r>
                        <a:rPr kumimoji="1" lang="ja-JP" altLang="en-US" sz="1200" dirty="0">
                          <a:latin typeface="BIZ UDPゴシック" panose="020B0400000000000000" pitchFamily="50" charset="-128"/>
                          <a:ea typeface="BIZ UDPゴシック" panose="020B0400000000000000" pitchFamily="50" charset="-128"/>
                        </a:rPr>
                        <a:t>分</a:t>
                      </a: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93835456"/>
                  </a:ext>
                </a:extLst>
              </a:tr>
            </a:tbl>
          </a:graphicData>
        </a:graphic>
      </p:graphicFrame>
    </p:spTree>
    <p:extLst>
      <p:ext uri="{BB962C8B-B14F-4D97-AF65-F5344CB8AC3E}">
        <p14:creationId xmlns:p14="http://schemas.microsoft.com/office/powerpoint/2010/main" val="407624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グループ化 173"/>
          <p:cNvGrpSpPr/>
          <p:nvPr/>
        </p:nvGrpSpPr>
        <p:grpSpPr>
          <a:xfrm>
            <a:off x="237709" y="2202865"/>
            <a:ext cx="8906291" cy="3320633"/>
            <a:chOff x="-246932" y="4645840"/>
            <a:chExt cx="8000060" cy="2613819"/>
          </a:xfrm>
        </p:grpSpPr>
        <p:grpSp>
          <p:nvGrpSpPr>
            <p:cNvPr id="175" name="グループ化 174"/>
            <p:cNvGrpSpPr/>
            <p:nvPr/>
          </p:nvGrpSpPr>
          <p:grpSpPr>
            <a:xfrm>
              <a:off x="-246932" y="4645840"/>
              <a:ext cx="8000060" cy="2613819"/>
              <a:chOff x="-246932" y="4645840"/>
              <a:chExt cx="8000060" cy="2613819"/>
            </a:xfrm>
          </p:grpSpPr>
          <p:sp>
            <p:nvSpPr>
              <p:cNvPr id="180" name="正方形/長方形 179"/>
              <p:cNvSpPr/>
              <p:nvPr/>
            </p:nvSpPr>
            <p:spPr>
              <a:xfrm rot="21005632">
                <a:off x="72053" y="4690936"/>
                <a:ext cx="1978035" cy="619012"/>
              </a:xfrm>
              <a:prstGeom prst="rect">
                <a:avLst/>
              </a:prstGeom>
              <a:solidFill>
                <a:srgbClr val="ED7D31">
                  <a:lumMod val="20000"/>
                  <a:lumOff val="80000"/>
                </a:srgbClr>
              </a:solidFill>
              <a:ln w="38100" cap="flat" cmpd="sng" algn="ctr">
                <a:solidFill>
                  <a:srgbClr val="ED7D31">
                    <a:lumMod val="40000"/>
                    <a:lumOff val="6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1" name="正方形/長方形 180"/>
              <p:cNvSpPr/>
              <p:nvPr/>
            </p:nvSpPr>
            <p:spPr>
              <a:xfrm rot="20936468">
                <a:off x="-186382" y="4645840"/>
                <a:ext cx="2436939" cy="654115"/>
              </a:xfrm>
              <a:prstGeom prst="rect">
                <a:avLst/>
              </a:prstGeom>
              <a:noFill/>
            </p:spPr>
            <p:txBody>
              <a:bodyPr wrap="square" lIns="91440" tIns="45720" rIns="91440" bIns="4572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情報活用能力の</a:t>
                </a:r>
                <a:endParaRPr kumimoji="1" lang="en-US" altLang="ja-JP"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育成へ</a:t>
                </a:r>
              </a:p>
            </p:txBody>
          </p:sp>
          <p:grpSp>
            <p:nvGrpSpPr>
              <p:cNvPr id="182" name="グループ化 181"/>
              <p:cNvGrpSpPr/>
              <p:nvPr/>
            </p:nvGrpSpPr>
            <p:grpSpPr>
              <a:xfrm>
                <a:off x="2012747" y="4689837"/>
                <a:ext cx="2751266" cy="2422554"/>
                <a:chOff x="1530583" y="6291979"/>
                <a:chExt cx="2234491" cy="1760614"/>
              </a:xfrm>
            </p:grpSpPr>
            <p:grpSp>
              <p:nvGrpSpPr>
                <p:cNvPr id="222" name="グループ化 221"/>
                <p:cNvGrpSpPr/>
                <p:nvPr/>
              </p:nvGrpSpPr>
              <p:grpSpPr>
                <a:xfrm>
                  <a:off x="1550381" y="7279142"/>
                  <a:ext cx="2211808" cy="773451"/>
                  <a:chOff x="1550381" y="7279142"/>
                  <a:chExt cx="3082434" cy="773451"/>
                </a:xfrm>
              </p:grpSpPr>
              <p:sp>
                <p:nvSpPr>
                  <p:cNvPr id="229" name="右カーブ矢印 228"/>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0" name="右カーブ矢印 229"/>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23" name="グループ化 222"/>
                <p:cNvGrpSpPr/>
                <p:nvPr/>
              </p:nvGrpSpPr>
              <p:grpSpPr>
                <a:xfrm>
                  <a:off x="1550381" y="6711410"/>
                  <a:ext cx="2211808" cy="773451"/>
                  <a:chOff x="1550381" y="7279142"/>
                  <a:chExt cx="3082434" cy="773451"/>
                </a:xfrm>
              </p:grpSpPr>
              <p:sp>
                <p:nvSpPr>
                  <p:cNvPr id="227" name="右カーブ矢印 226"/>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8" name="右カーブ矢印 227"/>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4" name="右カーブ矢印 61"/>
                <p:cNvSpPr/>
                <p:nvPr/>
              </p:nvSpPr>
              <p:spPr>
                <a:xfrm rot="10800000">
                  <a:off x="1732596" y="6320857"/>
                  <a:ext cx="2032478" cy="616523"/>
                </a:xfrm>
                <a:custGeom>
                  <a:avLst/>
                  <a:gdLst>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0" fmla="*/ 2721373 w 2721373"/>
                    <a:gd name="connsiteY0" fmla="*/ 223896 h 616523"/>
                    <a:gd name="connsiteX1" fmla="*/ 615656 w 2721373"/>
                    <a:gd name="connsiteY1" fmla="*/ 288671 h 616523"/>
                    <a:gd name="connsiteX2" fmla="*/ 2535441 w 2721373"/>
                    <a:gd name="connsiteY2" fmla="*/ 413 h 616523"/>
                    <a:gd name="connsiteX3" fmla="*/ 2721373 w 2721373"/>
                    <a:gd name="connsiteY3" fmla="*/ 0 h 616523"/>
                    <a:gd name="connsiteX4" fmla="*/ 2721373 w 2721373"/>
                    <a:gd name="connsiteY4" fmla="*/ 223896 h 616523"/>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8" fmla="*/ 2721373 w 2721373"/>
                    <a:gd name="connsiteY8" fmla="*/ 0 h 616523"/>
                    <a:gd name="connsiteX9" fmla="*/ 2721373 w 2721373"/>
                    <a:gd name="connsiteY9" fmla="*/ 223896 h 616523"/>
                    <a:gd name="connsiteX10" fmla="*/ 615656 w 2721373"/>
                    <a:gd name="connsiteY10" fmla="*/ 288671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0" fmla="*/ 2725394 w 2725394"/>
                    <a:gd name="connsiteY0" fmla="*/ 223896 h 616523"/>
                    <a:gd name="connsiteX1" fmla="*/ 619677 w 2725394"/>
                    <a:gd name="connsiteY1" fmla="*/ 288671 h 616523"/>
                    <a:gd name="connsiteX2" fmla="*/ 2539462 w 2725394"/>
                    <a:gd name="connsiteY2" fmla="*/ 413 h 616523"/>
                    <a:gd name="connsiteX3" fmla="*/ 2725394 w 2725394"/>
                    <a:gd name="connsiteY3" fmla="*/ 0 h 616523"/>
                    <a:gd name="connsiteX4" fmla="*/ 2725394 w 2725394"/>
                    <a:gd name="connsiteY4" fmla="*/ 223896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8" fmla="*/ 2725394 w 2725394"/>
                    <a:gd name="connsiteY8" fmla="*/ 0 h 616523"/>
                    <a:gd name="connsiteX9" fmla="*/ 2725394 w 2725394"/>
                    <a:gd name="connsiteY9" fmla="*/ 168631 h 616523"/>
                    <a:gd name="connsiteX10" fmla="*/ 619677 w 2725394"/>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29822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18644 w 2730419"/>
                    <a:gd name="connsiteY1" fmla="*/ 463978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419" h="616523" stroke="0" extrusionOk="0">
                      <a:moveTo>
                        <a:pt x="4021" y="176723"/>
                      </a:moveTo>
                      <a:cubicBezTo>
                        <a:pt x="4021" y="274324"/>
                        <a:pt x="1215671" y="463978"/>
                        <a:pt x="2718644" y="463978"/>
                      </a:cubicBezTo>
                      <a:cubicBezTo>
                        <a:pt x="2718643" y="464316"/>
                        <a:pt x="2725394" y="449581"/>
                        <a:pt x="2725393" y="449919"/>
                      </a:cubicBezTo>
                      <a:cubicBezTo>
                        <a:pt x="2725393" y="461777"/>
                        <a:pt x="2725394" y="453537"/>
                        <a:pt x="2725394" y="465395"/>
                      </a:cubicBezTo>
                      <a:lnTo>
                        <a:pt x="2725394" y="616523"/>
                      </a:lnTo>
                      <a:lnTo>
                        <a:pt x="2725394" y="577343"/>
                      </a:lnTo>
                      <a:cubicBezTo>
                        <a:pt x="1222421" y="577343"/>
                        <a:pt x="4021" y="498221"/>
                        <a:pt x="4021" y="400620"/>
                      </a:cubicBezTo>
                      <a:lnTo>
                        <a:pt x="4021" y="176723"/>
                      </a:lnTo>
                      <a:close/>
                    </a:path>
                    <a:path w="2730419" h="616523" fill="darkenLess" stroke="0" extrusionOk="0">
                      <a:moveTo>
                        <a:pt x="2730419" y="158582"/>
                      </a:moveTo>
                      <a:lnTo>
                        <a:pt x="619677" y="288671"/>
                      </a:lnTo>
                      <a:cubicBezTo>
                        <a:pt x="-780445" y="177611"/>
                        <a:pt x="334373" y="10219"/>
                        <a:pt x="2539462" y="413"/>
                      </a:cubicBezTo>
                      <a:lnTo>
                        <a:pt x="2725394" y="0"/>
                      </a:lnTo>
                      <a:lnTo>
                        <a:pt x="2730419" y="158582"/>
                      </a:lnTo>
                      <a:close/>
                    </a:path>
                    <a:path w="2730419" h="616523" fill="none" extrusionOk="0">
                      <a:moveTo>
                        <a:pt x="4021" y="176723"/>
                      </a:moveTo>
                      <a:cubicBezTo>
                        <a:pt x="4021" y="274324"/>
                        <a:pt x="1215672" y="479050"/>
                        <a:pt x="2718645" y="479050"/>
                      </a:cubicBezTo>
                      <a:lnTo>
                        <a:pt x="2725395" y="379580"/>
                      </a:lnTo>
                      <a:cubicBezTo>
                        <a:pt x="2725395" y="408185"/>
                        <a:pt x="2725394" y="436790"/>
                        <a:pt x="2725394" y="465395"/>
                      </a:cubicBezTo>
                      <a:lnTo>
                        <a:pt x="2725394" y="616523"/>
                      </a:lnTo>
                      <a:lnTo>
                        <a:pt x="2725394" y="577343"/>
                      </a:lnTo>
                      <a:cubicBezTo>
                        <a:pt x="1222421" y="577343"/>
                        <a:pt x="4021" y="498221"/>
                        <a:pt x="4021" y="400620"/>
                      </a:cubicBezTo>
                      <a:lnTo>
                        <a:pt x="4021" y="176723"/>
                      </a:lnTo>
                      <a:cubicBezTo>
                        <a:pt x="4021" y="79122"/>
                        <a:pt x="1222421" y="0"/>
                        <a:pt x="2725394" y="0"/>
                      </a:cubicBezTo>
                      <a:lnTo>
                        <a:pt x="2725394" y="168631"/>
                      </a:lnTo>
                      <a:cubicBezTo>
                        <a:pt x="1909446" y="168631"/>
                        <a:pt x="1136552" y="247671"/>
                        <a:pt x="619677" y="288671"/>
                      </a:cubicBezTo>
                    </a:path>
                  </a:pathLst>
                </a:cu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5" name="二等辺三角形 224"/>
                <p:cNvSpPr/>
                <p:nvPr/>
              </p:nvSpPr>
              <p:spPr>
                <a:xfrm rot="16460828">
                  <a:off x="1530128" y="6292434"/>
                  <a:ext cx="252904" cy="251994"/>
                </a:xfrm>
                <a:prstGeom prst="triangle">
                  <a:avLst>
                    <a:gd name="adj" fmla="val 60142"/>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6" name="図 225"/>
                <p:cNvPicPr>
                  <a:picLocks noChangeAspect="1"/>
                </p:cNvPicPr>
                <p:nvPr/>
              </p:nvPicPr>
              <p:blipFill>
                <a:blip r:embed="rId3">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a:xfrm>
                  <a:off x="1556016" y="6302889"/>
                  <a:ext cx="2205663" cy="1749704"/>
                </a:xfrm>
                <a:prstGeom prst="rect">
                  <a:avLst/>
                </a:prstGeom>
              </p:spPr>
            </p:pic>
          </p:grpSp>
          <p:grpSp>
            <p:nvGrpSpPr>
              <p:cNvPr id="183" name="グループ化 182"/>
              <p:cNvGrpSpPr/>
              <p:nvPr/>
            </p:nvGrpSpPr>
            <p:grpSpPr>
              <a:xfrm>
                <a:off x="-246932" y="4758747"/>
                <a:ext cx="8000060" cy="2500912"/>
                <a:chOff x="-246932" y="4758747"/>
                <a:chExt cx="8000060" cy="2500912"/>
              </a:xfrm>
            </p:grpSpPr>
            <p:grpSp>
              <p:nvGrpSpPr>
                <p:cNvPr id="184" name="グループ化 183"/>
                <p:cNvGrpSpPr/>
                <p:nvPr/>
              </p:nvGrpSpPr>
              <p:grpSpPr>
                <a:xfrm>
                  <a:off x="-246932" y="4758747"/>
                  <a:ext cx="8000060" cy="2500912"/>
                  <a:chOff x="-246197" y="5105282"/>
                  <a:chExt cx="8000060" cy="2500912"/>
                </a:xfrm>
              </p:grpSpPr>
              <p:grpSp>
                <p:nvGrpSpPr>
                  <p:cNvPr id="186" name="グループ化 185"/>
                  <p:cNvGrpSpPr/>
                  <p:nvPr/>
                </p:nvGrpSpPr>
                <p:grpSpPr>
                  <a:xfrm>
                    <a:off x="-246197" y="5105282"/>
                    <a:ext cx="8000060" cy="2500912"/>
                    <a:chOff x="-236465" y="5126312"/>
                    <a:chExt cx="8000060" cy="2500912"/>
                  </a:xfrm>
                </p:grpSpPr>
                <p:grpSp>
                  <p:nvGrpSpPr>
                    <p:cNvPr id="188" name="グループ化 187"/>
                    <p:cNvGrpSpPr/>
                    <p:nvPr/>
                  </p:nvGrpSpPr>
                  <p:grpSpPr>
                    <a:xfrm>
                      <a:off x="-236465" y="5126312"/>
                      <a:ext cx="8000060" cy="2500912"/>
                      <a:chOff x="-251861" y="5112802"/>
                      <a:chExt cx="8000060" cy="2536949"/>
                    </a:xfrm>
                  </p:grpSpPr>
                  <p:sp>
                    <p:nvSpPr>
                      <p:cNvPr id="190" name="楕円 189"/>
                      <p:cNvSpPr/>
                      <p:nvPr/>
                    </p:nvSpPr>
                    <p:spPr bwMode="gray">
                      <a:xfrm rot="446318">
                        <a:off x="2738813" y="5158518"/>
                        <a:ext cx="145427" cy="132236"/>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1" name="楕円 190"/>
                      <p:cNvSpPr/>
                      <p:nvPr/>
                    </p:nvSpPr>
                    <p:spPr bwMode="gray">
                      <a:xfrm rot="385384">
                        <a:off x="2590765" y="5162358"/>
                        <a:ext cx="132416" cy="117057"/>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2" name="楕円 191"/>
                      <p:cNvSpPr/>
                      <p:nvPr/>
                    </p:nvSpPr>
                    <p:spPr bwMode="gray">
                      <a:xfrm rot="326570">
                        <a:off x="2444550" y="5156564"/>
                        <a:ext cx="121741" cy="115517"/>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nvGrpSpPr>
                      <p:cNvPr id="193" name="グループ化 192">
                        <a:extLst>
                          <a:ext uri="{FF2B5EF4-FFF2-40B4-BE49-F238E27FC236}">
                            <a16:creationId xmlns:a16="http://schemas.microsoft.com/office/drawing/2014/main" id="{86EC9BD1-8C20-234F-867B-21823221E595}"/>
                          </a:ext>
                        </a:extLst>
                      </p:cNvPr>
                      <p:cNvGrpSpPr/>
                      <p:nvPr/>
                    </p:nvGrpSpPr>
                    <p:grpSpPr>
                      <a:xfrm>
                        <a:off x="-251861" y="5112802"/>
                        <a:ext cx="8000060" cy="2536949"/>
                        <a:chOff x="-305787" y="4904198"/>
                        <a:chExt cx="8231220" cy="2635816"/>
                      </a:xfrm>
                    </p:grpSpPr>
                    <p:grpSp>
                      <p:nvGrpSpPr>
                        <p:cNvPr id="194" name="グループ化 193">
                          <a:extLst>
                            <a:ext uri="{FF2B5EF4-FFF2-40B4-BE49-F238E27FC236}">
                              <a16:creationId xmlns:a16="http://schemas.microsoft.com/office/drawing/2014/main" id="{B51AEF98-9BE7-5442-90C1-9CFC7E47FE77}"/>
                            </a:ext>
                          </a:extLst>
                        </p:cNvPr>
                        <p:cNvGrpSpPr/>
                        <p:nvPr/>
                      </p:nvGrpSpPr>
                      <p:grpSpPr>
                        <a:xfrm>
                          <a:off x="4254790" y="4904198"/>
                          <a:ext cx="3670643" cy="853819"/>
                          <a:chOff x="4284161" y="5269431"/>
                          <a:chExt cx="3807921" cy="822283"/>
                        </a:xfrm>
                      </p:grpSpPr>
                      <p:sp>
                        <p:nvSpPr>
                          <p:cNvPr id="215" name="角丸四角形 214">
                            <a:extLst>
                              <a:ext uri="{FF2B5EF4-FFF2-40B4-BE49-F238E27FC236}">
                                <a16:creationId xmlns:a16="http://schemas.microsoft.com/office/drawing/2014/main" id="{D8390A22-6FB6-DD42-8A10-B9CD3F017E7B}"/>
                              </a:ext>
                            </a:extLst>
                          </p:cNvPr>
                          <p:cNvSpPr/>
                          <p:nvPr/>
                        </p:nvSpPr>
                        <p:spPr bwMode="ltGray">
                          <a:xfrm>
                            <a:off x="5226791" y="5269431"/>
                            <a:ext cx="2576068" cy="791449"/>
                          </a:xfrm>
                          <a:prstGeom prst="roundRect">
                            <a:avLst/>
                          </a:prstGeom>
                          <a:solidFill>
                            <a:srgbClr val="B07BD7"/>
                          </a:solidFill>
                          <a:ln w="12700" cap="flat" cmpd="sng" algn="ctr">
                            <a:solidFill>
                              <a:srgbClr val="7030A0"/>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16" name="グループ化 215">
                            <a:extLst>
                              <a:ext uri="{FF2B5EF4-FFF2-40B4-BE49-F238E27FC236}">
                                <a16:creationId xmlns:a16="http://schemas.microsoft.com/office/drawing/2014/main" id="{929159EE-40DA-734B-AAF1-ABF0C5AB6343}"/>
                              </a:ext>
                            </a:extLst>
                          </p:cNvPr>
                          <p:cNvGrpSpPr/>
                          <p:nvPr/>
                        </p:nvGrpSpPr>
                        <p:grpSpPr>
                          <a:xfrm>
                            <a:off x="4284161" y="5293129"/>
                            <a:ext cx="1130282" cy="798585"/>
                            <a:chOff x="4305864" y="5086938"/>
                            <a:chExt cx="1155090" cy="798585"/>
                          </a:xfrm>
                        </p:grpSpPr>
                        <p:sp>
                          <p:nvSpPr>
                            <p:cNvPr id="218" name="楕円 142">
                              <a:extLst>
                                <a:ext uri="{FF2B5EF4-FFF2-40B4-BE49-F238E27FC236}">
                                  <a16:creationId xmlns:a16="http://schemas.microsoft.com/office/drawing/2014/main" id="{0372C4DA-7523-A448-B173-93CF067C2B90}"/>
                                </a:ext>
                              </a:extLst>
                            </p:cNvPr>
                            <p:cNvSpPr/>
                            <p:nvPr/>
                          </p:nvSpPr>
                          <p:spPr bwMode="gray">
                            <a:xfrm>
                              <a:off x="4354588" y="5086938"/>
                              <a:ext cx="1034884" cy="798585"/>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21" name="テキスト ボックス 220">
                              <a:extLst>
                                <a:ext uri="{FF2B5EF4-FFF2-40B4-BE49-F238E27FC236}">
                                  <a16:creationId xmlns:a16="http://schemas.microsoft.com/office/drawing/2014/main" id="{11AA5103-361F-DB4C-B3FC-8CDC80B3DADF}"/>
                                </a:ext>
                              </a:extLst>
                            </p:cNvPr>
                            <p:cNvSpPr txBox="1"/>
                            <p:nvPr/>
                          </p:nvSpPr>
                          <p:spPr bwMode="gray">
                            <a:xfrm>
                              <a:off x="4305864" y="5208266"/>
                              <a:ext cx="1155090" cy="56557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定着の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確認</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sp>
                        <p:nvSpPr>
                          <p:cNvPr id="217" name="テキスト ボックス 216">
                            <a:extLst>
                              <a:ext uri="{FF2B5EF4-FFF2-40B4-BE49-F238E27FC236}">
                                <a16:creationId xmlns:a16="http://schemas.microsoft.com/office/drawing/2014/main" id="{1E890979-BFA6-6A40-8B2B-478F2232C4A5}"/>
                              </a:ext>
                            </a:extLst>
                          </p:cNvPr>
                          <p:cNvSpPr txBox="1"/>
                          <p:nvPr/>
                        </p:nvSpPr>
                        <p:spPr>
                          <a:xfrm>
                            <a:off x="5322584" y="5283221"/>
                            <a:ext cx="2769498" cy="737707"/>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チェックシートで児童の</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情報活用能力の定着を</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確認する</a:t>
                            </a:r>
                            <a:endParaRPr kumimoji="1" lang="ja-JP" altLang="en-US"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95" name="グループ化 194">
                          <a:extLst>
                            <a:ext uri="{FF2B5EF4-FFF2-40B4-BE49-F238E27FC236}">
                              <a16:creationId xmlns:a16="http://schemas.microsoft.com/office/drawing/2014/main" id="{A321D746-D859-8A4F-9068-B8FB2B99286D}"/>
                            </a:ext>
                          </a:extLst>
                        </p:cNvPr>
                        <p:cNvGrpSpPr/>
                        <p:nvPr/>
                      </p:nvGrpSpPr>
                      <p:grpSpPr>
                        <a:xfrm>
                          <a:off x="4242195" y="6281435"/>
                          <a:ext cx="3439217" cy="1061673"/>
                          <a:chOff x="4999421" y="6525321"/>
                          <a:chExt cx="3573769" cy="1043997"/>
                        </a:xfrm>
                      </p:grpSpPr>
                      <p:grpSp>
                        <p:nvGrpSpPr>
                          <p:cNvPr id="208" name="グループ化 207">
                            <a:extLst>
                              <a:ext uri="{FF2B5EF4-FFF2-40B4-BE49-F238E27FC236}">
                                <a16:creationId xmlns:a16="http://schemas.microsoft.com/office/drawing/2014/main" id="{DF8BEAD1-1CDD-194A-8B2D-093E2FA6F2D6}"/>
                              </a:ext>
                            </a:extLst>
                          </p:cNvPr>
                          <p:cNvGrpSpPr/>
                          <p:nvPr/>
                        </p:nvGrpSpPr>
                        <p:grpSpPr>
                          <a:xfrm>
                            <a:off x="5858521" y="6525321"/>
                            <a:ext cx="2714669" cy="830261"/>
                            <a:chOff x="5878809" y="6514279"/>
                            <a:chExt cx="2714669" cy="830261"/>
                          </a:xfrm>
                        </p:grpSpPr>
                        <p:sp>
                          <p:nvSpPr>
                            <p:cNvPr id="213" name="角丸四角形 212">
                              <a:extLst>
                                <a:ext uri="{FF2B5EF4-FFF2-40B4-BE49-F238E27FC236}">
                                  <a16:creationId xmlns:a16="http://schemas.microsoft.com/office/drawing/2014/main" id="{EB59F2D8-5DA4-4044-9DA3-4E013AA5A330}"/>
                                </a:ext>
                              </a:extLst>
                            </p:cNvPr>
                            <p:cNvSpPr/>
                            <p:nvPr/>
                          </p:nvSpPr>
                          <p:spPr>
                            <a:xfrm>
                              <a:off x="5878809" y="6514279"/>
                              <a:ext cx="2678533" cy="830261"/>
                            </a:xfrm>
                            <a:prstGeom prst="roundRect">
                              <a:avLst/>
                            </a:prstGeom>
                            <a:solidFill>
                              <a:srgbClr val="5B9BD5">
                                <a:lumMod val="60000"/>
                                <a:lumOff val="40000"/>
                              </a:srgbClr>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4" name="正方形/長方形 213">
                              <a:extLst>
                                <a:ext uri="{FF2B5EF4-FFF2-40B4-BE49-F238E27FC236}">
                                  <a16:creationId xmlns:a16="http://schemas.microsoft.com/office/drawing/2014/main" id="{FD03D3A9-B04A-D74C-B63C-F8B0DD09DB05}"/>
                                </a:ext>
                              </a:extLst>
                            </p:cNvPr>
                            <p:cNvSpPr/>
                            <p:nvPr/>
                          </p:nvSpPr>
                          <p:spPr>
                            <a:xfrm>
                              <a:off x="6130754" y="6556267"/>
                              <a:ext cx="2462724" cy="75324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学校の実態に合わせて</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ＩＣＴ活用計画を作成</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a:t>
                              </a:r>
                            </a:p>
                          </p:txBody>
                        </p:sp>
                      </p:grpSp>
                      <p:grpSp>
                        <p:nvGrpSpPr>
                          <p:cNvPr id="209" name="グループ化 208">
                            <a:extLst>
                              <a:ext uri="{FF2B5EF4-FFF2-40B4-BE49-F238E27FC236}">
                                <a16:creationId xmlns:a16="http://schemas.microsoft.com/office/drawing/2014/main" id="{EA141424-188A-8E47-AB0B-8F0ABC414E39}"/>
                              </a:ext>
                            </a:extLst>
                          </p:cNvPr>
                          <p:cNvGrpSpPr/>
                          <p:nvPr/>
                        </p:nvGrpSpPr>
                        <p:grpSpPr bwMode="gray">
                          <a:xfrm>
                            <a:off x="4999421" y="6768692"/>
                            <a:ext cx="1158335" cy="800626"/>
                            <a:chOff x="5139886" y="4905771"/>
                            <a:chExt cx="1008302" cy="833682"/>
                          </a:xfrm>
                        </p:grpSpPr>
                        <p:sp>
                          <p:nvSpPr>
                            <p:cNvPr id="210" name="楕円 139">
                              <a:extLst>
                                <a:ext uri="{FF2B5EF4-FFF2-40B4-BE49-F238E27FC236}">
                                  <a16:creationId xmlns:a16="http://schemas.microsoft.com/office/drawing/2014/main" id="{5345484F-5BD9-1C4B-A842-5C99DC515E13}"/>
                                </a:ext>
                              </a:extLst>
                            </p:cNvPr>
                            <p:cNvSpPr/>
                            <p:nvPr/>
                          </p:nvSpPr>
                          <p:spPr bwMode="gray">
                            <a:xfrm>
                              <a:off x="5190683" y="4905771"/>
                              <a:ext cx="879432" cy="833682"/>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12" name="テキスト ボックス 211">
                              <a:extLst>
                                <a:ext uri="{FF2B5EF4-FFF2-40B4-BE49-F238E27FC236}">
                                  <a16:creationId xmlns:a16="http://schemas.microsoft.com/office/drawing/2014/main" id="{504FFB85-4310-CC4C-BAF2-188296EB6440}"/>
                                </a:ext>
                              </a:extLst>
                            </p:cNvPr>
                            <p:cNvSpPr txBox="1"/>
                            <p:nvPr/>
                          </p:nvSpPr>
                          <p:spPr bwMode="gray">
                            <a:xfrm>
                              <a:off x="5139886" y="5016468"/>
                              <a:ext cx="1008302" cy="601331"/>
                            </a:xfrm>
                            <a:prstGeom prst="rect">
                              <a:avLst/>
                            </a:prstGeom>
                            <a:noFill/>
                            <a:ln w="3175">
                              <a:noFill/>
                            </a:ln>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計画の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作成</a:t>
                              </a:r>
                              <a:endParaRPr kumimoji="1" lang="ja-JP" alt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ndParaRPr>
                            </a:p>
                          </p:txBody>
                        </p:sp>
                      </p:grpSp>
                    </p:grpSp>
                    <p:grpSp>
                      <p:nvGrpSpPr>
                        <p:cNvPr id="196" name="グループ化 195">
                          <a:extLst>
                            <a:ext uri="{FF2B5EF4-FFF2-40B4-BE49-F238E27FC236}">
                              <a16:creationId xmlns:a16="http://schemas.microsoft.com/office/drawing/2014/main" id="{CA4A02CC-6351-7D4F-B155-29691875641B}"/>
                            </a:ext>
                          </a:extLst>
                        </p:cNvPr>
                        <p:cNvGrpSpPr/>
                        <p:nvPr/>
                      </p:nvGrpSpPr>
                      <p:grpSpPr>
                        <a:xfrm>
                          <a:off x="-177320" y="6680167"/>
                          <a:ext cx="3860680" cy="859847"/>
                          <a:chOff x="-279018" y="6727760"/>
                          <a:chExt cx="3860680" cy="859847"/>
                        </a:xfrm>
                      </p:grpSpPr>
                      <p:sp>
                        <p:nvSpPr>
                          <p:cNvPr id="203" name="角丸四角形 202">
                            <a:extLst>
                              <a:ext uri="{FF2B5EF4-FFF2-40B4-BE49-F238E27FC236}">
                                <a16:creationId xmlns:a16="http://schemas.microsoft.com/office/drawing/2014/main" id="{845A7550-EF33-6344-B2FD-650178663F45}"/>
                              </a:ext>
                            </a:extLst>
                          </p:cNvPr>
                          <p:cNvSpPr/>
                          <p:nvPr/>
                        </p:nvSpPr>
                        <p:spPr>
                          <a:xfrm>
                            <a:off x="-279018" y="6727760"/>
                            <a:ext cx="2856816" cy="672275"/>
                          </a:xfrm>
                          <a:prstGeom prst="roundRect">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04" name="グループ化 203">
                            <a:extLst>
                              <a:ext uri="{FF2B5EF4-FFF2-40B4-BE49-F238E27FC236}">
                                <a16:creationId xmlns:a16="http://schemas.microsoft.com/office/drawing/2014/main" id="{ED18FAC1-289D-E141-914C-8479AB2C5B70}"/>
                              </a:ext>
                            </a:extLst>
                          </p:cNvPr>
                          <p:cNvGrpSpPr/>
                          <p:nvPr/>
                        </p:nvGrpSpPr>
                        <p:grpSpPr bwMode="gray">
                          <a:xfrm>
                            <a:off x="2407832" y="6848909"/>
                            <a:ext cx="1173830" cy="738698"/>
                            <a:chOff x="2989471" y="5092950"/>
                            <a:chExt cx="1131296" cy="881893"/>
                          </a:xfrm>
                        </p:grpSpPr>
                        <p:sp>
                          <p:nvSpPr>
                            <p:cNvPr id="205" name="楕円 133">
                              <a:extLst>
                                <a:ext uri="{FF2B5EF4-FFF2-40B4-BE49-F238E27FC236}">
                                  <a16:creationId xmlns:a16="http://schemas.microsoft.com/office/drawing/2014/main" id="{0B9D0F43-BF04-AC41-B9B4-9101E7B4CDCF}"/>
                                </a:ext>
                              </a:extLst>
                            </p:cNvPr>
                            <p:cNvSpPr/>
                            <p:nvPr/>
                          </p:nvSpPr>
                          <p:spPr bwMode="gray">
                            <a:xfrm>
                              <a:off x="3086087" y="5092950"/>
                              <a:ext cx="907989" cy="881893"/>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CB8349D-5357-0F42-9A92-8FC23609987D}"/>
                                </a:ext>
                              </a:extLst>
                            </p:cNvPr>
                            <p:cNvSpPr txBox="1"/>
                            <p:nvPr/>
                          </p:nvSpPr>
                          <p:spPr bwMode="gray">
                            <a:xfrm>
                              <a:off x="2989471" y="5196494"/>
                              <a:ext cx="1131296" cy="70110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実態の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把握</a:t>
                              </a:r>
                              <a:endParaRPr kumimoji="1" lang="ja-JP" altLang="en-US" sz="36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197" name="グループ化 196">
                          <a:extLst>
                            <a:ext uri="{FF2B5EF4-FFF2-40B4-BE49-F238E27FC236}">
                              <a16:creationId xmlns:a16="http://schemas.microsoft.com/office/drawing/2014/main" id="{2E8BB422-040D-A74E-AFF0-5A381CA1A9B3}"/>
                            </a:ext>
                          </a:extLst>
                        </p:cNvPr>
                        <p:cNvGrpSpPr/>
                        <p:nvPr/>
                      </p:nvGrpSpPr>
                      <p:grpSpPr>
                        <a:xfrm>
                          <a:off x="-305787" y="5422382"/>
                          <a:ext cx="3140261" cy="1009652"/>
                          <a:chOff x="-506827" y="5674155"/>
                          <a:chExt cx="3140261" cy="1009652"/>
                        </a:xfrm>
                      </p:grpSpPr>
                      <p:sp>
                        <p:nvSpPr>
                          <p:cNvPr id="198" name="角丸四角形 197">
                            <a:extLst>
                              <a:ext uri="{FF2B5EF4-FFF2-40B4-BE49-F238E27FC236}">
                                <a16:creationId xmlns:a16="http://schemas.microsoft.com/office/drawing/2014/main" id="{F7179C72-5C21-7A44-AC55-D2792134D3A7}"/>
                              </a:ext>
                            </a:extLst>
                          </p:cNvPr>
                          <p:cNvSpPr/>
                          <p:nvPr/>
                        </p:nvSpPr>
                        <p:spPr>
                          <a:xfrm>
                            <a:off x="-506827" y="5935405"/>
                            <a:ext cx="2243426" cy="748402"/>
                          </a:xfrm>
                          <a:prstGeom prst="roundRect">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endParaRPr>
                          </a:p>
                        </p:txBody>
                      </p:sp>
                      <p:grpSp>
                        <p:nvGrpSpPr>
                          <p:cNvPr id="199" name="グループ化 198">
                            <a:extLst>
                              <a:ext uri="{FF2B5EF4-FFF2-40B4-BE49-F238E27FC236}">
                                <a16:creationId xmlns:a16="http://schemas.microsoft.com/office/drawing/2014/main" id="{E4CEC4BF-91D8-8E46-B411-967DAAE1B145}"/>
                              </a:ext>
                            </a:extLst>
                          </p:cNvPr>
                          <p:cNvGrpSpPr/>
                          <p:nvPr/>
                        </p:nvGrpSpPr>
                        <p:grpSpPr bwMode="gray">
                          <a:xfrm>
                            <a:off x="1470978" y="5674155"/>
                            <a:ext cx="1162456" cy="756748"/>
                            <a:chOff x="2562701" y="6268444"/>
                            <a:chExt cx="1260115" cy="892893"/>
                          </a:xfrm>
                        </p:grpSpPr>
                        <p:sp>
                          <p:nvSpPr>
                            <p:cNvPr id="200" name="楕円 162">
                              <a:extLst>
                                <a:ext uri="{FF2B5EF4-FFF2-40B4-BE49-F238E27FC236}">
                                  <a16:creationId xmlns:a16="http://schemas.microsoft.com/office/drawing/2014/main" id="{09C71B3A-6D38-224A-9FAF-A6D97F9AFD5A}"/>
                                </a:ext>
                              </a:extLst>
                            </p:cNvPr>
                            <p:cNvSpPr/>
                            <p:nvPr/>
                          </p:nvSpPr>
                          <p:spPr bwMode="gray">
                            <a:xfrm>
                              <a:off x="2680203" y="6268444"/>
                              <a:ext cx="998564" cy="892893"/>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2" name="テキスト ボックス 201">
                              <a:extLst>
                                <a:ext uri="{FF2B5EF4-FFF2-40B4-BE49-F238E27FC236}">
                                  <a16:creationId xmlns:a16="http://schemas.microsoft.com/office/drawing/2014/main" id="{9C9AE168-B06D-624A-ACF3-69406A2ECF21}"/>
                                </a:ext>
                              </a:extLst>
                            </p:cNvPr>
                            <p:cNvSpPr txBox="1"/>
                            <p:nvPr/>
                          </p:nvSpPr>
                          <p:spPr bwMode="gray">
                            <a:xfrm>
                              <a:off x="2562701" y="6365923"/>
                              <a:ext cx="1260115" cy="692919"/>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授業の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実施</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grpSp>
                  </p:grpSp>
                </p:grpSp>
                <p:pic>
                  <p:nvPicPr>
                    <p:cNvPr id="189" name="図 18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2154" y="5816925"/>
                      <a:ext cx="1149675" cy="939594"/>
                    </a:xfrm>
                    <a:prstGeom prst="rect">
                      <a:avLst/>
                    </a:prstGeom>
                  </p:spPr>
                </p:pic>
              </p:grpSp>
              <p:sp>
                <p:nvSpPr>
                  <p:cNvPr id="187" name="テキスト ボックス 186">
                    <a:extLst>
                      <a:ext uri="{FF2B5EF4-FFF2-40B4-BE49-F238E27FC236}">
                        <a16:creationId xmlns:a16="http://schemas.microsoft.com/office/drawing/2014/main" id="{871F2311-CBA9-4308-A4D6-2E72F58A347E}"/>
                      </a:ext>
                    </a:extLst>
                  </p:cNvPr>
                  <p:cNvSpPr txBox="1"/>
                  <p:nvPr/>
                </p:nvSpPr>
                <p:spPr>
                  <a:xfrm>
                    <a:off x="-134686" y="5858129"/>
                    <a:ext cx="2037060" cy="726794"/>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ＩＣＴ活用計画に</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基づき授業でＩＣＴを活用する</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p:txBody>
              </p:sp>
            </p:grpSp>
            <p:sp>
              <p:nvSpPr>
                <p:cNvPr id="185" name="正方形/長方形 184">
                  <a:extLst>
                    <a:ext uri="{FF2B5EF4-FFF2-40B4-BE49-F238E27FC236}">
                      <a16:creationId xmlns:a16="http://schemas.microsoft.com/office/drawing/2014/main" id="{FD03D3A9-B04A-D74C-B63C-F8B0DD09DB05}"/>
                    </a:ext>
                  </a:extLst>
                </p:cNvPr>
                <p:cNvSpPr/>
                <p:nvPr/>
              </p:nvSpPr>
              <p:spPr>
                <a:xfrm>
                  <a:off x="-22130" y="6500980"/>
                  <a:ext cx="2631253" cy="50875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ＩＣＴ活用到達目標一覧に</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より学校の実態を把握する</a:t>
                  </a:r>
                </a:p>
              </p:txBody>
            </p:sp>
          </p:grpSp>
        </p:grpSp>
        <p:sp>
          <p:nvSpPr>
            <p:cNvPr id="176" name="楕円 175"/>
            <p:cNvSpPr/>
            <p:nvPr/>
          </p:nvSpPr>
          <p:spPr bwMode="gray">
            <a:xfrm rot="446318">
              <a:off x="3641274" y="4787285"/>
              <a:ext cx="344173" cy="286085"/>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7" name="楕円 176"/>
            <p:cNvSpPr/>
            <p:nvPr/>
          </p:nvSpPr>
          <p:spPr bwMode="gray">
            <a:xfrm rot="385384">
              <a:off x="3353031" y="4791202"/>
              <a:ext cx="270118" cy="220845"/>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8" name="楕円 177"/>
            <p:cNvSpPr/>
            <p:nvPr/>
          </p:nvSpPr>
          <p:spPr bwMode="gray">
            <a:xfrm rot="326570">
              <a:off x="3095472" y="4786521"/>
              <a:ext cx="236780" cy="193549"/>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9" name="楕円 178"/>
            <p:cNvSpPr/>
            <p:nvPr/>
          </p:nvSpPr>
          <p:spPr bwMode="gray">
            <a:xfrm rot="216371">
              <a:off x="2912819" y="4800755"/>
              <a:ext cx="163742" cy="154577"/>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50" y="365125"/>
            <a:ext cx="78867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ＩＣＴ活用計画の作成と活用の</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４つのステップ</a:t>
            </a:r>
          </a:p>
        </p:txBody>
      </p:sp>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spTree>
    <p:extLst>
      <p:ext uri="{BB962C8B-B14F-4D97-AF65-F5344CB8AC3E}">
        <p14:creationId xmlns:p14="http://schemas.microsoft.com/office/powerpoint/2010/main" val="174594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グループ化 173"/>
          <p:cNvGrpSpPr/>
          <p:nvPr/>
        </p:nvGrpSpPr>
        <p:grpSpPr>
          <a:xfrm>
            <a:off x="237709" y="2202865"/>
            <a:ext cx="8906291" cy="3320633"/>
            <a:chOff x="-246932" y="4645840"/>
            <a:chExt cx="8000060" cy="2613819"/>
          </a:xfrm>
        </p:grpSpPr>
        <p:grpSp>
          <p:nvGrpSpPr>
            <p:cNvPr id="175" name="グループ化 174"/>
            <p:cNvGrpSpPr/>
            <p:nvPr/>
          </p:nvGrpSpPr>
          <p:grpSpPr>
            <a:xfrm>
              <a:off x="-246932" y="4645840"/>
              <a:ext cx="8000060" cy="2613819"/>
              <a:chOff x="-246932" y="4645840"/>
              <a:chExt cx="8000060" cy="2613819"/>
            </a:xfrm>
          </p:grpSpPr>
          <p:sp>
            <p:nvSpPr>
              <p:cNvPr id="180" name="正方形/長方形 179"/>
              <p:cNvSpPr/>
              <p:nvPr/>
            </p:nvSpPr>
            <p:spPr>
              <a:xfrm rot="21005632">
                <a:off x="72053" y="4690936"/>
                <a:ext cx="1978035" cy="619012"/>
              </a:xfrm>
              <a:prstGeom prst="rect">
                <a:avLst/>
              </a:prstGeom>
              <a:solidFill>
                <a:srgbClr val="ED7D31">
                  <a:lumMod val="20000"/>
                  <a:lumOff val="80000"/>
                </a:srgbClr>
              </a:solidFill>
              <a:ln w="38100" cap="flat" cmpd="sng" algn="ctr">
                <a:solidFill>
                  <a:srgbClr val="ED7D31">
                    <a:lumMod val="40000"/>
                    <a:lumOff val="6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1" name="正方形/長方形 180"/>
              <p:cNvSpPr/>
              <p:nvPr/>
            </p:nvSpPr>
            <p:spPr>
              <a:xfrm rot="20936468">
                <a:off x="-186382" y="4645840"/>
                <a:ext cx="2436939" cy="654115"/>
              </a:xfrm>
              <a:prstGeom prst="rect">
                <a:avLst/>
              </a:prstGeom>
              <a:noFill/>
            </p:spPr>
            <p:txBody>
              <a:bodyPr wrap="square" lIns="91440" tIns="45720" rIns="91440" bIns="4572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情報活用能力の</a:t>
                </a:r>
                <a:endParaRPr kumimoji="1" lang="en-US" altLang="ja-JP"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育成へ</a:t>
                </a:r>
              </a:p>
            </p:txBody>
          </p:sp>
          <p:grpSp>
            <p:nvGrpSpPr>
              <p:cNvPr id="182" name="グループ化 181"/>
              <p:cNvGrpSpPr/>
              <p:nvPr/>
            </p:nvGrpSpPr>
            <p:grpSpPr>
              <a:xfrm>
                <a:off x="2012747" y="4689837"/>
                <a:ext cx="2751266" cy="2422554"/>
                <a:chOff x="1530583" y="6291979"/>
                <a:chExt cx="2234491" cy="1760614"/>
              </a:xfrm>
            </p:grpSpPr>
            <p:grpSp>
              <p:nvGrpSpPr>
                <p:cNvPr id="222" name="グループ化 221"/>
                <p:cNvGrpSpPr/>
                <p:nvPr/>
              </p:nvGrpSpPr>
              <p:grpSpPr>
                <a:xfrm>
                  <a:off x="1550381" y="7279142"/>
                  <a:ext cx="2211808" cy="773451"/>
                  <a:chOff x="1550381" y="7279142"/>
                  <a:chExt cx="3082434" cy="773451"/>
                </a:xfrm>
              </p:grpSpPr>
              <p:sp>
                <p:nvSpPr>
                  <p:cNvPr id="229" name="右カーブ矢印 228"/>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0" name="右カーブ矢印 229"/>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23" name="グループ化 222"/>
                <p:cNvGrpSpPr/>
                <p:nvPr/>
              </p:nvGrpSpPr>
              <p:grpSpPr>
                <a:xfrm>
                  <a:off x="1550381" y="6711410"/>
                  <a:ext cx="2211808" cy="773451"/>
                  <a:chOff x="1550381" y="7279142"/>
                  <a:chExt cx="3082434" cy="773451"/>
                </a:xfrm>
              </p:grpSpPr>
              <p:sp>
                <p:nvSpPr>
                  <p:cNvPr id="227" name="右カーブ矢印 226"/>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8" name="右カーブ矢印 227"/>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4" name="右カーブ矢印 61"/>
                <p:cNvSpPr/>
                <p:nvPr/>
              </p:nvSpPr>
              <p:spPr>
                <a:xfrm rot="10800000">
                  <a:off x="1732596" y="6320857"/>
                  <a:ext cx="2032478" cy="616523"/>
                </a:xfrm>
                <a:custGeom>
                  <a:avLst/>
                  <a:gdLst>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0" fmla="*/ 2721373 w 2721373"/>
                    <a:gd name="connsiteY0" fmla="*/ 223896 h 616523"/>
                    <a:gd name="connsiteX1" fmla="*/ 615656 w 2721373"/>
                    <a:gd name="connsiteY1" fmla="*/ 288671 h 616523"/>
                    <a:gd name="connsiteX2" fmla="*/ 2535441 w 2721373"/>
                    <a:gd name="connsiteY2" fmla="*/ 413 h 616523"/>
                    <a:gd name="connsiteX3" fmla="*/ 2721373 w 2721373"/>
                    <a:gd name="connsiteY3" fmla="*/ 0 h 616523"/>
                    <a:gd name="connsiteX4" fmla="*/ 2721373 w 2721373"/>
                    <a:gd name="connsiteY4" fmla="*/ 223896 h 616523"/>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8" fmla="*/ 2721373 w 2721373"/>
                    <a:gd name="connsiteY8" fmla="*/ 0 h 616523"/>
                    <a:gd name="connsiteX9" fmla="*/ 2721373 w 2721373"/>
                    <a:gd name="connsiteY9" fmla="*/ 223896 h 616523"/>
                    <a:gd name="connsiteX10" fmla="*/ 615656 w 2721373"/>
                    <a:gd name="connsiteY10" fmla="*/ 288671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0" fmla="*/ 2725394 w 2725394"/>
                    <a:gd name="connsiteY0" fmla="*/ 223896 h 616523"/>
                    <a:gd name="connsiteX1" fmla="*/ 619677 w 2725394"/>
                    <a:gd name="connsiteY1" fmla="*/ 288671 h 616523"/>
                    <a:gd name="connsiteX2" fmla="*/ 2539462 w 2725394"/>
                    <a:gd name="connsiteY2" fmla="*/ 413 h 616523"/>
                    <a:gd name="connsiteX3" fmla="*/ 2725394 w 2725394"/>
                    <a:gd name="connsiteY3" fmla="*/ 0 h 616523"/>
                    <a:gd name="connsiteX4" fmla="*/ 2725394 w 2725394"/>
                    <a:gd name="connsiteY4" fmla="*/ 223896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8" fmla="*/ 2725394 w 2725394"/>
                    <a:gd name="connsiteY8" fmla="*/ 0 h 616523"/>
                    <a:gd name="connsiteX9" fmla="*/ 2725394 w 2725394"/>
                    <a:gd name="connsiteY9" fmla="*/ 168631 h 616523"/>
                    <a:gd name="connsiteX10" fmla="*/ 619677 w 2725394"/>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29822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18644 w 2730419"/>
                    <a:gd name="connsiteY1" fmla="*/ 463978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419" h="616523" stroke="0" extrusionOk="0">
                      <a:moveTo>
                        <a:pt x="4021" y="176723"/>
                      </a:moveTo>
                      <a:cubicBezTo>
                        <a:pt x="4021" y="274324"/>
                        <a:pt x="1215671" y="463978"/>
                        <a:pt x="2718644" y="463978"/>
                      </a:cubicBezTo>
                      <a:cubicBezTo>
                        <a:pt x="2718643" y="464316"/>
                        <a:pt x="2725394" y="449581"/>
                        <a:pt x="2725393" y="449919"/>
                      </a:cubicBezTo>
                      <a:cubicBezTo>
                        <a:pt x="2725393" y="461777"/>
                        <a:pt x="2725394" y="453537"/>
                        <a:pt x="2725394" y="465395"/>
                      </a:cubicBezTo>
                      <a:lnTo>
                        <a:pt x="2725394" y="616523"/>
                      </a:lnTo>
                      <a:lnTo>
                        <a:pt x="2725394" y="577343"/>
                      </a:lnTo>
                      <a:cubicBezTo>
                        <a:pt x="1222421" y="577343"/>
                        <a:pt x="4021" y="498221"/>
                        <a:pt x="4021" y="400620"/>
                      </a:cubicBezTo>
                      <a:lnTo>
                        <a:pt x="4021" y="176723"/>
                      </a:lnTo>
                      <a:close/>
                    </a:path>
                    <a:path w="2730419" h="616523" fill="darkenLess" stroke="0" extrusionOk="0">
                      <a:moveTo>
                        <a:pt x="2730419" y="158582"/>
                      </a:moveTo>
                      <a:lnTo>
                        <a:pt x="619677" y="288671"/>
                      </a:lnTo>
                      <a:cubicBezTo>
                        <a:pt x="-780445" y="177611"/>
                        <a:pt x="334373" y="10219"/>
                        <a:pt x="2539462" y="413"/>
                      </a:cubicBezTo>
                      <a:lnTo>
                        <a:pt x="2725394" y="0"/>
                      </a:lnTo>
                      <a:lnTo>
                        <a:pt x="2730419" y="158582"/>
                      </a:lnTo>
                      <a:close/>
                    </a:path>
                    <a:path w="2730419" h="616523" fill="none" extrusionOk="0">
                      <a:moveTo>
                        <a:pt x="4021" y="176723"/>
                      </a:moveTo>
                      <a:cubicBezTo>
                        <a:pt x="4021" y="274324"/>
                        <a:pt x="1215672" y="479050"/>
                        <a:pt x="2718645" y="479050"/>
                      </a:cubicBezTo>
                      <a:lnTo>
                        <a:pt x="2725395" y="379580"/>
                      </a:lnTo>
                      <a:cubicBezTo>
                        <a:pt x="2725395" y="408185"/>
                        <a:pt x="2725394" y="436790"/>
                        <a:pt x="2725394" y="465395"/>
                      </a:cubicBezTo>
                      <a:lnTo>
                        <a:pt x="2725394" y="616523"/>
                      </a:lnTo>
                      <a:lnTo>
                        <a:pt x="2725394" y="577343"/>
                      </a:lnTo>
                      <a:cubicBezTo>
                        <a:pt x="1222421" y="577343"/>
                        <a:pt x="4021" y="498221"/>
                        <a:pt x="4021" y="400620"/>
                      </a:cubicBezTo>
                      <a:lnTo>
                        <a:pt x="4021" y="176723"/>
                      </a:lnTo>
                      <a:cubicBezTo>
                        <a:pt x="4021" y="79122"/>
                        <a:pt x="1222421" y="0"/>
                        <a:pt x="2725394" y="0"/>
                      </a:cubicBezTo>
                      <a:lnTo>
                        <a:pt x="2725394" y="168631"/>
                      </a:lnTo>
                      <a:cubicBezTo>
                        <a:pt x="1909446" y="168631"/>
                        <a:pt x="1136552" y="247671"/>
                        <a:pt x="619677" y="288671"/>
                      </a:cubicBezTo>
                    </a:path>
                  </a:pathLst>
                </a:cu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5" name="二等辺三角形 224"/>
                <p:cNvSpPr/>
                <p:nvPr/>
              </p:nvSpPr>
              <p:spPr>
                <a:xfrm rot="16460828">
                  <a:off x="1530128" y="6292434"/>
                  <a:ext cx="252904" cy="251994"/>
                </a:xfrm>
                <a:prstGeom prst="triangle">
                  <a:avLst>
                    <a:gd name="adj" fmla="val 60142"/>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6" name="図 225"/>
                <p:cNvPicPr>
                  <a:picLocks noChangeAspect="1"/>
                </p:cNvPicPr>
                <p:nvPr/>
              </p:nvPicPr>
              <p:blipFill>
                <a:blip r:embed="rId3">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a:xfrm>
                  <a:off x="1556016" y="6302889"/>
                  <a:ext cx="2205663" cy="1749704"/>
                </a:xfrm>
                <a:prstGeom prst="rect">
                  <a:avLst/>
                </a:prstGeom>
              </p:spPr>
            </p:pic>
          </p:grpSp>
          <p:grpSp>
            <p:nvGrpSpPr>
              <p:cNvPr id="183" name="グループ化 182"/>
              <p:cNvGrpSpPr/>
              <p:nvPr/>
            </p:nvGrpSpPr>
            <p:grpSpPr>
              <a:xfrm>
                <a:off x="-246932" y="4758747"/>
                <a:ext cx="8000060" cy="2500912"/>
                <a:chOff x="-246932" y="4758747"/>
                <a:chExt cx="8000060" cy="2500912"/>
              </a:xfrm>
            </p:grpSpPr>
            <p:grpSp>
              <p:nvGrpSpPr>
                <p:cNvPr id="184" name="グループ化 183"/>
                <p:cNvGrpSpPr/>
                <p:nvPr/>
              </p:nvGrpSpPr>
              <p:grpSpPr>
                <a:xfrm>
                  <a:off x="-246932" y="4758747"/>
                  <a:ext cx="8000060" cy="2500912"/>
                  <a:chOff x="-246197" y="5105282"/>
                  <a:chExt cx="8000060" cy="2500912"/>
                </a:xfrm>
              </p:grpSpPr>
              <p:grpSp>
                <p:nvGrpSpPr>
                  <p:cNvPr id="186" name="グループ化 185"/>
                  <p:cNvGrpSpPr/>
                  <p:nvPr/>
                </p:nvGrpSpPr>
                <p:grpSpPr>
                  <a:xfrm>
                    <a:off x="-246197" y="5105282"/>
                    <a:ext cx="8000060" cy="2500912"/>
                    <a:chOff x="-236465" y="5126312"/>
                    <a:chExt cx="8000060" cy="2500912"/>
                  </a:xfrm>
                </p:grpSpPr>
                <p:grpSp>
                  <p:nvGrpSpPr>
                    <p:cNvPr id="188" name="グループ化 187"/>
                    <p:cNvGrpSpPr/>
                    <p:nvPr/>
                  </p:nvGrpSpPr>
                  <p:grpSpPr>
                    <a:xfrm>
                      <a:off x="-236465" y="5126312"/>
                      <a:ext cx="8000060" cy="2500912"/>
                      <a:chOff x="-251861" y="5112802"/>
                      <a:chExt cx="8000060" cy="2536949"/>
                    </a:xfrm>
                  </p:grpSpPr>
                  <p:sp>
                    <p:nvSpPr>
                      <p:cNvPr id="190" name="楕円 189"/>
                      <p:cNvSpPr/>
                      <p:nvPr/>
                    </p:nvSpPr>
                    <p:spPr bwMode="gray">
                      <a:xfrm rot="446318">
                        <a:off x="2738813" y="5158518"/>
                        <a:ext cx="145427" cy="132236"/>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1" name="楕円 190"/>
                      <p:cNvSpPr/>
                      <p:nvPr/>
                    </p:nvSpPr>
                    <p:spPr bwMode="gray">
                      <a:xfrm rot="385384">
                        <a:off x="2590765" y="5162358"/>
                        <a:ext cx="132416" cy="117057"/>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2" name="楕円 191"/>
                      <p:cNvSpPr/>
                      <p:nvPr/>
                    </p:nvSpPr>
                    <p:spPr bwMode="gray">
                      <a:xfrm rot="326570">
                        <a:off x="2444550" y="5156564"/>
                        <a:ext cx="121741" cy="115517"/>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nvGrpSpPr>
                      <p:cNvPr id="193" name="グループ化 192">
                        <a:extLst>
                          <a:ext uri="{FF2B5EF4-FFF2-40B4-BE49-F238E27FC236}">
                            <a16:creationId xmlns:a16="http://schemas.microsoft.com/office/drawing/2014/main" id="{86EC9BD1-8C20-234F-867B-21823221E595}"/>
                          </a:ext>
                        </a:extLst>
                      </p:cNvPr>
                      <p:cNvGrpSpPr/>
                      <p:nvPr/>
                    </p:nvGrpSpPr>
                    <p:grpSpPr>
                      <a:xfrm>
                        <a:off x="-251861" y="5112802"/>
                        <a:ext cx="8000060" cy="2536949"/>
                        <a:chOff x="-305787" y="4904198"/>
                        <a:chExt cx="8231220" cy="2635816"/>
                      </a:xfrm>
                    </p:grpSpPr>
                    <p:grpSp>
                      <p:nvGrpSpPr>
                        <p:cNvPr id="194" name="グループ化 193">
                          <a:extLst>
                            <a:ext uri="{FF2B5EF4-FFF2-40B4-BE49-F238E27FC236}">
                              <a16:creationId xmlns:a16="http://schemas.microsoft.com/office/drawing/2014/main" id="{B51AEF98-9BE7-5442-90C1-9CFC7E47FE77}"/>
                            </a:ext>
                          </a:extLst>
                        </p:cNvPr>
                        <p:cNvGrpSpPr/>
                        <p:nvPr/>
                      </p:nvGrpSpPr>
                      <p:grpSpPr>
                        <a:xfrm>
                          <a:off x="4254790" y="4904198"/>
                          <a:ext cx="3670643" cy="853819"/>
                          <a:chOff x="4284161" y="5269431"/>
                          <a:chExt cx="3807921" cy="822283"/>
                        </a:xfrm>
                      </p:grpSpPr>
                      <p:sp>
                        <p:nvSpPr>
                          <p:cNvPr id="215" name="角丸四角形 214">
                            <a:extLst>
                              <a:ext uri="{FF2B5EF4-FFF2-40B4-BE49-F238E27FC236}">
                                <a16:creationId xmlns:a16="http://schemas.microsoft.com/office/drawing/2014/main" id="{D8390A22-6FB6-DD42-8A10-B9CD3F017E7B}"/>
                              </a:ext>
                            </a:extLst>
                          </p:cNvPr>
                          <p:cNvSpPr/>
                          <p:nvPr/>
                        </p:nvSpPr>
                        <p:spPr bwMode="ltGray">
                          <a:xfrm>
                            <a:off x="5226791" y="5269431"/>
                            <a:ext cx="2576068" cy="791449"/>
                          </a:xfrm>
                          <a:prstGeom prst="roundRect">
                            <a:avLst/>
                          </a:prstGeom>
                          <a:solidFill>
                            <a:schemeClr val="bg2"/>
                          </a:solidFill>
                          <a:ln w="12700" cap="flat" cmpd="sng" algn="ctr">
                            <a:solidFill>
                              <a:srgbClr val="7030A0"/>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16" name="グループ化 215">
                            <a:extLst>
                              <a:ext uri="{FF2B5EF4-FFF2-40B4-BE49-F238E27FC236}">
                                <a16:creationId xmlns:a16="http://schemas.microsoft.com/office/drawing/2014/main" id="{929159EE-40DA-734B-AAF1-ABF0C5AB6343}"/>
                              </a:ext>
                            </a:extLst>
                          </p:cNvPr>
                          <p:cNvGrpSpPr/>
                          <p:nvPr/>
                        </p:nvGrpSpPr>
                        <p:grpSpPr>
                          <a:xfrm>
                            <a:off x="4284161" y="5293129"/>
                            <a:ext cx="1130282" cy="798585"/>
                            <a:chOff x="4305864" y="5086938"/>
                            <a:chExt cx="1155090" cy="798585"/>
                          </a:xfrm>
                        </p:grpSpPr>
                        <p:sp>
                          <p:nvSpPr>
                            <p:cNvPr id="218" name="楕円 142">
                              <a:extLst>
                                <a:ext uri="{FF2B5EF4-FFF2-40B4-BE49-F238E27FC236}">
                                  <a16:creationId xmlns:a16="http://schemas.microsoft.com/office/drawing/2014/main" id="{0372C4DA-7523-A448-B173-93CF067C2B90}"/>
                                </a:ext>
                              </a:extLst>
                            </p:cNvPr>
                            <p:cNvSpPr/>
                            <p:nvPr/>
                          </p:nvSpPr>
                          <p:spPr bwMode="gray">
                            <a:xfrm>
                              <a:off x="4354588" y="5086938"/>
                              <a:ext cx="1034884" cy="798585"/>
                            </a:xfrm>
                            <a:prstGeom prst="ellipse">
                              <a:avLst/>
                            </a:prstGeom>
                            <a:solidFill>
                              <a:schemeClr val="bg2"/>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21" name="テキスト ボックス 220">
                              <a:extLst>
                                <a:ext uri="{FF2B5EF4-FFF2-40B4-BE49-F238E27FC236}">
                                  <a16:creationId xmlns:a16="http://schemas.microsoft.com/office/drawing/2014/main" id="{11AA5103-361F-DB4C-B3FC-8CDC80B3DADF}"/>
                                </a:ext>
                              </a:extLst>
                            </p:cNvPr>
                            <p:cNvSpPr txBox="1"/>
                            <p:nvPr/>
                          </p:nvSpPr>
                          <p:spPr bwMode="gray">
                            <a:xfrm>
                              <a:off x="4305864" y="5208266"/>
                              <a:ext cx="1155090" cy="56557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定着の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確認</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sp>
                        <p:nvSpPr>
                          <p:cNvPr id="217" name="テキスト ボックス 216">
                            <a:extLst>
                              <a:ext uri="{FF2B5EF4-FFF2-40B4-BE49-F238E27FC236}">
                                <a16:creationId xmlns:a16="http://schemas.microsoft.com/office/drawing/2014/main" id="{1E890979-BFA6-6A40-8B2B-478F2232C4A5}"/>
                              </a:ext>
                            </a:extLst>
                          </p:cNvPr>
                          <p:cNvSpPr txBox="1"/>
                          <p:nvPr/>
                        </p:nvSpPr>
                        <p:spPr>
                          <a:xfrm>
                            <a:off x="5322584" y="5283221"/>
                            <a:ext cx="2769498" cy="737707"/>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チェックシートで児童の</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情報活用能力の定着を</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確認する</a:t>
                            </a:r>
                            <a:endParaRPr kumimoji="1" lang="ja-JP" altLang="en-US"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95" name="グループ化 194">
                          <a:extLst>
                            <a:ext uri="{FF2B5EF4-FFF2-40B4-BE49-F238E27FC236}">
                              <a16:creationId xmlns:a16="http://schemas.microsoft.com/office/drawing/2014/main" id="{A321D746-D859-8A4F-9068-B8FB2B99286D}"/>
                            </a:ext>
                          </a:extLst>
                        </p:cNvPr>
                        <p:cNvGrpSpPr/>
                        <p:nvPr/>
                      </p:nvGrpSpPr>
                      <p:grpSpPr>
                        <a:xfrm>
                          <a:off x="4242195" y="6281435"/>
                          <a:ext cx="3439217" cy="1061673"/>
                          <a:chOff x="4999421" y="6525321"/>
                          <a:chExt cx="3573769" cy="1043997"/>
                        </a:xfrm>
                      </p:grpSpPr>
                      <p:grpSp>
                        <p:nvGrpSpPr>
                          <p:cNvPr id="208" name="グループ化 207">
                            <a:extLst>
                              <a:ext uri="{FF2B5EF4-FFF2-40B4-BE49-F238E27FC236}">
                                <a16:creationId xmlns:a16="http://schemas.microsoft.com/office/drawing/2014/main" id="{DF8BEAD1-1CDD-194A-8B2D-093E2FA6F2D6}"/>
                              </a:ext>
                            </a:extLst>
                          </p:cNvPr>
                          <p:cNvGrpSpPr/>
                          <p:nvPr/>
                        </p:nvGrpSpPr>
                        <p:grpSpPr>
                          <a:xfrm>
                            <a:off x="5858521" y="6525321"/>
                            <a:ext cx="2714669" cy="830261"/>
                            <a:chOff x="5878809" y="6514279"/>
                            <a:chExt cx="2714669" cy="830261"/>
                          </a:xfrm>
                        </p:grpSpPr>
                        <p:sp>
                          <p:nvSpPr>
                            <p:cNvPr id="213" name="角丸四角形 212">
                              <a:extLst>
                                <a:ext uri="{FF2B5EF4-FFF2-40B4-BE49-F238E27FC236}">
                                  <a16:creationId xmlns:a16="http://schemas.microsoft.com/office/drawing/2014/main" id="{EB59F2D8-5DA4-4044-9DA3-4E013AA5A330}"/>
                                </a:ext>
                              </a:extLst>
                            </p:cNvPr>
                            <p:cNvSpPr/>
                            <p:nvPr/>
                          </p:nvSpPr>
                          <p:spPr>
                            <a:xfrm>
                              <a:off x="5878809" y="6514279"/>
                              <a:ext cx="2678533" cy="830261"/>
                            </a:xfrm>
                            <a:prstGeom prst="roundRect">
                              <a:avLst/>
                            </a:prstGeom>
                            <a:solidFill>
                              <a:srgbClr val="5B9BD5">
                                <a:lumMod val="60000"/>
                                <a:lumOff val="40000"/>
                              </a:srgbClr>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4" name="正方形/長方形 213">
                              <a:extLst>
                                <a:ext uri="{FF2B5EF4-FFF2-40B4-BE49-F238E27FC236}">
                                  <a16:creationId xmlns:a16="http://schemas.microsoft.com/office/drawing/2014/main" id="{FD03D3A9-B04A-D74C-B63C-F8B0DD09DB05}"/>
                                </a:ext>
                              </a:extLst>
                            </p:cNvPr>
                            <p:cNvSpPr/>
                            <p:nvPr/>
                          </p:nvSpPr>
                          <p:spPr>
                            <a:xfrm>
                              <a:off x="6130754" y="6556267"/>
                              <a:ext cx="2462724" cy="75324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学校の実態に合わせて</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ＩＣＴ活用計画を作成</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a:t>
                              </a:r>
                            </a:p>
                          </p:txBody>
                        </p:sp>
                      </p:grpSp>
                      <p:grpSp>
                        <p:nvGrpSpPr>
                          <p:cNvPr id="209" name="グループ化 208">
                            <a:extLst>
                              <a:ext uri="{FF2B5EF4-FFF2-40B4-BE49-F238E27FC236}">
                                <a16:creationId xmlns:a16="http://schemas.microsoft.com/office/drawing/2014/main" id="{EA141424-188A-8E47-AB0B-8F0ABC414E39}"/>
                              </a:ext>
                            </a:extLst>
                          </p:cNvPr>
                          <p:cNvGrpSpPr/>
                          <p:nvPr/>
                        </p:nvGrpSpPr>
                        <p:grpSpPr bwMode="gray">
                          <a:xfrm>
                            <a:off x="4999421" y="6768692"/>
                            <a:ext cx="1158335" cy="800626"/>
                            <a:chOff x="5139886" y="4905771"/>
                            <a:chExt cx="1008302" cy="833682"/>
                          </a:xfrm>
                        </p:grpSpPr>
                        <p:sp>
                          <p:nvSpPr>
                            <p:cNvPr id="210" name="楕円 139">
                              <a:extLst>
                                <a:ext uri="{FF2B5EF4-FFF2-40B4-BE49-F238E27FC236}">
                                  <a16:creationId xmlns:a16="http://schemas.microsoft.com/office/drawing/2014/main" id="{5345484F-5BD9-1C4B-A842-5C99DC515E13}"/>
                                </a:ext>
                              </a:extLst>
                            </p:cNvPr>
                            <p:cNvSpPr/>
                            <p:nvPr/>
                          </p:nvSpPr>
                          <p:spPr bwMode="gray">
                            <a:xfrm>
                              <a:off x="5190683" y="4905771"/>
                              <a:ext cx="879432" cy="833682"/>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12" name="テキスト ボックス 211">
                              <a:extLst>
                                <a:ext uri="{FF2B5EF4-FFF2-40B4-BE49-F238E27FC236}">
                                  <a16:creationId xmlns:a16="http://schemas.microsoft.com/office/drawing/2014/main" id="{504FFB85-4310-CC4C-BAF2-188296EB6440}"/>
                                </a:ext>
                              </a:extLst>
                            </p:cNvPr>
                            <p:cNvSpPr txBox="1"/>
                            <p:nvPr/>
                          </p:nvSpPr>
                          <p:spPr bwMode="gray">
                            <a:xfrm>
                              <a:off x="5139886" y="5016468"/>
                              <a:ext cx="1008302" cy="601331"/>
                            </a:xfrm>
                            <a:prstGeom prst="rect">
                              <a:avLst/>
                            </a:prstGeom>
                            <a:noFill/>
                            <a:ln w="3175">
                              <a:noFill/>
                            </a:ln>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計画の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作成</a:t>
                              </a:r>
                              <a:endParaRPr kumimoji="1" lang="ja-JP" alt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ndParaRPr>
                            </a:p>
                          </p:txBody>
                        </p:sp>
                      </p:grpSp>
                    </p:grpSp>
                    <p:grpSp>
                      <p:nvGrpSpPr>
                        <p:cNvPr id="196" name="グループ化 195">
                          <a:extLst>
                            <a:ext uri="{FF2B5EF4-FFF2-40B4-BE49-F238E27FC236}">
                              <a16:creationId xmlns:a16="http://schemas.microsoft.com/office/drawing/2014/main" id="{CA4A02CC-6351-7D4F-B155-29691875641B}"/>
                            </a:ext>
                          </a:extLst>
                        </p:cNvPr>
                        <p:cNvGrpSpPr/>
                        <p:nvPr/>
                      </p:nvGrpSpPr>
                      <p:grpSpPr>
                        <a:xfrm>
                          <a:off x="-177320" y="6680167"/>
                          <a:ext cx="3860680" cy="859847"/>
                          <a:chOff x="-279018" y="6727760"/>
                          <a:chExt cx="3860680" cy="859847"/>
                        </a:xfrm>
                      </p:grpSpPr>
                      <p:sp>
                        <p:nvSpPr>
                          <p:cNvPr id="203" name="角丸四角形 202">
                            <a:extLst>
                              <a:ext uri="{FF2B5EF4-FFF2-40B4-BE49-F238E27FC236}">
                                <a16:creationId xmlns:a16="http://schemas.microsoft.com/office/drawing/2014/main" id="{845A7550-EF33-6344-B2FD-650178663F45}"/>
                              </a:ext>
                            </a:extLst>
                          </p:cNvPr>
                          <p:cNvSpPr/>
                          <p:nvPr/>
                        </p:nvSpPr>
                        <p:spPr>
                          <a:xfrm>
                            <a:off x="-279018" y="6727760"/>
                            <a:ext cx="2856816" cy="672275"/>
                          </a:xfrm>
                          <a:prstGeom prst="roundRect">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04" name="グループ化 203">
                            <a:extLst>
                              <a:ext uri="{FF2B5EF4-FFF2-40B4-BE49-F238E27FC236}">
                                <a16:creationId xmlns:a16="http://schemas.microsoft.com/office/drawing/2014/main" id="{ED18FAC1-289D-E141-914C-8479AB2C5B70}"/>
                              </a:ext>
                            </a:extLst>
                          </p:cNvPr>
                          <p:cNvGrpSpPr/>
                          <p:nvPr/>
                        </p:nvGrpSpPr>
                        <p:grpSpPr bwMode="gray">
                          <a:xfrm>
                            <a:off x="2407832" y="6848909"/>
                            <a:ext cx="1173830" cy="738698"/>
                            <a:chOff x="2989471" y="5092950"/>
                            <a:chExt cx="1131296" cy="881893"/>
                          </a:xfrm>
                        </p:grpSpPr>
                        <p:sp>
                          <p:nvSpPr>
                            <p:cNvPr id="205" name="楕円 133">
                              <a:extLst>
                                <a:ext uri="{FF2B5EF4-FFF2-40B4-BE49-F238E27FC236}">
                                  <a16:creationId xmlns:a16="http://schemas.microsoft.com/office/drawing/2014/main" id="{0B9D0F43-BF04-AC41-B9B4-9101E7B4CDCF}"/>
                                </a:ext>
                              </a:extLst>
                            </p:cNvPr>
                            <p:cNvSpPr/>
                            <p:nvPr/>
                          </p:nvSpPr>
                          <p:spPr bwMode="gray">
                            <a:xfrm>
                              <a:off x="3086087" y="5092950"/>
                              <a:ext cx="907989" cy="881893"/>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CB8349D-5357-0F42-9A92-8FC23609987D}"/>
                                </a:ext>
                              </a:extLst>
                            </p:cNvPr>
                            <p:cNvSpPr txBox="1"/>
                            <p:nvPr/>
                          </p:nvSpPr>
                          <p:spPr bwMode="gray">
                            <a:xfrm>
                              <a:off x="2989471" y="5196494"/>
                              <a:ext cx="1131296" cy="70110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実態の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把握</a:t>
                              </a:r>
                              <a:endParaRPr kumimoji="1" lang="ja-JP" altLang="en-US" sz="36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197" name="グループ化 196">
                          <a:extLst>
                            <a:ext uri="{FF2B5EF4-FFF2-40B4-BE49-F238E27FC236}">
                              <a16:creationId xmlns:a16="http://schemas.microsoft.com/office/drawing/2014/main" id="{2E8BB422-040D-A74E-AFF0-5A381CA1A9B3}"/>
                            </a:ext>
                          </a:extLst>
                        </p:cNvPr>
                        <p:cNvGrpSpPr/>
                        <p:nvPr/>
                      </p:nvGrpSpPr>
                      <p:grpSpPr>
                        <a:xfrm>
                          <a:off x="-305787" y="5422382"/>
                          <a:ext cx="3140261" cy="1009652"/>
                          <a:chOff x="-506827" y="5674155"/>
                          <a:chExt cx="3140261" cy="1009652"/>
                        </a:xfrm>
                      </p:grpSpPr>
                      <p:sp>
                        <p:nvSpPr>
                          <p:cNvPr id="198" name="角丸四角形 197">
                            <a:extLst>
                              <a:ext uri="{FF2B5EF4-FFF2-40B4-BE49-F238E27FC236}">
                                <a16:creationId xmlns:a16="http://schemas.microsoft.com/office/drawing/2014/main" id="{F7179C72-5C21-7A44-AC55-D2792134D3A7}"/>
                              </a:ext>
                            </a:extLst>
                          </p:cNvPr>
                          <p:cNvSpPr/>
                          <p:nvPr/>
                        </p:nvSpPr>
                        <p:spPr>
                          <a:xfrm>
                            <a:off x="-506827" y="5935405"/>
                            <a:ext cx="2243426" cy="748402"/>
                          </a:xfrm>
                          <a:prstGeom prst="roundRect">
                            <a:avLst/>
                          </a:prstGeom>
                          <a:solidFill>
                            <a:schemeClr val="bg2"/>
                          </a:solidFill>
                          <a:ln w="12700" cap="flat" cmpd="sng" algn="ctr">
                            <a:solidFill>
                              <a:srgbClr val="ED7D31">
                                <a:lumMod val="50000"/>
                              </a:srgbClr>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endParaRPr>
                          </a:p>
                        </p:txBody>
                      </p:sp>
                      <p:grpSp>
                        <p:nvGrpSpPr>
                          <p:cNvPr id="199" name="グループ化 198">
                            <a:extLst>
                              <a:ext uri="{FF2B5EF4-FFF2-40B4-BE49-F238E27FC236}">
                                <a16:creationId xmlns:a16="http://schemas.microsoft.com/office/drawing/2014/main" id="{E4CEC4BF-91D8-8E46-B411-967DAAE1B145}"/>
                              </a:ext>
                            </a:extLst>
                          </p:cNvPr>
                          <p:cNvGrpSpPr/>
                          <p:nvPr/>
                        </p:nvGrpSpPr>
                        <p:grpSpPr bwMode="gray">
                          <a:xfrm>
                            <a:off x="1470978" y="5674155"/>
                            <a:ext cx="1162456" cy="756748"/>
                            <a:chOff x="2562701" y="6268444"/>
                            <a:chExt cx="1260115" cy="892893"/>
                          </a:xfrm>
                        </p:grpSpPr>
                        <p:sp>
                          <p:nvSpPr>
                            <p:cNvPr id="200" name="楕円 162">
                              <a:extLst>
                                <a:ext uri="{FF2B5EF4-FFF2-40B4-BE49-F238E27FC236}">
                                  <a16:creationId xmlns:a16="http://schemas.microsoft.com/office/drawing/2014/main" id="{09C71B3A-6D38-224A-9FAF-A6D97F9AFD5A}"/>
                                </a:ext>
                              </a:extLst>
                            </p:cNvPr>
                            <p:cNvSpPr/>
                            <p:nvPr/>
                          </p:nvSpPr>
                          <p:spPr bwMode="gray">
                            <a:xfrm>
                              <a:off x="2680203" y="6268444"/>
                              <a:ext cx="998564" cy="892893"/>
                            </a:xfrm>
                            <a:prstGeom prst="ellipse">
                              <a:avLst/>
                            </a:prstGeom>
                            <a:solidFill>
                              <a:schemeClr val="bg2"/>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2" name="テキスト ボックス 201">
                              <a:extLst>
                                <a:ext uri="{FF2B5EF4-FFF2-40B4-BE49-F238E27FC236}">
                                  <a16:creationId xmlns:a16="http://schemas.microsoft.com/office/drawing/2014/main" id="{9C9AE168-B06D-624A-ACF3-69406A2ECF21}"/>
                                </a:ext>
                              </a:extLst>
                            </p:cNvPr>
                            <p:cNvSpPr txBox="1"/>
                            <p:nvPr/>
                          </p:nvSpPr>
                          <p:spPr bwMode="gray">
                            <a:xfrm>
                              <a:off x="2562701" y="6365923"/>
                              <a:ext cx="1260115" cy="692919"/>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授業の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実施</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grpSp>
                  </p:grpSp>
                </p:grpSp>
                <p:pic>
                  <p:nvPicPr>
                    <p:cNvPr id="189" name="図 18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2154" y="5816925"/>
                      <a:ext cx="1149675" cy="939594"/>
                    </a:xfrm>
                    <a:prstGeom prst="rect">
                      <a:avLst/>
                    </a:prstGeom>
                  </p:spPr>
                </p:pic>
              </p:grpSp>
              <p:sp>
                <p:nvSpPr>
                  <p:cNvPr id="187" name="テキスト ボックス 186">
                    <a:extLst>
                      <a:ext uri="{FF2B5EF4-FFF2-40B4-BE49-F238E27FC236}">
                        <a16:creationId xmlns:a16="http://schemas.microsoft.com/office/drawing/2014/main" id="{871F2311-CBA9-4308-A4D6-2E72F58A347E}"/>
                      </a:ext>
                    </a:extLst>
                  </p:cNvPr>
                  <p:cNvSpPr txBox="1"/>
                  <p:nvPr/>
                </p:nvSpPr>
                <p:spPr>
                  <a:xfrm>
                    <a:off x="-134686" y="5858129"/>
                    <a:ext cx="2037060" cy="726794"/>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ＩＣＴ活用計画に</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基づき授業でＩＣＴを活用する</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p:txBody>
              </p:sp>
            </p:grpSp>
            <p:sp>
              <p:nvSpPr>
                <p:cNvPr id="185" name="正方形/長方形 184">
                  <a:extLst>
                    <a:ext uri="{FF2B5EF4-FFF2-40B4-BE49-F238E27FC236}">
                      <a16:creationId xmlns:a16="http://schemas.microsoft.com/office/drawing/2014/main" id="{FD03D3A9-B04A-D74C-B63C-F8B0DD09DB05}"/>
                    </a:ext>
                  </a:extLst>
                </p:cNvPr>
                <p:cNvSpPr/>
                <p:nvPr/>
              </p:nvSpPr>
              <p:spPr>
                <a:xfrm>
                  <a:off x="-22130" y="6500980"/>
                  <a:ext cx="2631253" cy="50875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ＩＣＴ活用到達目標一覧に</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より学校の実態を把握する</a:t>
                  </a:r>
                </a:p>
              </p:txBody>
            </p:sp>
          </p:grpSp>
        </p:grpSp>
        <p:sp>
          <p:nvSpPr>
            <p:cNvPr id="176" name="楕円 175"/>
            <p:cNvSpPr/>
            <p:nvPr/>
          </p:nvSpPr>
          <p:spPr bwMode="gray">
            <a:xfrm rot="446318">
              <a:off x="3641274" y="4787285"/>
              <a:ext cx="344173" cy="286085"/>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7" name="楕円 176"/>
            <p:cNvSpPr/>
            <p:nvPr/>
          </p:nvSpPr>
          <p:spPr bwMode="gray">
            <a:xfrm rot="385384">
              <a:off x="3353031" y="4791202"/>
              <a:ext cx="270118" cy="220845"/>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8" name="楕円 177"/>
            <p:cNvSpPr/>
            <p:nvPr/>
          </p:nvSpPr>
          <p:spPr bwMode="gray">
            <a:xfrm rot="326570">
              <a:off x="3095472" y="4786521"/>
              <a:ext cx="236780" cy="193549"/>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9" name="楕円 178"/>
            <p:cNvSpPr/>
            <p:nvPr/>
          </p:nvSpPr>
          <p:spPr bwMode="gray">
            <a:xfrm rot="216371">
              <a:off x="2912819" y="4800755"/>
              <a:ext cx="163742" cy="154577"/>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50" y="365125"/>
            <a:ext cx="78867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ＩＣＴ活用計画の作成と活用の</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４つのステップ</a:t>
            </a:r>
          </a:p>
        </p:txBody>
      </p:sp>
      <p:sp>
        <p:nvSpPr>
          <p:cNvPr id="57" name="フッター プレースホルダー 2">
            <a:extLst>
              <a:ext uri="{FF2B5EF4-FFF2-40B4-BE49-F238E27FC236}">
                <a16:creationId xmlns:a16="http://schemas.microsoft.com/office/drawing/2014/main" id="{2EAD0326-F168-4A4C-82E2-5C2CB1201E79}"/>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spTree>
    <p:extLst>
      <p:ext uri="{BB962C8B-B14F-4D97-AF65-F5344CB8AC3E}">
        <p14:creationId xmlns:p14="http://schemas.microsoft.com/office/powerpoint/2010/main" val="3518896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グループ化 173"/>
          <p:cNvGrpSpPr/>
          <p:nvPr/>
        </p:nvGrpSpPr>
        <p:grpSpPr>
          <a:xfrm>
            <a:off x="237709" y="2202865"/>
            <a:ext cx="8906291" cy="3320633"/>
            <a:chOff x="-246932" y="4645840"/>
            <a:chExt cx="8000060" cy="2613819"/>
          </a:xfrm>
        </p:grpSpPr>
        <p:grpSp>
          <p:nvGrpSpPr>
            <p:cNvPr id="175" name="グループ化 174"/>
            <p:cNvGrpSpPr/>
            <p:nvPr/>
          </p:nvGrpSpPr>
          <p:grpSpPr>
            <a:xfrm>
              <a:off x="-246932" y="4645840"/>
              <a:ext cx="8000060" cy="2613819"/>
              <a:chOff x="-246932" y="4645840"/>
              <a:chExt cx="8000060" cy="2613819"/>
            </a:xfrm>
          </p:grpSpPr>
          <p:sp>
            <p:nvSpPr>
              <p:cNvPr id="180" name="正方形/長方形 179"/>
              <p:cNvSpPr/>
              <p:nvPr/>
            </p:nvSpPr>
            <p:spPr>
              <a:xfrm rot="21005632">
                <a:off x="72053" y="4690936"/>
                <a:ext cx="1978035" cy="619012"/>
              </a:xfrm>
              <a:prstGeom prst="rect">
                <a:avLst/>
              </a:prstGeom>
              <a:solidFill>
                <a:srgbClr val="ED7D31">
                  <a:lumMod val="20000"/>
                  <a:lumOff val="80000"/>
                </a:srgbClr>
              </a:solidFill>
              <a:ln w="38100" cap="flat" cmpd="sng" algn="ctr">
                <a:solidFill>
                  <a:srgbClr val="ED7D31">
                    <a:lumMod val="40000"/>
                    <a:lumOff val="6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1" name="正方形/長方形 180"/>
              <p:cNvSpPr/>
              <p:nvPr/>
            </p:nvSpPr>
            <p:spPr>
              <a:xfrm rot="20936468">
                <a:off x="-186382" y="4645840"/>
                <a:ext cx="2436939" cy="654115"/>
              </a:xfrm>
              <a:prstGeom prst="rect">
                <a:avLst/>
              </a:prstGeom>
              <a:noFill/>
            </p:spPr>
            <p:txBody>
              <a:bodyPr wrap="square" lIns="91440" tIns="45720" rIns="91440" bIns="4572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情報活用能力の</a:t>
                </a:r>
                <a:endParaRPr kumimoji="1" lang="en-US" altLang="ja-JP"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育成へ</a:t>
                </a:r>
              </a:p>
            </p:txBody>
          </p:sp>
          <p:grpSp>
            <p:nvGrpSpPr>
              <p:cNvPr id="182" name="グループ化 181"/>
              <p:cNvGrpSpPr/>
              <p:nvPr/>
            </p:nvGrpSpPr>
            <p:grpSpPr>
              <a:xfrm>
                <a:off x="2012747" y="4689837"/>
                <a:ext cx="2751266" cy="2422554"/>
                <a:chOff x="1530583" y="6291979"/>
                <a:chExt cx="2234491" cy="1760614"/>
              </a:xfrm>
            </p:grpSpPr>
            <p:grpSp>
              <p:nvGrpSpPr>
                <p:cNvPr id="222" name="グループ化 221"/>
                <p:cNvGrpSpPr/>
                <p:nvPr/>
              </p:nvGrpSpPr>
              <p:grpSpPr>
                <a:xfrm>
                  <a:off x="1550381" y="7279142"/>
                  <a:ext cx="2211808" cy="773451"/>
                  <a:chOff x="1550381" y="7279142"/>
                  <a:chExt cx="3082434" cy="773451"/>
                </a:xfrm>
              </p:grpSpPr>
              <p:sp>
                <p:nvSpPr>
                  <p:cNvPr id="229" name="右カーブ矢印 228"/>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0" name="右カーブ矢印 229"/>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23" name="グループ化 222"/>
                <p:cNvGrpSpPr/>
                <p:nvPr/>
              </p:nvGrpSpPr>
              <p:grpSpPr>
                <a:xfrm>
                  <a:off x="1550381" y="6711410"/>
                  <a:ext cx="2211808" cy="773451"/>
                  <a:chOff x="1550381" y="7279142"/>
                  <a:chExt cx="3082434" cy="773451"/>
                </a:xfrm>
              </p:grpSpPr>
              <p:sp>
                <p:nvSpPr>
                  <p:cNvPr id="227" name="右カーブ矢印 226"/>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8" name="右カーブ矢印 227"/>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4" name="右カーブ矢印 61"/>
                <p:cNvSpPr/>
                <p:nvPr/>
              </p:nvSpPr>
              <p:spPr>
                <a:xfrm rot="10800000">
                  <a:off x="1732596" y="6320857"/>
                  <a:ext cx="2032478" cy="616523"/>
                </a:xfrm>
                <a:custGeom>
                  <a:avLst/>
                  <a:gdLst>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0" fmla="*/ 2721373 w 2721373"/>
                    <a:gd name="connsiteY0" fmla="*/ 223896 h 616523"/>
                    <a:gd name="connsiteX1" fmla="*/ 615656 w 2721373"/>
                    <a:gd name="connsiteY1" fmla="*/ 288671 h 616523"/>
                    <a:gd name="connsiteX2" fmla="*/ 2535441 w 2721373"/>
                    <a:gd name="connsiteY2" fmla="*/ 413 h 616523"/>
                    <a:gd name="connsiteX3" fmla="*/ 2721373 w 2721373"/>
                    <a:gd name="connsiteY3" fmla="*/ 0 h 616523"/>
                    <a:gd name="connsiteX4" fmla="*/ 2721373 w 2721373"/>
                    <a:gd name="connsiteY4" fmla="*/ 223896 h 616523"/>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8" fmla="*/ 2721373 w 2721373"/>
                    <a:gd name="connsiteY8" fmla="*/ 0 h 616523"/>
                    <a:gd name="connsiteX9" fmla="*/ 2721373 w 2721373"/>
                    <a:gd name="connsiteY9" fmla="*/ 223896 h 616523"/>
                    <a:gd name="connsiteX10" fmla="*/ 615656 w 2721373"/>
                    <a:gd name="connsiteY10" fmla="*/ 288671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0" fmla="*/ 2725394 w 2725394"/>
                    <a:gd name="connsiteY0" fmla="*/ 223896 h 616523"/>
                    <a:gd name="connsiteX1" fmla="*/ 619677 w 2725394"/>
                    <a:gd name="connsiteY1" fmla="*/ 288671 h 616523"/>
                    <a:gd name="connsiteX2" fmla="*/ 2539462 w 2725394"/>
                    <a:gd name="connsiteY2" fmla="*/ 413 h 616523"/>
                    <a:gd name="connsiteX3" fmla="*/ 2725394 w 2725394"/>
                    <a:gd name="connsiteY3" fmla="*/ 0 h 616523"/>
                    <a:gd name="connsiteX4" fmla="*/ 2725394 w 2725394"/>
                    <a:gd name="connsiteY4" fmla="*/ 223896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8" fmla="*/ 2725394 w 2725394"/>
                    <a:gd name="connsiteY8" fmla="*/ 0 h 616523"/>
                    <a:gd name="connsiteX9" fmla="*/ 2725394 w 2725394"/>
                    <a:gd name="connsiteY9" fmla="*/ 168631 h 616523"/>
                    <a:gd name="connsiteX10" fmla="*/ 619677 w 2725394"/>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29822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18644 w 2730419"/>
                    <a:gd name="connsiteY1" fmla="*/ 463978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419" h="616523" stroke="0" extrusionOk="0">
                      <a:moveTo>
                        <a:pt x="4021" y="176723"/>
                      </a:moveTo>
                      <a:cubicBezTo>
                        <a:pt x="4021" y="274324"/>
                        <a:pt x="1215671" y="463978"/>
                        <a:pt x="2718644" y="463978"/>
                      </a:cubicBezTo>
                      <a:cubicBezTo>
                        <a:pt x="2718643" y="464316"/>
                        <a:pt x="2725394" y="449581"/>
                        <a:pt x="2725393" y="449919"/>
                      </a:cubicBezTo>
                      <a:cubicBezTo>
                        <a:pt x="2725393" y="461777"/>
                        <a:pt x="2725394" y="453537"/>
                        <a:pt x="2725394" y="465395"/>
                      </a:cubicBezTo>
                      <a:lnTo>
                        <a:pt x="2725394" y="616523"/>
                      </a:lnTo>
                      <a:lnTo>
                        <a:pt x="2725394" y="577343"/>
                      </a:lnTo>
                      <a:cubicBezTo>
                        <a:pt x="1222421" y="577343"/>
                        <a:pt x="4021" y="498221"/>
                        <a:pt x="4021" y="400620"/>
                      </a:cubicBezTo>
                      <a:lnTo>
                        <a:pt x="4021" y="176723"/>
                      </a:lnTo>
                      <a:close/>
                    </a:path>
                    <a:path w="2730419" h="616523" fill="darkenLess" stroke="0" extrusionOk="0">
                      <a:moveTo>
                        <a:pt x="2730419" y="158582"/>
                      </a:moveTo>
                      <a:lnTo>
                        <a:pt x="619677" y="288671"/>
                      </a:lnTo>
                      <a:cubicBezTo>
                        <a:pt x="-780445" y="177611"/>
                        <a:pt x="334373" y="10219"/>
                        <a:pt x="2539462" y="413"/>
                      </a:cubicBezTo>
                      <a:lnTo>
                        <a:pt x="2725394" y="0"/>
                      </a:lnTo>
                      <a:lnTo>
                        <a:pt x="2730419" y="158582"/>
                      </a:lnTo>
                      <a:close/>
                    </a:path>
                    <a:path w="2730419" h="616523" fill="none" extrusionOk="0">
                      <a:moveTo>
                        <a:pt x="4021" y="176723"/>
                      </a:moveTo>
                      <a:cubicBezTo>
                        <a:pt x="4021" y="274324"/>
                        <a:pt x="1215672" y="479050"/>
                        <a:pt x="2718645" y="479050"/>
                      </a:cubicBezTo>
                      <a:lnTo>
                        <a:pt x="2725395" y="379580"/>
                      </a:lnTo>
                      <a:cubicBezTo>
                        <a:pt x="2725395" y="408185"/>
                        <a:pt x="2725394" y="436790"/>
                        <a:pt x="2725394" y="465395"/>
                      </a:cubicBezTo>
                      <a:lnTo>
                        <a:pt x="2725394" y="616523"/>
                      </a:lnTo>
                      <a:lnTo>
                        <a:pt x="2725394" y="577343"/>
                      </a:lnTo>
                      <a:cubicBezTo>
                        <a:pt x="1222421" y="577343"/>
                        <a:pt x="4021" y="498221"/>
                        <a:pt x="4021" y="400620"/>
                      </a:cubicBezTo>
                      <a:lnTo>
                        <a:pt x="4021" y="176723"/>
                      </a:lnTo>
                      <a:cubicBezTo>
                        <a:pt x="4021" y="79122"/>
                        <a:pt x="1222421" y="0"/>
                        <a:pt x="2725394" y="0"/>
                      </a:cubicBezTo>
                      <a:lnTo>
                        <a:pt x="2725394" y="168631"/>
                      </a:lnTo>
                      <a:cubicBezTo>
                        <a:pt x="1909446" y="168631"/>
                        <a:pt x="1136552" y="247671"/>
                        <a:pt x="619677" y="288671"/>
                      </a:cubicBezTo>
                    </a:path>
                  </a:pathLst>
                </a:cu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5" name="二等辺三角形 224"/>
                <p:cNvSpPr/>
                <p:nvPr/>
              </p:nvSpPr>
              <p:spPr>
                <a:xfrm rot="16460828">
                  <a:off x="1530128" y="6292434"/>
                  <a:ext cx="252904" cy="251994"/>
                </a:xfrm>
                <a:prstGeom prst="triangle">
                  <a:avLst>
                    <a:gd name="adj" fmla="val 60142"/>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6" name="図 225"/>
                <p:cNvPicPr>
                  <a:picLocks noChangeAspect="1"/>
                </p:cNvPicPr>
                <p:nvPr/>
              </p:nvPicPr>
              <p:blipFill>
                <a:blip r:embed="rId3">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a:xfrm>
                  <a:off x="1556016" y="6302889"/>
                  <a:ext cx="2205663" cy="1749704"/>
                </a:xfrm>
                <a:prstGeom prst="rect">
                  <a:avLst/>
                </a:prstGeom>
              </p:spPr>
            </p:pic>
          </p:grpSp>
          <p:grpSp>
            <p:nvGrpSpPr>
              <p:cNvPr id="183" name="グループ化 182"/>
              <p:cNvGrpSpPr/>
              <p:nvPr/>
            </p:nvGrpSpPr>
            <p:grpSpPr>
              <a:xfrm>
                <a:off x="-246932" y="4758747"/>
                <a:ext cx="8000060" cy="2500912"/>
                <a:chOff x="-246932" y="4758747"/>
                <a:chExt cx="8000060" cy="2500912"/>
              </a:xfrm>
            </p:grpSpPr>
            <p:grpSp>
              <p:nvGrpSpPr>
                <p:cNvPr id="184" name="グループ化 183"/>
                <p:cNvGrpSpPr/>
                <p:nvPr/>
              </p:nvGrpSpPr>
              <p:grpSpPr>
                <a:xfrm>
                  <a:off x="-246932" y="4758747"/>
                  <a:ext cx="8000060" cy="2500912"/>
                  <a:chOff x="-246197" y="5105282"/>
                  <a:chExt cx="8000060" cy="2500912"/>
                </a:xfrm>
              </p:grpSpPr>
              <p:grpSp>
                <p:nvGrpSpPr>
                  <p:cNvPr id="186" name="グループ化 185"/>
                  <p:cNvGrpSpPr/>
                  <p:nvPr/>
                </p:nvGrpSpPr>
                <p:grpSpPr>
                  <a:xfrm>
                    <a:off x="-246197" y="5105282"/>
                    <a:ext cx="8000060" cy="2500912"/>
                    <a:chOff x="-236465" y="5126312"/>
                    <a:chExt cx="8000060" cy="2500912"/>
                  </a:xfrm>
                </p:grpSpPr>
                <p:grpSp>
                  <p:nvGrpSpPr>
                    <p:cNvPr id="188" name="グループ化 187"/>
                    <p:cNvGrpSpPr/>
                    <p:nvPr/>
                  </p:nvGrpSpPr>
                  <p:grpSpPr>
                    <a:xfrm>
                      <a:off x="-236465" y="5126312"/>
                      <a:ext cx="8000060" cy="2500912"/>
                      <a:chOff x="-251861" y="5112802"/>
                      <a:chExt cx="8000060" cy="2536949"/>
                    </a:xfrm>
                  </p:grpSpPr>
                  <p:sp>
                    <p:nvSpPr>
                      <p:cNvPr id="190" name="楕円 189"/>
                      <p:cNvSpPr/>
                      <p:nvPr/>
                    </p:nvSpPr>
                    <p:spPr bwMode="gray">
                      <a:xfrm rot="446318">
                        <a:off x="2738813" y="5158518"/>
                        <a:ext cx="145427" cy="132236"/>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1" name="楕円 190"/>
                      <p:cNvSpPr/>
                      <p:nvPr/>
                    </p:nvSpPr>
                    <p:spPr bwMode="gray">
                      <a:xfrm rot="385384">
                        <a:off x="2590765" y="5162358"/>
                        <a:ext cx="132416" cy="117057"/>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2" name="楕円 191"/>
                      <p:cNvSpPr/>
                      <p:nvPr/>
                    </p:nvSpPr>
                    <p:spPr bwMode="gray">
                      <a:xfrm rot="326570">
                        <a:off x="2444550" y="5156564"/>
                        <a:ext cx="121741" cy="115517"/>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nvGrpSpPr>
                      <p:cNvPr id="193" name="グループ化 192">
                        <a:extLst>
                          <a:ext uri="{FF2B5EF4-FFF2-40B4-BE49-F238E27FC236}">
                            <a16:creationId xmlns:a16="http://schemas.microsoft.com/office/drawing/2014/main" id="{86EC9BD1-8C20-234F-867B-21823221E595}"/>
                          </a:ext>
                        </a:extLst>
                      </p:cNvPr>
                      <p:cNvGrpSpPr/>
                      <p:nvPr/>
                    </p:nvGrpSpPr>
                    <p:grpSpPr>
                      <a:xfrm>
                        <a:off x="-251861" y="5112802"/>
                        <a:ext cx="8000060" cy="2536949"/>
                        <a:chOff x="-305787" y="4904198"/>
                        <a:chExt cx="8231220" cy="2635816"/>
                      </a:xfrm>
                    </p:grpSpPr>
                    <p:grpSp>
                      <p:nvGrpSpPr>
                        <p:cNvPr id="194" name="グループ化 193">
                          <a:extLst>
                            <a:ext uri="{FF2B5EF4-FFF2-40B4-BE49-F238E27FC236}">
                              <a16:creationId xmlns:a16="http://schemas.microsoft.com/office/drawing/2014/main" id="{B51AEF98-9BE7-5442-90C1-9CFC7E47FE77}"/>
                            </a:ext>
                          </a:extLst>
                        </p:cNvPr>
                        <p:cNvGrpSpPr/>
                        <p:nvPr/>
                      </p:nvGrpSpPr>
                      <p:grpSpPr>
                        <a:xfrm>
                          <a:off x="4254790" y="4904198"/>
                          <a:ext cx="3670643" cy="853819"/>
                          <a:chOff x="4284161" y="5269431"/>
                          <a:chExt cx="3807921" cy="822283"/>
                        </a:xfrm>
                      </p:grpSpPr>
                      <p:sp>
                        <p:nvSpPr>
                          <p:cNvPr id="215" name="角丸四角形 214">
                            <a:extLst>
                              <a:ext uri="{FF2B5EF4-FFF2-40B4-BE49-F238E27FC236}">
                                <a16:creationId xmlns:a16="http://schemas.microsoft.com/office/drawing/2014/main" id="{D8390A22-6FB6-DD42-8A10-B9CD3F017E7B}"/>
                              </a:ext>
                            </a:extLst>
                          </p:cNvPr>
                          <p:cNvSpPr/>
                          <p:nvPr/>
                        </p:nvSpPr>
                        <p:spPr bwMode="ltGray">
                          <a:xfrm>
                            <a:off x="5226791" y="5269431"/>
                            <a:ext cx="2576068" cy="791449"/>
                          </a:xfrm>
                          <a:prstGeom prst="roundRect">
                            <a:avLst/>
                          </a:prstGeom>
                          <a:solidFill>
                            <a:srgbClr val="AE77D7"/>
                          </a:solidFill>
                          <a:ln w="12700" cap="flat" cmpd="sng" algn="ctr">
                            <a:solidFill>
                              <a:srgbClr val="7030A0"/>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16" name="グループ化 215">
                            <a:extLst>
                              <a:ext uri="{FF2B5EF4-FFF2-40B4-BE49-F238E27FC236}">
                                <a16:creationId xmlns:a16="http://schemas.microsoft.com/office/drawing/2014/main" id="{929159EE-40DA-734B-AAF1-ABF0C5AB6343}"/>
                              </a:ext>
                            </a:extLst>
                          </p:cNvPr>
                          <p:cNvGrpSpPr/>
                          <p:nvPr/>
                        </p:nvGrpSpPr>
                        <p:grpSpPr>
                          <a:xfrm>
                            <a:off x="4284161" y="5293129"/>
                            <a:ext cx="1130282" cy="798585"/>
                            <a:chOff x="4305864" y="5086938"/>
                            <a:chExt cx="1155090" cy="798585"/>
                          </a:xfrm>
                        </p:grpSpPr>
                        <p:sp>
                          <p:nvSpPr>
                            <p:cNvPr id="218" name="楕円 142">
                              <a:extLst>
                                <a:ext uri="{FF2B5EF4-FFF2-40B4-BE49-F238E27FC236}">
                                  <a16:creationId xmlns:a16="http://schemas.microsoft.com/office/drawing/2014/main" id="{0372C4DA-7523-A448-B173-93CF067C2B90}"/>
                                </a:ext>
                              </a:extLst>
                            </p:cNvPr>
                            <p:cNvSpPr/>
                            <p:nvPr/>
                          </p:nvSpPr>
                          <p:spPr bwMode="gray">
                            <a:xfrm>
                              <a:off x="4354588" y="5086938"/>
                              <a:ext cx="1034884" cy="798585"/>
                            </a:xfrm>
                            <a:prstGeom prst="ellipse">
                              <a:avLst/>
                            </a:prstGeom>
                            <a:solidFill>
                              <a:srgbClr val="AE77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21" name="テキスト ボックス 220">
                              <a:extLst>
                                <a:ext uri="{FF2B5EF4-FFF2-40B4-BE49-F238E27FC236}">
                                  <a16:creationId xmlns:a16="http://schemas.microsoft.com/office/drawing/2014/main" id="{11AA5103-361F-DB4C-B3FC-8CDC80B3DADF}"/>
                                </a:ext>
                              </a:extLst>
                            </p:cNvPr>
                            <p:cNvSpPr txBox="1"/>
                            <p:nvPr/>
                          </p:nvSpPr>
                          <p:spPr bwMode="gray">
                            <a:xfrm>
                              <a:off x="4305864" y="5208266"/>
                              <a:ext cx="1155090" cy="56557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定着の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確認</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sp>
                        <p:nvSpPr>
                          <p:cNvPr id="217" name="テキスト ボックス 216">
                            <a:extLst>
                              <a:ext uri="{FF2B5EF4-FFF2-40B4-BE49-F238E27FC236}">
                                <a16:creationId xmlns:a16="http://schemas.microsoft.com/office/drawing/2014/main" id="{1E890979-BFA6-6A40-8B2B-478F2232C4A5}"/>
                              </a:ext>
                            </a:extLst>
                          </p:cNvPr>
                          <p:cNvSpPr txBox="1"/>
                          <p:nvPr/>
                        </p:nvSpPr>
                        <p:spPr>
                          <a:xfrm>
                            <a:off x="5322584" y="5283221"/>
                            <a:ext cx="2769498" cy="737707"/>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チェックシートで児童の</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情報活用能力の定着を</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確認する</a:t>
                            </a:r>
                            <a:endParaRPr kumimoji="1" lang="ja-JP" altLang="en-US"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95" name="グループ化 194">
                          <a:extLst>
                            <a:ext uri="{FF2B5EF4-FFF2-40B4-BE49-F238E27FC236}">
                              <a16:creationId xmlns:a16="http://schemas.microsoft.com/office/drawing/2014/main" id="{A321D746-D859-8A4F-9068-B8FB2B99286D}"/>
                            </a:ext>
                          </a:extLst>
                        </p:cNvPr>
                        <p:cNvGrpSpPr/>
                        <p:nvPr/>
                      </p:nvGrpSpPr>
                      <p:grpSpPr>
                        <a:xfrm>
                          <a:off x="4242195" y="6281435"/>
                          <a:ext cx="3439217" cy="1061673"/>
                          <a:chOff x="4999421" y="6525321"/>
                          <a:chExt cx="3573769" cy="1043997"/>
                        </a:xfrm>
                      </p:grpSpPr>
                      <p:grpSp>
                        <p:nvGrpSpPr>
                          <p:cNvPr id="208" name="グループ化 207">
                            <a:extLst>
                              <a:ext uri="{FF2B5EF4-FFF2-40B4-BE49-F238E27FC236}">
                                <a16:creationId xmlns:a16="http://schemas.microsoft.com/office/drawing/2014/main" id="{DF8BEAD1-1CDD-194A-8B2D-093E2FA6F2D6}"/>
                              </a:ext>
                            </a:extLst>
                          </p:cNvPr>
                          <p:cNvGrpSpPr/>
                          <p:nvPr/>
                        </p:nvGrpSpPr>
                        <p:grpSpPr>
                          <a:xfrm>
                            <a:off x="5858521" y="6525321"/>
                            <a:ext cx="2714669" cy="830261"/>
                            <a:chOff x="5878809" y="6514279"/>
                            <a:chExt cx="2714669" cy="830261"/>
                          </a:xfrm>
                        </p:grpSpPr>
                        <p:sp>
                          <p:nvSpPr>
                            <p:cNvPr id="213" name="角丸四角形 212">
                              <a:extLst>
                                <a:ext uri="{FF2B5EF4-FFF2-40B4-BE49-F238E27FC236}">
                                  <a16:creationId xmlns:a16="http://schemas.microsoft.com/office/drawing/2014/main" id="{EB59F2D8-5DA4-4044-9DA3-4E013AA5A330}"/>
                                </a:ext>
                              </a:extLst>
                            </p:cNvPr>
                            <p:cNvSpPr/>
                            <p:nvPr/>
                          </p:nvSpPr>
                          <p:spPr>
                            <a:xfrm>
                              <a:off x="5878809" y="6514279"/>
                              <a:ext cx="2678533" cy="830261"/>
                            </a:xfrm>
                            <a:prstGeom prst="roundRect">
                              <a:avLst/>
                            </a:prstGeom>
                            <a:solidFill>
                              <a:schemeClr val="bg2"/>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4" name="正方形/長方形 213">
                              <a:extLst>
                                <a:ext uri="{FF2B5EF4-FFF2-40B4-BE49-F238E27FC236}">
                                  <a16:creationId xmlns:a16="http://schemas.microsoft.com/office/drawing/2014/main" id="{FD03D3A9-B04A-D74C-B63C-F8B0DD09DB05}"/>
                                </a:ext>
                              </a:extLst>
                            </p:cNvPr>
                            <p:cNvSpPr/>
                            <p:nvPr/>
                          </p:nvSpPr>
                          <p:spPr>
                            <a:xfrm>
                              <a:off x="6130754" y="6556267"/>
                              <a:ext cx="2462724" cy="75324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学校の実態に合わせて</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ＩＣＴ活用計画を作成</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a:t>
                              </a:r>
                            </a:p>
                          </p:txBody>
                        </p:sp>
                      </p:grpSp>
                      <p:grpSp>
                        <p:nvGrpSpPr>
                          <p:cNvPr id="209" name="グループ化 208">
                            <a:extLst>
                              <a:ext uri="{FF2B5EF4-FFF2-40B4-BE49-F238E27FC236}">
                                <a16:creationId xmlns:a16="http://schemas.microsoft.com/office/drawing/2014/main" id="{EA141424-188A-8E47-AB0B-8F0ABC414E39}"/>
                              </a:ext>
                            </a:extLst>
                          </p:cNvPr>
                          <p:cNvGrpSpPr/>
                          <p:nvPr/>
                        </p:nvGrpSpPr>
                        <p:grpSpPr bwMode="gray">
                          <a:xfrm>
                            <a:off x="4999421" y="6768692"/>
                            <a:ext cx="1158335" cy="800626"/>
                            <a:chOff x="5139886" y="4905771"/>
                            <a:chExt cx="1008302" cy="833682"/>
                          </a:xfrm>
                        </p:grpSpPr>
                        <p:sp>
                          <p:nvSpPr>
                            <p:cNvPr id="210" name="楕円 139">
                              <a:extLst>
                                <a:ext uri="{FF2B5EF4-FFF2-40B4-BE49-F238E27FC236}">
                                  <a16:creationId xmlns:a16="http://schemas.microsoft.com/office/drawing/2014/main" id="{5345484F-5BD9-1C4B-A842-5C99DC515E13}"/>
                                </a:ext>
                              </a:extLst>
                            </p:cNvPr>
                            <p:cNvSpPr/>
                            <p:nvPr/>
                          </p:nvSpPr>
                          <p:spPr bwMode="gray">
                            <a:xfrm>
                              <a:off x="5190683" y="4905771"/>
                              <a:ext cx="879432" cy="833682"/>
                            </a:xfrm>
                            <a:prstGeom prst="ellipse">
                              <a:avLst/>
                            </a:prstGeom>
                            <a:solidFill>
                              <a:schemeClr val="bg2"/>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12" name="テキスト ボックス 211">
                              <a:extLst>
                                <a:ext uri="{FF2B5EF4-FFF2-40B4-BE49-F238E27FC236}">
                                  <a16:creationId xmlns:a16="http://schemas.microsoft.com/office/drawing/2014/main" id="{504FFB85-4310-CC4C-BAF2-188296EB6440}"/>
                                </a:ext>
                              </a:extLst>
                            </p:cNvPr>
                            <p:cNvSpPr txBox="1"/>
                            <p:nvPr/>
                          </p:nvSpPr>
                          <p:spPr bwMode="gray">
                            <a:xfrm>
                              <a:off x="5139886" y="5016468"/>
                              <a:ext cx="1008302" cy="601331"/>
                            </a:xfrm>
                            <a:prstGeom prst="rect">
                              <a:avLst/>
                            </a:prstGeom>
                            <a:noFill/>
                            <a:ln w="3175">
                              <a:noFill/>
                            </a:ln>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計画の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作成</a:t>
                              </a:r>
                              <a:endParaRPr kumimoji="1" lang="ja-JP" alt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ndParaRPr>
                            </a:p>
                          </p:txBody>
                        </p:sp>
                      </p:grpSp>
                    </p:grpSp>
                    <p:grpSp>
                      <p:nvGrpSpPr>
                        <p:cNvPr id="196" name="グループ化 195">
                          <a:extLst>
                            <a:ext uri="{FF2B5EF4-FFF2-40B4-BE49-F238E27FC236}">
                              <a16:creationId xmlns:a16="http://schemas.microsoft.com/office/drawing/2014/main" id="{CA4A02CC-6351-7D4F-B155-29691875641B}"/>
                            </a:ext>
                          </a:extLst>
                        </p:cNvPr>
                        <p:cNvGrpSpPr/>
                        <p:nvPr/>
                      </p:nvGrpSpPr>
                      <p:grpSpPr>
                        <a:xfrm>
                          <a:off x="-177320" y="6680167"/>
                          <a:ext cx="3860680" cy="859847"/>
                          <a:chOff x="-279018" y="6727760"/>
                          <a:chExt cx="3860680" cy="859847"/>
                        </a:xfrm>
                      </p:grpSpPr>
                      <p:sp>
                        <p:nvSpPr>
                          <p:cNvPr id="203" name="角丸四角形 202">
                            <a:extLst>
                              <a:ext uri="{FF2B5EF4-FFF2-40B4-BE49-F238E27FC236}">
                                <a16:creationId xmlns:a16="http://schemas.microsoft.com/office/drawing/2014/main" id="{845A7550-EF33-6344-B2FD-650178663F45}"/>
                              </a:ext>
                            </a:extLst>
                          </p:cNvPr>
                          <p:cNvSpPr/>
                          <p:nvPr/>
                        </p:nvSpPr>
                        <p:spPr>
                          <a:xfrm>
                            <a:off x="-279018" y="6727760"/>
                            <a:ext cx="2856816" cy="672275"/>
                          </a:xfrm>
                          <a:prstGeom prst="roundRect">
                            <a:avLst/>
                          </a:prstGeom>
                          <a:solidFill>
                            <a:schemeClr val="bg2"/>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04" name="グループ化 203">
                            <a:extLst>
                              <a:ext uri="{FF2B5EF4-FFF2-40B4-BE49-F238E27FC236}">
                                <a16:creationId xmlns:a16="http://schemas.microsoft.com/office/drawing/2014/main" id="{ED18FAC1-289D-E141-914C-8479AB2C5B70}"/>
                              </a:ext>
                            </a:extLst>
                          </p:cNvPr>
                          <p:cNvGrpSpPr/>
                          <p:nvPr/>
                        </p:nvGrpSpPr>
                        <p:grpSpPr bwMode="gray">
                          <a:xfrm>
                            <a:off x="2407832" y="6848909"/>
                            <a:ext cx="1173830" cy="738698"/>
                            <a:chOff x="2989471" y="5092950"/>
                            <a:chExt cx="1131296" cy="881893"/>
                          </a:xfrm>
                        </p:grpSpPr>
                        <p:sp>
                          <p:nvSpPr>
                            <p:cNvPr id="205" name="楕円 133">
                              <a:extLst>
                                <a:ext uri="{FF2B5EF4-FFF2-40B4-BE49-F238E27FC236}">
                                  <a16:creationId xmlns:a16="http://schemas.microsoft.com/office/drawing/2014/main" id="{0B9D0F43-BF04-AC41-B9B4-9101E7B4CDCF}"/>
                                </a:ext>
                              </a:extLst>
                            </p:cNvPr>
                            <p:cNvSpPr/>
                            <p:nvPr/>
                          </p:nvSpPr>
                          <p:spPr bwMode="gray">
                            <a:xfrm>
                              <a:off x="3086087" y="5092950"/>
                              <a:ext cx="907989" cy="881893"/>
                            </a:xfrm>
                            <a:prstGeom prst="ellipse">
                              <a:avLst/>
                            </a:prstGeom>
                            <a:solidFill>
                              <a:schemeClr val="bg2"/>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CB8349D-5357-0F42-9A92-8FC23609987D}"/>
                                </a:ext>
                              </a:extLst>
                            </p:cNvPr>
                            <p:cNvSpPr txBox="1"/>
                            <p:nvPr/>
                          </p:nvSpPr>
                          <p:spPr bwMode="gray">
                            <a:xfrm>
                              <a:off x="2989471" y="5196494"/>
                              <a:ext cx="1131296" cy="70110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実態の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把握</a:t>
                              </a:r>
                              <a:endParaRPr kumimoji="1" lang="ja-JP" altLang="en-US" sz="36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197" name="グループ化 196">
                          <a:extLst>
                            <a:ext uri="{FF2B5EF4-FFF2-40B4-BE49-F238E27FC236}">
                              <a16:creationId xmlns:a16="http://schemas.microsoft.com/office/drawing/2014/main" id="{2E8BB422-040D-A74E-AFF0-5A381CA1A9B3}"/>
                            </a:ext>
                          </a:extLst>
                        </p:cNvPr>
                        <p:cNvGrpSpPr/>
                        <p:nvPr/>
                      </p:nvGrpSpPr>
                      <p:grpSpPr>
                        <a:xfrm>
                          <a:off x="-305787" y="5422382"/>
                          <a:ext cx="3140261" cy="1009652"/>
                          <a:chOff x="-506827" y="5674155"/>
                          <a:chExt cx="3140261" cy="1009652"/>
                        </a:xfrm>
                      </p:grpSpPr>
                      <p:sp>
                        <p:nvSpPr>
                          <p:cNvPr id="198" name="角丸四角形 197">
                            <a:extLst>
                              <a:ext uri="{FF2B5EF4-FFF2-40B4-BE49-F238E27FC236}">
                                <a16:creationId xmlns:a16="http://schemas.microsoft.com/office/drawing/2014/main" id="{F7179C72-5C21-7A44-AC55-D2792134D3A7}"/>
                              </a:ext>
                            </a:extLst>
                          </p:cNvPr>
                          <p:cNvSpPr/>
                          <p:nvPr/>
                        </p:nvSpPr>
                        <p:spPr>
                          <a:xfrm>
                            <a:off x="-506827" y="5935405"/>
                            <a:ext cx="2243426" cy="748402"/>
                          </a:xfrm>
                          <a:prstGeom prst="roundRect">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endParaRPr>
                          </a:p>
                        </p:txBody>
                      </p:sp>
                      <p:grpSp>
                        <p:nvGrpSpPr>
                          <p:cNvPr id="199" name="グループ化 198">
                            <a:extLst>
                              <a:ext uri="{FF2B5EF4-FFF2-40B4-BE49-F238E27FC236}">
                                <a16:creationId xmlns:a16="http://schemas.microsoft.com/office/drawing/2014/main" id="{E4CEC4BF-91D8-8E46-B411-967DAAE1B145}"/>
                              </a:ext>
                            </a:extLst>
                          </p:cNvPr>
                          <p:cNvGrpSpPr/>
                          <p:nvPr/>
                        </p:nvGrpSpPr>
                        <p:grpSpPr bwMode="gray">
                          <a:xfrm>
                            <a:off x="1470978" y="5674155"/>
                            <a:ext cx="1162456" cy="756748"/>
                            <a:chOff x="2562701" y="6268444"/>
                            <a:chExt cx="1260115" cy="892893"/>
                          </a:xfrm>
                        </p:grpSpPr>
                        <p:sp>
                          <p:nvSpPr>
                            <p:cNvPr id="200" name="楕円 162">
                              <a:extLst>
                                <a:ext uri="{FF2B5EF4-FFF2-40B4-BE49-F238E27FC236}">
                                  <a16:creationId xmlns:a16="http://schemas.microsoft.com/office/drawing/2014/main" id="{09C71B3A-6D38-224A-9FAF-A6D97F9AFD5A}"/>
                                </a:ext>
                              </a:extLst>
                            </p:cNvPr>
                            <p:cNvSpPr/>
                            <p:nvPr/>
                          </p:nvSpPr>
                          <p:spPr bwMode="gray">
                            <a:xfrm>
                              <a:off x="2680203" y="6268444"/>
                              <a:ext cx="998564" cy="892893"/>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2" name="テキスト ボックス 201">
                              <a:extLst>
                                <a:ext uri="{FF2B5EF4-FFF2-40B4-BE49-F238E27FC236}">
                                  <a16:creationId xmlns:a16="http://schemas.microsoft.com/office/drawing/2014/main" id="{9C9AE168-B06D-624A-ACF3-69406A2ECF21}"/>
                                </a:ext>
                              </a:extLst>
                            </p:cNvPr>
                            <p:cNvSpPr txBox="1"/>
                            <p:nvPr/>
                          </p:nvSpPr>
                          <p:spPr bwMode="gray">
                            <a:xfrm>
                              <a:off x="2562701" y="6365923"/>
                              <a:ext cx="1260115" cy="692919"/>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授業の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実施</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grpSp>
                  </p:grpSp>
                </p:grpSp>
                <p:pic>
                  <p:nvPicPr>
                    <p:cNvPr id="189" name="図 18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2154" y="5816925"/>
                      <a:ext cx="1149675" cy="939594"/>
                    </a:xfrm>
                    <a:prstGeom prst="rect">
                      <a:avLst/>
                    </a:prstGeom>
                  </p:spPr>
                </p:pic>
              </p:grpSp>
              <p:sp>
                <p:nvSpPr>
                  <p:cNvPr id="187" name="テキスト ボックス 186">
                    <a:extLst>
                      <a:ext uri="{FF2B5EF4-FFF2-40B4-BE49-F238E27FC236}">
                        <a16:creationId xmlns:a16="http://schemas.microsoft.com/office/drawing/2014/main" id="{871F2311-CBA9-4308-A4D6-2E72F58A347E}"/>
                      </a:ext>
                    </a:extLst>
                  </p:cNvPr>
                  <p:cNvSpPr txBox="1"/>
                  <p:nvPr/>
                </p:nvSpPr>
                <p:spPr>
                  <a:xfrm>
                    <a:off x="-134686" y="5858129"/>
                    <a:ext cx="2037060" cy="726794"/>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ＩＣＴ活用計画に</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基づき授業でＩＣＴを活用する</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p:txBody>
              </p:sp>
            </p:grpSp>
            <p:sp>
              <p:nvSpPr>
                <p:cNvPr id="185" name="正方形/長方形 184">
                  <a:extLst>
                    <a:ext uri="{FF2B5EF4-FFF2-40B4-BE49-F238E27FC236}">
                      <a16:creationId xmlns:a16="http://schemas.microsoft.com/office/drawing/2014/main" id="{FD03D3A9-B04A-D74C-B63C-F8B0DD09DB05}"/>
                    </a:ext>
                  </a:extLst>
                </p:cNvPr>
                <p:cNvSpPr/>
                <p:nvPr/>
              </p:nvSpPr>
              <p:spPr>
                <a:xfrm>
                  <a:off x="-22130" y="6500980"/>
                  <a:ext cx="2631253" cy="50875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ＩＣＴ活用到達目標一覧に</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より学校の実態を把握する</a:t>
                  </a:r>
                </a:p>
              </p:txBody>
            </p:sp>
          </p:grpSp>
        </p:grpSp>
        <p:sp>
          <p:nvSpPr>
            <p:cNvPr id="176" name="楕円 175"/>
            <p:cNvSpPr/>
            <p:nvPr/>
          </p:nvSpPr>
          <p:spPr bwMode="gray">
            <a:xfrm rot="446318">
              <a:off x="3641274" y="4787285"/>
              <a:ext cx="344173" cy="286085"/>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7" name="楕円 176"/>
            <p:cNvSpPr/>
            <p:nvPr/>
          </p:nvSpPr>
          <p:spPr bwMode="gray">
            <a:xfrm rot="385384">
              <a:off x="3353031" y="4791202"/>
              <a:ext cx="270118" cy="220845"/>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8" name="楕円 177"/>
            <p:cNvSpPr/>
            <p:nvPr/>
          </p:nvSpPr>
          <p:spPr bwMode="gray">
            <a:xfrm rot="326570">
              <a:off x="3095472" y="4786521"/>
              <a:ext cx="236780" cy="193549"/>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9" name="楕円 178"/>
            <p:cNvSpPr/>
            <p:nvPr/>
          </p:nvSpPr>
          <p:spPr bwMode="gray">
            <a:xfrm rot="216371">
              <a:off x="2912819" y="4800755"/>
              <a:ext cx="163742" cy="154577"/>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50" y="365125"/>
            <a:ext cx="78867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「③授業の実施」と「④定着の確認」</a:t>
            </a:r>
          </a:p>
        </p:txBody>
      </p:sp>
      <p:sp>
        <p:nvSpPr>
          <p:cNvPr id="57" name="フッター プレースホルダー 2">
            <a:extLst>
              <a:ext uri="{FF2B5EF4-FFF2-40B4-BE49-F238E27FC236}">
                <a16:creationId xmlns:a16="http://schemas.microsoft.com/office/drawing/2014/main" id="{E7F59DD4-05E2-4E92-95BF-551E7DAD6BA3}"/>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spTree>
    <p:extLst>
      <p:ext uri="{BB962C8B-B14F-4D97-AF65-F5344CB8AC3E}">
        <p14:creationId xmlns:p14="http://schemas.microsoft.com/office/powerpoint/2010/main" val="381895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506729" y="664294"/>
            <a:ext cx="3480054" cy="85464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「③授業の実施」</a:t>
            </a:r>
          </a:p>
        </p:txBody>
      </p:sp>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pic>
        <p:nvPicPr>
          <p:cNvPr id="58" name="図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15" y="3663999"/>
            <a:ext cx="877758" cy="1501094"/>
          </a:xfrm>
          <a:prstGeom prst="rect">
            <a:avLst/>
          </a:prstGeom>
        </p:spPr>
      </p:pic>
      <p:pic>
        <p:nvPicPr>
          <p:cNvPr id="59" name="図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617" y="2582636"/>
            <a:ext cx="1838767" cy="2603694"/>
          </a:xfrm>
          <a:prstGeom prst="rect">
            <a:avLst/>
          </a:prstGeom>
          <a:ln>
            <a:solidFill>
              <a:schemeClr val="tx1"/>
            </a:solidFill>
          </a:ln>
        </p:spPr>
      </p:pic>
      <p:sp>
        <p:nvSpPr>
          <p:cNvPr id="61" name="テキスト ボックス 60"/>
          <p:cNvSpPr txBox="1"/>
          <p:nvPr/>
        </p:nvSpPr>
        <p:spPr>
          <a:xfrm>
            <a:off x="353669" y="5272384"/>
            <a:ext cx="1543781"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ＩＣＴ活用カード</a:t>
            </a:r>
          </a:p>
        </p:txBody>
      </p:sp>
      <p:sp>
        <p:nvSpPr>
          <p:cNvPr id="62" name="テキスト ボックス 61"/>
          <p:cNvSpPr txBox="1"/>
          <p:nvPr/>
        </p:nvSpPr>
        <p:spPr>
          <a:xfrm>
            <a:off x="2048106" y="5272384"/>
            <a:ext cx="1516278"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ＩＣＴ活用カード</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記載事項一覧</a:t>
            </a:r>
          </a:p>
        </p:txBody>
      </p:sp>
      <p:pic>
        <p:nvPicPr>
          <p:cNvPr id="12" name="図 11" descr="画面の領域"/>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21850" y="3430125"/>
            <a:ext cx="2719187" cy="1722224"/>
          </a:xfrm>
          <a:prstGeom prst="rect">
            <a:avLst/>
          </a:prstGeom>
          <a:ln>
            <a:solidFill>
              <a:schemeClr val="tx1"/>
            </a:solidFill>
          </a:ln>
        </p:spPr>
      </p:pic>
      <p:sp>
        <p:nvSpPr>
          <p:cNvPr id="13" name="テキスト ボックス 12"/>
          <p:cNvSpPr txBox="1"/>
          <p:nvPr/>
        </p:nvSpPr>
        <p:spPr>
          <a:xfrm>
            <a:off x="4390451" y="5272384"/>
            <a:ext cx="1422563"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ＩＣＴ活用計画</a:t>
            </a:r>
          </a:p>
        </p:txBody>
      </p:sp>
      <p:pic>
        <p:nvPicPr>
          <p:cNvPr id="5" name="図 4" descr="画面の領域"/>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98504" y="2732499"/>
            <a:ext cx="1838767" cy="2419850"/>
          </a:xfrm>
          <a:prstGeom prst="rect">
            <a:avLst/>
          </a:prstGeom>
          <a:ln>
            <a:solidFill>
              <a:schemeClr val="accent3">
                <a:shade val="50000"/>
              </a:schemeClr>
            </a:solidFill>
          </a:ln>
        </p:spPr>
      </p:pic>
      <p:sp>
        <p:nvSpPr>
          <p:cNvPr id="14" name="テキスト ボックス 13"/>
          <p:cNvSpPr txBox="1"/>
          <p:nvPr/>
        </p:nvSpPr>
        <p:spPr>
          <a:xfrm>
            <a:off x="7095894" y="5272384"/>
            <a:ext cx="1422563"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ＩＣＴを活用した授業内容詳細</a:t>
            </a:r>
          </a:p>
        </p:txBody>
      </p:sp>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6783" y="575243"/>
            <a:ext cx="4949088" cy="2037860"/>
          </a:xfrm>
          <a:prstGeom prst="rect">
            <a:avLst/>
          </a:prstGeom>
        </p:spPr>
      </p:pic>
    </p:spTree>
    <p:extLst>
      <p:ext uri="{BB962C8B-B14F-4D97-AF65-F5344CB8AC3E}">
        <p14:creationId xmlns:p14="http://schemas.microsoft.com/office/powerpoint/2010/main" val="228720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2" y="702349"/>
            <a:ext cx="5077326" cy="6037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「③授業の実施」解説動画</a:t>
            </a:r>
          </a:p>
        </p:txBody>
      </p:sp>
      <p:sp>
        <p:nvSpPr>
          <p:cNvPr id="7" name="フッター プレースホルダー 2">
            <a:extLst>
              <a:ext uri="{FF2B5EF4-FFF2-40B4-BE49-F238E27FC236}">
                <a16:creationId xmlns:a16="http://schemas.microsoft.com/office/drawing/2014/main" id="{F713F258-481A-4C2E-BAEC-FC64DD8B26A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4" name="正方形/長方形 3">
            <a:hlinkClick r:id="rId3"/>
            <a:extLst>
              <a:ext uri="{FF2B5EF4-FFF2-40B4-BE49-F238E27FC236}">
                <a16:creationId xmlns:a16="http://schemas.microsoft.com/office/drawing/2014/main" id="{4DCB4811-C86F-43A4-9AE3-423DDD5F0F3C}"/>
              </a:ext>
            </a:extLst>
          </p:cNvPr>
          <p:cNvSpPr/>
          <p:nvPr/>
        </p:nvSpPr>
        <p:spPr>
          <a:xfrm>
            <a:off x="801858" y="1547446"/>
            <a:ext cx="6808764" cy="4318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kern="100" dirty="0" smtClean="0">
                <a:latin typeface="+mn-ea"/>
                <a:cs typeface="Times New Roman" panose="02020603050405020304" pitchFamily="18" charset="0"/>
              </a:rPr>
              <a:t>ここを</a:t>
            </a:r>
            <a:r>
              <a:rPr lang="ja-JP" altLang="en-US" kern="100" dirty="0">
                <a:latin typeface="+mn-ea"/>
                <a:cs typeface="Times New Roman" panose="02020603050405020304" pitchFamily="18" charset="0"/>
              </a:rPr>
              <a:t>クリック</a:t>
            </a:r>
            <a:r>
              <a:rPr lang="ja-JP" altLang="en-US" kern="100" dirty="0" smtClean="0">
                <a:latin typeface="+mn-ea"/>
                <a:cs typeface="Times New Roman" panose="02020603050405020304" pitchFamily="18" charset="0"/>
              </a:rPr>
              <a:t>して</a:t>
            </a:r>
            <a:r>
              <a:rPr lang="en-US" altLang="ja-JP" kern="100" dirty="0">
                <a:latin typeface="+mn-ea"/>
                <a:cs typeface="Times New Roman" panose="02020603050405020304" pitchFamily="18" charset="0"/>
              </a:rPr>
              <a:t>YouTube</a:t>
            </a:r>
            <a:r>
              <a:rPr lang="ja-JP" altLang="en-US" kern="100" dirty="0" smtClean="0">
                <a:latin typeface="+mn-ea"/>
                <a:cs typeface="Times New Roman" panose="02020603050405020304" pitchFamily="18" charset="0"/>
              </a:rPr>
              <a:t>の</a:t>
            </a:r>
            <a:endParaRPr lang="en-US" altLang="ja-JP" kern="100" dirty="0" smtClean="0">
              <a:latin typeface="+mn-ea"/>
              <a:cs typeface="Times New Roman" panose="02020603050405020304" pitchFamily="18" charset="0"/>
            </a:endParaRPr>
          </a:p>
          <a:p>
            <a:pPr algn="ctr"/>
            <a:r>
              <a:rPr lang="ja-JP" altLang="en-US"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③授業の実施」</a:t>
            </a:r>
            <a:r>
              <a:rPr lang="ja-JP" altLang="en-US" kern="100" dirty="0" smtClean="0">
                <a:latin typeface="+mn-ea"/>
                <a:cs typeface="Times New Roman" panose="02020603050405020304" pitchFamily="18" charset="0"/>
              </a:rPr>
              <a:t>の解説</a:t>
            </a:r>
            <a:r>
              <a:rPr lang="ja-JP" altLang="en-US" kern="100" dirty="0">
                <a:latin typeface="+mn-ea"/>
                <a:cs typeface="Times New Roman" panose="02020603050405020304" pitchFamily="18" charset="0"/>
              </a:rPr>
              <a:t>動画を再生</a:t>
            </a:r>
            <a:endParaRPr kumimoji="1" lang="ja-JP" altLang="en-US" dirty="0"/>
          </a:p>
        </p:txBody>
      </p:sp>
    </p:spTree>
    <p:extLst>
      <p:ext uri="{BB962C8B-B14F-4D97-AF65-F5344CB8AC3E}">
        <p14:creationId xmlns:p14="http://schemas.microsoft.com/office/powerpoint/2010/main" val="286823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49" y="365125"/>
            <a:ext cx="8754502" cy="80249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ＩＣＴを活用した授業実践のために</a:t>
            </a:r>
          </a:p>
        </p:txBody>
      </p:sp>
      <p:sp>
        <p:nvSpPr>
          <p:cNvPr id="57" name="フッター プレースホルダー 2">
            <a:extLst>
              <a:ext uri="{FF2B5EF4-FFF2-40B4-BE49-F238E27FC236}">
                <a16:creationId xmlns:a16="http://schemas.microsoft.com/office/drawing/2014/main" id="{47A9185F-0A69-46EF-8896-8857BB6F866D}"/>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41" y="1419742"/>
            <a:ext cx="4541080" cy="3405810"/>
          </a:xfrm>
          <a:prstGeom prst="rect">
            <a:avLst/>
          </a:prstGeom>
          <a:ln>
            <a:solidFill>
              <a:schemeClr val="tx1"/>
            </a:solidFill>
          </a:ln>
        </p:spPr>
      </p:pic>
      <p:pic>
        <p:nvPicPr>
          <p:cNvPr id="5" name="図 4" descr="画面の領域"/>
          <p:cNvPicPr>
            <a:picLocks noChangeAspect="1"/>
          </p:cNvPicPr>
          <p:nvPr/>
        </p:nvPicPr>
        <p:blipFill rotWithShape="1">
          <a:blip r:embed="rId4">
            <a:extLst>
              <a:ext uri="{28A0092B-C50C-407E-A947-70E740481C1C}">
                <a14:useLocalDpi xmlns:a14="http://schemas.microsoft.com/office/drawing/2010/main" val="0"/>
              </a:ext>
            </a:extLst>
          </a:blip>
          <a:srcRect l="5495" t="5212" r="3867" b="4559"/>
          <a:stretch/>
        </p:blipFill>
        <p:spPr>
          <a:xfrm>
            <a:off x="6308333" y="2321960"/>
            <a:ext cx="1633592" cy="1613042"/>
          </a:xfrm>
          <a:prstGeom prst="rect">
            <a:avLst/>
          </a:prstGeom>
        </p:spPr>
      </p:pic>
      <p:sp>
        <p:nvSpPr>
          <p:cNvPr id="6" name="テキスト ボックス 5"/>
          <p:cNvSpPr txBox="1"/>
          <p:nvPr/>
        </p:nvSpPr>
        <p:spPr>
          <a:xfrm>
            <a:off x="710843" y="5041956"/>
            <a:ext cx="8059314" cy="369332"/>
          </a:xfrm>
          <a:prstGeom prst="rect">
            <a:avLst/>
          </a:prstGeom>
          <a:noFill/>
        </p:spPr>
        <p:txBody>
          <a:bodyPr wrap="square" rtlCol="0">
            <a:spAutoFit/>
          </a:bodyPr>
          <a:lstStyle/>
          <a:p>
            <a:r>
              <a:rPr kumimoji="1" lang="en-US" altLang="ja-JP" dirty="0"/>
              <a:t>https://www.mext.go.jp/a_menu/shotou/zyouhou/mext_00915.html</a:t>
            </a:r>
            <a:endParaRPr kumimoji="1" lang="ja-JP" altLang="en-US" dirty="0"/>
          </a:p>
        </p:txBody>
      </p:sp>
      <p:sp>
        <p:nvSpPr>
          <p:cNvPr id="7" name="テキスト ボックス 6">
            <a:extLst>
              <a:ext uri="{FF2B5EF4-FFF2-40B4-BE49-F238E27FC236}">
                <a16:creationId xmlns:a16="http://schemas.microsoft.com/office/drawing/2014/main" id="{5D426D5E-73C8-4F0F-B3BE-A28FF0A33B8A}"/>
              </a:ext>
            </a:extLst>
          </p:cNvPr>
          <p:cNvSpPr txBox="1"/>
          <p:nvPr/>
        </p:nvSpPr>
        <p:spPr>
          <a:xfrm>
            <a:off x="1354271" y="5354149"/>
            <a:ext cx="730325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各教科等の指導におけるＩＣＴの効果的な活用についての参考資料</a:t>
            </a:r>
          </a:p>
        </p:txBody>
      </p:sp>
    </p:spTree>
    <p:extLst>
      <p:ext uri="{BB962C8B-B14F-4D97-AF65-F5344CB8AC3E}">
        <p14:creationId xmlns:p14="http://schemas.microsoft.com/office/powerpoint/2010/main" val="3716250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49" y="365125"/>
            <a:ext cx="8754502" cy="80249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ＩＣＴを活用した授業実践のために</a:t>
            </a:r>
          </a:p>
        </p:txBody>
      </p:sp>
      <p:sp>
        <p:nvSpPr>
          <p:cNvPr id="57" name="フッター プレースホルダー 2">
            <a:extLst>
              <a:ext uri="{FF2B5EF4-FFF2-40B4-BE49-F238E27FC236}">
                <a16:creationId xmlns:a16="http://schemas.microsoft.com/office/drawing/2014/main" id="{47A9185F-0A69-46EF-8896-8857BB6F866D}"/>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pic>
        <p:nvPicPr>
          <p:cNvPr id="7" name="コンテンツ プレースホルダー 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85" y="1378417"/>
            <a:ext cx="5560007" cy="3515042"/>
          </a:xfrm>
          <a:prstGeom prst="rect">
            <a:avLst/>
          </a:prstGeom>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tretch>
            <a:fillRect/>
          </a:stretch>
        </p:blipFill>
        <p:spPr>
          <a:xfrm>
            <a:off x="6695382" y="2383622"/>
            <a:ext cx="1566490" cy="1504631"/>
          </a:xfrm>
          <a:prstGeom prst="rect">
            <a:avLst/>
          </a:prstGeom>
        </p:spPr>
      </p:pic>
      <p:sp>
        <p:nvSpPr>
          <p:cNvPr id="3" name="テキスト ボックス 2"/>
          <p:cNvSpPr txBox="1"/>
          <p:nvPr/>
        </p:nvSpPr>
        <p:spPr>
          <a:xfrm>
            <a:off x="565485" y="5104257"/>
            <a:ext cx="8294146" cy="369332"/>
          </a:xfrm>
          <a:prstGeom prst="rect">
            <a:avLst/>
          </a:prstGeom>
          <a:noFill/>
        </p:spPr>
        <p:txBody>
          <a:bodyPr wrap="square" rtlCol="0">
            <a:spAutoFit/>
          </a:bodyPr>
          <a:lstStyle/>
          <a:p>
            <a:r>
              <a:rPr lang="en-US" altLang="ja-JP" dirty="0"/>
              <a:t>https://www.mext.go.jp/a_menu/shotou/zyouhou/detail/mext_00941.html</a:t>
            </a:r>
            <a:endParaRPr kumimoji="1" lang="ja-JP" altLang="en-US" dirty="0"/>
          </a:p>
        </p:txBody>
      </p:sp>
      <p:sp>
        <p:nvSpPr>
          <p:cNvPr id="9" name="テキスト ボックス 8">
            <a:extLst>
              <a:ext uri="{FF2B5EF4-FFF2-40B4-BE49-F238E27FC236}">
                <a16:creationId xmlns:a16="http://schemas.microsoft.com/office/drawing/2014/main" id="{568E5CB0-324E-4906-AAC8-0954DC5FD8FF}"/>
              </a:ext>
            </a:extLst>
          </p:cNvPr>
          <p:cNvSpPr txBox="1"/>
          <p:nvPr/>
        </p:nvSpPr>
        <p:spPr>
          <a:xfrm>
            <a:off x="2079893" y="5404274"/>
            <a:ext cx="730325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各教科等の指導におけるＩＣＴの効果的な活用に関する解説動画</a:t>
            </a:r>
          </a:p>
        </p:txBody>
      </p:sp>
    </p:spTree>
    <p:extLst>
      <p:ext uri="{BB962C8B-B14F-4D97-AF65-F5344CB8AC3E}">
        <p14:creationId xmlns:p14="http://schemas.microsoft.com/office/powerpoint/2010/main" val="1413165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49" y="365125"/>
            <a:ext cx="8754502" cy="80249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ＩＣＴを活用した授業実践のために</a:t>
            </a:r>
          </a:p>
        </p:txBody>
      </p:sp>
      <p:sp>
        <p:nvSpPr>
          <p:cNvPr id="57" name="フッター プレースホルダー 2">
            <a:extLst>
              <a:ext uri="{FF2B5EF4-FFF2-40B4-BE49-F238E27FC236}">
                <a16:creationId xmlns:a16="http://schemas.microsoft.com/office/drawing/2014/main" id="{47A9185F-0A69-46EF-8896-8857BB6F866D}"/>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pic>
        <p:nvPicPr>
          <p:cNvPr id="2" name="図 1" descr="画面の領域"/>
          <p:cNvPicPr>
            <a:picLocks noChangeAspect="1"/>
          </p:cNvPicPr>
          <p:nvPr/>
        </p:nvPicPr>
        <p:blipFill rotWithShape="1">
          <a:blip r:embed="rId3">
            <a:extLst>
              <a:ext uri="{28A0092B-C50C-407E-A947-70E740481C1C}">
                <a14:useLocalDpi xmlns:a14="http://schemas.microsoft.com/office/drawing/2010/main" val="0"/>
              </a:ext>
            </a:extLst>
          </a:blip>
          <a:srcRect l="5630" t="2765" r="5119" b="4355"/>
          <a:stretch/>
        </p:blipFill>
        <p:spPr>
          <a:xfrm>
            <a:off x="3647326" y="3184989"/>
            <a:ext cx="1602768" cy="1674688"/>
          </a:xfrm>
          <a:prstGeom prst="rect">
            <a:avLst/>
          </a:prstGeom>
        </p:spPr>
      </p:pic>
      <p:sp>
        <p:nvSpPr>
          <p:cNvPr id="4" name="テキスト ボックス 3"/>
          <p:cNvSpPr txBox="1"/>
          <p:nvPr/>
        </p:nvSpPr>
        <p:spPr>
          <a:xfrm>
            <a:off x="240278" y="5010063"/>
            <a:ext cx="8407686" cy="369332"/>
          </a:xfrm>
          <a:prstGeom prst="rect">
            <a:avLst/>
          </a:prstGeom>
          <a:noFill/>
        </p:spPr>
        <p:txBody>
          <a:bodyPr wrap="square" rtlCol="0">
            <a:spAutoFit/>
          </a:bodyPr>
          <a:lstStyle/>
          <a:p>
            <a:pPr algn="ctr"/>
            <a:r>
              <a:rPr kumimoji="1" lang="en-US" altLang="ja-JP" dirty="0"/>
              <a:t>http://www.edu-c.pref.miyagi.jp/midori/jouhou/plustab2/susumekata.html</a:t>
            </a:r>
            <a:endParaRPr kumimoji="1" lang="ja-JP" altLang="en-US" dirty="0"/>
          </a:p>
        </p:txBody>
      </p:sp>
      <p:pic>
        <p:nvPicPr>
          <p:cNvPr id="1026" name="Picture 2" descr="+タブレ2.0ロゴマー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159" y="1767882"/>
            <a:ext cx="4733925" cy="129540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68A90CF-1CF8-4845-9730-B8A75ABAFEB4}"/>
              </a:ext>
            </a:extLst>
          </p:cNvPr>
          <p:cNvSpPr txBox="1"/>
          <p:nvPr/>
        </p:nvSpPr>
        <p:spPr>
          <a:xfrm>
            <a:off x="3871427" y="5338203"/>
            <a:ext cx="477653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タブレット端末活用研修パック「＋タブレ２</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０」</a:t>
            </a:r>
          </a:p>
        </p:txBody>
      </p:sp>
    </p:spTree>
    <p:extLst>
      <p:ext uri="{BB962C8B-B14F-4D97-AF65-F5344CB8AC3E}">
        <p14:creationId xmlns:p14="http://schemas.microsoft.com/office/powerpoint/2010/main" val="2094597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49" y="365125"/>
            <a:ext cx="8754502" cy="80249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ＩＣＴを活用した授業実践のために</a:t>
            </a:r>
          </a:p>
        </p:txBody>
      </p:sp>
      <p:sp>
        <p:nvSpPr>
          <p:cNvPr id="57" name="フッター プレースホルダー 2">
            <a:extLst>
              <a:ext uri="{FF2B5EF4-FFF2-40B4-BE49-F238E27FC236}">
                <a16:creationId xmlns:a16="http://schemas.microsoft.com/office/drawing/2014/main" id="{47A9185F-0A69-46EF-8896-8857BB6F866D}"/>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sp>
        <p:nvSpPr>
          <p:cNvPr id="4" name="テキスト ボックス 3"/>
          <p:cNvSpPr txBox="1"/>
          <p:nvPr/>
        </p:nvSpPr>
        <p:spPr>
          <a:xfrm>
            <a:off x="565485" y="4976426"/>
            <a:ext cx="5819420" cy="369332"/>
          </a:xfrm>
          <a:prstGeom prst="rect">
            <a:avLst/>
          </a:prstGeom>
          <a:noFill/>
        </p:spPr>
        <p:txBody>
          <a:bodyPr wrap="square" rtlCol="0">
            <a:spAutoFit/>
          </a:bodyPr>
          <a:lstStyle/>
          <a:p>
            <a:pPr algn="ctr"/>
            <a:r>
              <a:rPr kumimoji="1" lang="en-US" altLang="ja-JP" dirty="0"/>
              <a:t>https://www.pref.miyagi.jp/site/sokyos/withict.html</a:t>
            </a:r>
            <a:endParaRPr kumimoji="1" lang="ja-JP" altLang="en-US" dirty="0"/>
          </a:p>
        </p:txBody>
      </p:sp>
      <p:sp>
        <p:nvSpPr>
          <p:cNvPr id="3" name="テキスト ボックス 2">
            <a:extLst>
              <a:ext uri="{FF2B5EF4-FFF2-40B4-BE49-F238E27FC236}">
                <a16:creationId xmlns:a16="http://schemas.microsoft.com/office/drawing/2014/main" id="{568A90CF-1CF8-4845-9730-B8A75ABAFEB4}"/>
              </a:ext>
            </a:extLst>
          </p:cNvPr>
          <p:cNvSpPr txBox="1"/>
          <p:nvPr/>
        </p:nvSpPr>
        <p:spPr>
          <a:xfrm>
            <a:off x="3072385" y="5338203"/>
            <a:ext cx="557558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宮城県総合教育センター「ＩＣＴを活用した授業づくり」</a:t>
            </a:r>
          </a:p>
        </p:txBody>
      </p:sp>
      <p:pic>
        <p:nvPicPr>
          <p:cNvPr id="12" name="図 11">
            <a:extLst>
              <a:ext uri="{FF2B5EF4-FFF2-40B4-BE49-F238E27FC236}">
                <a16:creationId xmlns:a16="http://schemas.microsoft.com/office/drawing/2014/main" id="{99D97CF6-4E13-4BD4-B0B2-44F08736833E}"/>
              </a:ext>
            </a:extLst>
          </p:cNvPr>
          <p:cNvPicPr>
            <a:picLocks noChangeAspect="1"/>
          </p:cNvPicPr>
          <p:nvPr/>
        </p:nvPicPr>
        <p:blipFill>
          <a:blip r:embed="rId3"/>
          <a:stretch>
            <a:fillRect/>
          </a:stretch>
        </p:blipFill>
        <p:spPr>
          <a:xfrm>
            <a:off x="651375" y="1232842"/>
            <a:ext cx="5608320" cy="3555791"/>
          </a:xfrm>
          <a:prstGeom prst="rect">
            <a:avLst/>
          </a:prstGeom>
          <a:ln>
            <a:solidFill>
              <a:schemeClr val="tx1"/>
            </a:solidFill>
          </a:ln>
        </p:spPr>
      </p:pic>
      <p:pic>
        <p:nvPicPr>
          <p:cNvPr id="14" name="図 13">
            <a:extLst>
              <a:ext uri="{FF2B5EF4-FFF2-40B4-BE49-F238E27FC236}">
                <a16:creationId xmlns:a16="http://schemas.microsoft.com/office/drawing/2014/main" id="{AC43DC8C-989D-41FD-BDEE-0714C52E3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458" y="2145787"/>
            <a:ext cx="1833167" cy="1833167"/>
          </a:xfrm>
          <a:prstGeom prst="rect">
            <a:avLst/>
          </a:prstGeom>
        </p:spPr>
      </p:pic>
    </p:spTree>
    <p:extLst>
      <p:ext uri="{BB962C8B-B14F-4D97-AF65-F5344CB8AC3E}">
        <p14:creationId xmlns:p14="http://schemas.microsoft.com/office/powerpoint/2010/main" val="3750642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2" y="702349"/>
            <a:ext cx="5077326" cy="6037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「③授業の実施</a:t>
            </a:r>
            <a:r>
              <a:rPr lang="ja-JP" altLang="en-US" sz="2400" dirty="0" smtClean="0"/>
              <a:t>」の留意点</a:t>
            </a:r>
            <a:endParaRPr lang="ja-JP" altLang="en-US" sz="2400" dirty="0"/>
          </a:p>
        </p:txBody>
      </p:sp>
      <p:sp>
        <p:nvSpPr>
          <p:cNvPr id="7" name="フッター プレースホルダー 2">
            <a:extLst>
              <a:ext uri="{FF2B5EF4-FFF2-40B4-BE49-F238E27FC236}">
                <a16:creationId xmlns:a16="http://schemas.microsoft.com/office/drawing/2014/main" id="{F713F258-481A-4C2E-BAEC-FC64DD8B26A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8" name="正方形/長方形 7"/>
          <p:cNvSpPr/>
          <p:nvPr/>
        </p:nvSpPr>
        <p:spPr>
          <a:xfrm>
            <a:off x="533339" y="2747305"/>
            <a:ext cx="7423483" cy="1477328"/>
          </a:xfrm>
          <a:prstGeom prst="rect">
            <a:avLst/>
          </a:prstGeom>
        </p:spPr>
        <p:txBody>
          <a:bodyPr wrap="square">
            <a:spAutoFit/>
          </a:bodyPr>
          <a:lstStyle/>
          <a:p>
            <a:pPr algn="just">
              <a:lnSpc>
                <a:spcPct val="150000"/>
              </a:lnSpc>
            </a:pPr>
            <a:r>
              <a:rPr lang="ja-JP" altLang="en-US" sz="2000" kern="100" dirty="0" smtClean="0">
                <a:latin typeface="游明朝" panose="02020400000000000000" pitchFamily="18" charset="-128"/>
                <a:ea typeface="BIZ UDゴシック" panose="020B0400000000000000" pitchFamily="49" charset="-128"/>
                <a:cs typeface="Times New Roman" panose="02020603050405020304" pitchFamily="18" charset="0"/>
              </a:rPr>
              <a:t>・ＩＣＴ活用計画の活用例を参考に新しい活用！</a:t>
            </a:r>
            <a:endParaRPr lang="en-US" altLang="ja-JP" sz="2000" kern="100" dirty="0" smtClean="0">
              <a:latin typeface="游明朝" panose="02020400000000000000" pitchFamily="18" charset="-128"/>
              <a:ea typeface="BIZ UDゴシック" panose="020B0400000000000000" pitchFamily="49" charset="-128"/>
              <a:cs typeface="Times New Roman" panose="02020603050405020304" pitchFamily="18" charset="0"/>
            </a:endParaRPr>
          </a:p>
          <a:p>
            <a:pPr algn="just">
              <a:lnSpc>
                <a:spcPct val="150000"/>
              </a:lnSpc>
            </a:pPr>
            <a:r>
              <a:rPr lang="ja-JP" altLang="en-US"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a:t>
            </a:r>
            <a:r>
              <a:rPr lang="ja-JP" altLang="en-US" sz="2000" kern="100" dirty="0" smtClean="0">
                <a:latin typeface="游明朝" panose="02020400000000000000" pitchFamily="18" charset="-128"/>
                <a:ea typeface="BIZ UDゴシック" panose="020B0400000000000000" pitchFamily="49" charset="-128"/>
                <a:cs typeface="Times New Roman" panose="02020603050405020304" pitchFamily="18" charset="0"/>
              </a:rPr>
              <a:t>ＩＣＴ活用カード以外の</a:t>
            </a:r>
            <a:r>
              <a:rPr lang="ja-JP" altLang="en-US" sz="20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アプリや機能を使った新しい活用！</a:t>
            </a:r>
            <a:endParaRPr lang="en-US" altLang="ja-JP" sz="2000" kern="100" dirty="0">
              <a:latin typeface="游明朝" panose="02020400000000000000" pitchFamily="18" charset="-128"/>
              <a:ea typeface="BIZ UDゴシック" panose="020B0400000000000000" pitchFamily="49" charset="-128"/>
              <a:cs typeface="Times New Roman" panose="02020603050405020304" pitchFamily="18" charset="0"/>
            </a:endParaRPr>
          </a:p>
          <a:p>
            <a:pPr algn="just">
              <a:lnSpc>
                <a:spcPct val="150000"/>
              </a:lnSpc>
            </a:pPr>
            <a:r>
              <a:rPr lang="ja-JP" altLang="en-US" sz="2000" kern="100" dirty="0" smtClean="0">
                <a:latin typeface="游明朝" panose="02020400000000000000" pitchFamily="18" charset="-128"/>
                <a:ea typeface="BIZ UDゴシック" panose="020B0400000000000000" pitchFamily="49" charset="-128"/>
                <a:cs typeface="Times New Roman" panose="02020603050405020304" pitchFamily="18" charset="0"/>
              </a:rPr>
              <a:t>・家庭</a:t>
            </a:r>
            <a:r>
              <a:rPr lang="ja-JP" altLang="en-US" sz="2000" kern="100" dirty="0">
                <a:latin typeface="游明朝" panose="02020400000000000000" pitchFamily="18" charset="-128"/>
                <a:ea typeface="BIZ UDゴシック" panose="020B0400000000000000" pitchFamily="49" charset="-128"/>
                <a:cs typeface="Times New Roman" panose="02020603050405020304" pitchFamily="18" charset="0"/>
              </a:rPr>
              <a:t>学習や学習以外の場面でも活用！</a:t>
            </a:r>
            <a:endParaRPr lang="en-US" altLang="ja-JP" sz="2000" kern="100" dirty="0">
              <a:latin typeface="游明朝" panose="02020400000000000000" pitchFamily="18" charset="-128"/>
              <a:ea typeface="BIZ UDゴシック" panose="020B0400000000000000" pitchFamily="49" charset="-128"/>
              <a:cs typeface="Times New Roman" panose="02020603050405020304" pitchFamily="18" charset="0"/>
            </a:endParaRPr>
          </a:p>
        </p:txBody>
      </p:sp>
      <p:sp>
        <p:nvSpPr>
          <p:cNvPr id="2" name="テキスト ボックス 1"/>
          <p:cNvSpPr txBox="1"/>
          <p:nvPr/>
        </p:nvSpPr>
        <p:spPr>
          <a:xfrm>
            <a:off x="565485" y="1605179"/>
            <a:ext cx="6938272" cy="954107"/>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ＩＣＴ活用計画のＩＣＴ活用が</a:t>
            </a:r>
            <a:endParaRPr kumimoji="1"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全てではありません！</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565485" y="4412653"/>
            <a:ext cx="6059904" cy="954107"/>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先生方のこれまでの経験を活かし，</a:t>
            </a:r>
            <a:endParaRPr kumimoji="1"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ＩＣＴの活用を進めましょう！</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2172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1564465" y="1490134"/>
            <a:ext cx="5654657" cy="2721886"/>
          </a:xfrm>
        </p:spPr>
        <p:txBody>
          <a:bodyPr/>
          <a:lstStyle/>
          <a:p>
            <a:r>
              <a:rPr lang="ja-JP" altLang="en-US" sz="4800" dirty="0"/>
              <a:t>ＩＣＴを活用した</a:t>
            </a:r>
            <a:r>
              <a:rPr lang="en-US" altLang="ja-JP" sz="4800" dirty="0"/>
              <a:t/>
            </a:r>
            <a:br>
              <a:rPr lang="en-US" altLang="ja-JP" sz="4800" dirty="0"/>
            </a:br>
            <a:r>
              <a:rPr lang="ja-JP" altLang="en-US" sz="4800" dirty="0"/>
              <a:t>授業の実施</a:t>
            </a:r>
            <a:r>
              <a:rPr lang="en-US" altLang="ja-JP" sz="4800" dirty="0"/>
              <a:t/>
            </a:r>
            <a:br>
              <a:rPr lang="en-US" altLang="ja-JP" sz="4800" dirty="0"/>
            </a:br>
            <a:r>
              <a:rPr kumimoji="1" lang="ja-JP" altLang="en-US" sz="4800" dirty="0"/>
              <a:t>研修会</a:t>
            </a:r>
          </a:p>
        </p:txBody>
      </p:sp>
      <p:sp>
        <p:nvSpPr>
          <p:cNvPr id="4" name="スライド番号プレースホルダー 3"/>
          <p:cNvSpPr>
            <a:spLocks noGrp="1"/>
          </p:cNvSpPr>
          <p:nvPr>
            <p:ph type="sldNum" sz="quarter" idx="12"/>
          </p:nvPr>
        </p:nvSpPr>
        <p:spPr>
          <a:xfrm>
            <a:off x="7086600" y="640080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A88D55-97F8-43DB-84B9-85BA4A7E0A98}"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7" name="フッター プレースホルダー 2">
            <a:extLst>
              <a:ext uri="{FF2B5EF4-FFF2-40B4-BE49-F238E27FC236}">
                <a16:creationId xmlns:a16="http://schemas.microsoft.com/office/drawing/2014/main" id="{AC540B90-EF35-402D-9601-484AAE391CAA}"/>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2" name="テキスト ボックス 1"/>
          <p:cNvSpPr txBox="1"/>
          <p:nvPr/>
        </p:nvSpPr>
        <p:spPr>
          <a:xfrm>
            <a:off x="2569439" y="1120802"/>
            <a:ext cx="4842579" cy="369332"/>
          </a:xfrm>
          <a:prstGeom prst="rect">
            <a:avLst/>
          </a:prstGeom>
          <a:noFill/>
        </p:spPr>
        <p:txBody>
          <a:bodyPr wrap="square" rtlCol="0">
            <a:spAutoFit/>
          </a:bodyPr>
          <a:lstStyle/>
          <a:p>
            <a:r>
              <a:rPr kumimoji="1" lang="ja-JP" altLang="en-US" dirty="0">
                <a:solidFill>
                  <a:schemeClr val="tx1">
                    <a:lumMod val="50000"/>
                    <a:lumOff val="50000"/>
                  </a:schemeClr>
                </a:solidFill>
              </a:rPr>
              <a:t>＋タブレ・マネージャー 「③授業の実施」</a:t>
            </a:r>
          </a:p>
        </p:txBody>
      </p:sp>
    </p:spTree>
    <p:extLst>
      <p:ext uri="{BB962C8B-B14F-4D97-AF65-F5344CB8AC3E}">
        <p14:creationId xmlns:p14="http://schemas.microsoft.com/office/powerpoint/2010/main" val="572115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50" y="365125"/>
            <a:ext cx="78867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「④定着の確認」</a:t>
            </a:r>
          </a:p>
        </p:txBody>
      </p:sp>
      <p:sp>
        <p:nvSpPr>
          <p:cNvPr id="57" name="フッター プレースホルダー 2">
            <a:extLst>
              <a:ext uri="{FF2B5EF4-FFF2-40B4-BE49-F238E27FC236}">
                <a16:creationId xmlns:a16="http://schemas.microsoft.com/office/drawing/2014/main" id="{47A9185F-0A69-46EF-8896-8857BB6F866D}"/>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grpSp>
        <p:nvGrpSpPr>
          <p:cNvPr id="56" name="グループ化 55">
            <a:extLst>
              <a:ext uri="{FF2B5EF4-FFF2-40B4-BE49-F238E27FC236}">
                <a16:creationId xmlns:a16="http://schemas.microsoft.com/office/drawing/2014/main" id="{D05602CE-9543-4C68-95DB-6E6BA98FAEBE}"/>
              </a:ext>
            </a:extLst>
          </p:cNvPr>
          <p:cNvGrpSpPr/>
          <p:nvPr/>
        </p:nvGrpSpPr>
        <p:grpSpPr>
          <a:xfrm>
            <a:off x="237709" y="2202865"/>
            <a:ext cx="8906291" cy="3320633"/>
            <a:chOff x="-246932" y="4645840"/>
            <a:chExt cx="8000060" cy="2613819"/>
          </a:xfrm>
        </p:grpSpPr>
        <p:grpSp>
          <p:nvGrpSpPr>
            <p:cNvPr id="58" name="グループ化 57">
              <a:extLst>
                <a:ext uri="{FF2B5EF4-FFF2-40B4-BE49-F238E27FC236}">
                  <a16:creationId xmlns:a16="http://schemas.microsoft.com/office/drawing/2014/main" id="{8D411E31-2CE3-4719-A6F6-5D35E6023C9A}"/>
                </a:ext>
              </a:extLst>
            </p:cNvPr>
            <p:cNvGrpSpPr/>
            <p:nvPr/>
          </p:nvGrpSpPr>
          <p:grpSpPr>
            <a:xfrm>
              <a:off x="-246932" y="4645840"/>
              <a:ext cx="8000060" cy="2613819"/>
              <a:chOff x="-246932" y="4645840"/>
              <a:chExt cx="8000060" cy="2613819"/>
            </a:xfrm>
          </p:grpSpPr>
          <p:sp>
            <p:nvSpPr>
              <p:cNvPr id="63" name="正方形/長方形 62">
                <a:extLst>
                  <a:ext uri="{FF2B5EF4-FFF2-40B4-BE49-F238E27FC236}">
                    <a16:creationId xmlns:a16="http://schemas.microsoft.com/office/drawing/2014/main" id="{DE51C8CB-8F08-4421-9065-CECA55725F5D}"/>
                  </a:ext>
                </a:extLst>
              </p:cNvPr>
              <p:cNvSpPr/>
              <p:nvPr/>
            </p:nvSpPr>
            <p:spPr>
              <a:xfrm rot="21005632">
                <a:off x="72053" y="4690936"/>
                <a:ext cx="1978035" cy="619012"/>
              </a:xfrm>
              <a:prstGeom prst="rect">
                <a:avLst/>
              </a:prstGeom>
              <a:solidFill>
                <a:srgbClr val="ED7D31">
                  <a:lumMod val="20000"/>
                  <a:lumOff val="80000"/>
                </a:srgbClr>
              </a:solidFill>
              <a:ln w="38100" cap="flat" cmpd="sng" algn="ctr">
                <a:solidFill>
                  <a:srgbClr val="ED7D31">
                    <a:lumMod val="40000"/>
                    <a:lumOff val="6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D01EFB43-BA48-4324-87D0-11150E1EB8AF}"/>
                  </a:ext>
                </a:extLst>
              </p:cNvPr>
              <p:cNvSpPr/>
              <p:nvPr/>
            </p:nvSpPr>
            <p:spPr>
              <a:xfrm rot="20936468">
                <a:off x="-186382" y="4645840"/>
                <a:ext cx="2436939" cy="654115"/>
              </a:xfrm>
              <a:prstGeom prst="rect">
                <a:avLst/>
              </a:prstGeom>
              <a:noFill/>
            </p:spPr>
            <p:txBody>
              <a:bodyPr wrap="square" lIns="91440" tIns="45720" rIns="91440" bIns="4572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情報活用能力の</a:t>
                </a:r>
                <a:endParaRPr kumimoji="1" lang="en-US" altLang="ja-JP"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育成へ</a:t>
                </a:r>
              </a:p>
            </p:txBody>
          </p:sp>
          <p:grpSp>
            <p:nvGrpSpPr>
              <p:cNvPr id="65" name="グループ化 64">
                <a:extLst>
                  <a:ext uri="{FF2B5EF4-FFF2-40B4-BE49-F238E27FC236}">
                    <a16:creationId xmlns:a16="http://schemas.microsoft.com/office/drawing/2014/main" id="{018B2FAA-6E50-4121-9620-EEB6423C0D72}"/>
                  </a:ext>
                </a:extLst>
              </p:cNvPr>
              <p:cNvGrpSpPr/>
              <p:nvPr/>
            </p:nvGrpSpPr>
            <p:grpSpPr>
              <a:xfrm>
                <a:off x="2012747" y="4689837"/>
                <a:ext cx="2751266" cy="2422554"/>
                <a:chOff x="1530583" y="6291979"/>
                <a:chExt cx="2234491" cy="1760614"/>
              </a:xfrm>
            </p:grpSpPr>
            <p:grpSp>
              <p:nvGrpSpPr>
                <p:cNvPr id="100" name="グループ化 99">
                  <a:extLst>
                    <a:ext uri="{FF2B5EF4-FFF2-40B4-BE49-F238E27FC236}">
                      <a16:creationId xmlns:a16="http://schemas.microsoft.com/office/drawing/2014/main" id="{A11AAA47-8939-4700-9F4E-E8600632545C}"/>
                    </a:ext>
                  </a:extLst>
                </p:cNvPr>
                <p:cNvGrpSpPr/>
                <p:nvPr/>
              </p:nvGrpSpPr>
              <p:grpSpPr>
                <a:xfrm>
                  <a:off x="1550381" y="7279142"/>
                  <a:ext cx="2211808" cy="773451"/>
                  <a:chOff x="1550381" y="7279142"/>
                  <a:chExt cx="3082434" cy="773451"/>
                </a:xfrm>
              </p:grpSpPr>
              <p:sp>
                <p:nvSpPr>
                  <p:cNvPr id="107" name="右カーブ矢印 228">
                    <a:extLst>
                      <a:ext uri="{FF2B5EF4-FFF2-40B4-BE49-F238E27FC236}">
                        <a16:creationId xmlns:a16="http://schemas.microsoft.com/office/drawing/2014/main" id="{BC052BDE-9013-4B70-8550-B5200E9FF178}"/>
                      </a:ext>
                    </a:extLst>
                  </p:cNvPr>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8" name="右カーブ矢印 229">
                    <a:extLst>
                      <a:ext uri="{FF2B5EF4-FFF2-40B4-BE49-F238E27FC236}">
                        <a16:creationId xmlns:a16="http://schemas.microsoft.com/office/drawing/2014/main" id="{C5DCB5E4-414B-4C09-A3A6-96D64A12FC7C}"/>
                      </a:ext>
                    </a:extLst>
                  </p:cNvPr>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01" name="グループ化 100">
                  <a:extLst>
                    <a:ext uri="{FF2B5EF4-FFF2-40B4-BE49-F238E27FC236}">
                      <a16:creationId xmlns:a16="http://schemas.microsoft.com/office/drawing/2014/main" id="{5C3B45BD-EA71-4C69-B40B-E8129225AD39}"/>
                    </a:ext>
                  </a:extLst>
                </p:cNvPr>
                <p:cNvGrpSpPr/>
                <p:nvPr/>
              </p:nvGrpSpPr>
              <p:grpSpPr>
                <a:xfrm>
                  <a:off x="1550381" y="6711410"/>
                  <a:ext cx="2211808" cy="773451"/>
                  <a:chOff x="1550381" y="7279142"/>
                  <a:chExt cx="3082434" cy="773451"/>
                </a:xfrm>
              </p:grpSpPr>
              <p:sp>
                <p:nvSpPr>
                  <p:cNvPr id="105" name="右カーブ矢印 226">
                    <a:extLst>
                      <a:ext uri="{FF2B5EF4-FFF2-40B4-BE49-F238E27FC236}">
                        <a16:creationId xmlns:a16="http://schemas.microsoft.com/office/drawing/2014/main" id="{0CE60A14-1C6A-4092-B8A5-F61B47DD2F90}"/>
                      </a:ext>
                    </a:extLst>
                  </p:cNvPr>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6" name="右カーブ矢印 227">
                    <a:extLst>
                      <a:ext uri="{FF2B5EF4-FFF2-40B4-BE49-F238E27FC236}">
                        <a16:creationId xmlns:a16="http://schemas.microsoft.com/office/drawing/2014/main" id="{09980389-2A39-4F4E-9630-D5FB6B6A7485}"/>
                      </a:ext>
                    </a:extLst>
                  </p:cNvPr>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02" name="右カーブ矢印 61">
                  <a:extLst>
                    <a:ext uri="{FF2B5EF4-FFF2-40B4-BE49-F238E27FC236}">
                      <a16:creationId xmlns:a16="http://schemas.microsoft.com/office/drawing/2014/main" id="{CF6F783D-C497-4A19-8BF0-C5FAFE929FAA}"/>
                    </a:ext>
                  </a:extLst>
                </p:cNvPr>
                <p:cNvSpPr/>
                <p:nvPr/>
              </p:nvSpPr>
              <p:spPr>
                <a:xfrm rot="10800000">
                  <a:off x="1732596" y="6320857"/>
                  <a:ext cx="2032478" cy="616523"/>
                </a:xfrm>
                <a:custGeom>
                  <a:avLst/>
                  <a:gdLst>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0" fmla="*/ 2721373 w 2721373"/>
                    <a:gd name="connsiteY0" fmla="*/ 223896 h 616523"/>
                    <a:gd name="connsiteX1" fmla="*/ 615656 w 2721373"/>
                    <a:gd name="connsiteY1" fmla="*/ 288671 h 616523"/>
                    <a:gd name="connsiteX2" fmla="*/ 2535441 w 2721373"/>
                    <a:gd name="connsiteY2" fmla="*/ 413 h 616523"/>
                    <a:gd name="connsiteX3" fmla="*/ 2721373 w 2721373"/>
                    <a:gd name="connsiteY3" fmla="*/ 0 h 616523"/>
                    <a:gd name="connsiteX4" fmla="*/ 2721373 w 2721373"/>
                    <a:gd name="connsiteY4" fmla="*/ 223896 h 616523"/>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8" fmla="*/ 2721373 w 2721373"/>
                    <a:gd name="connsiteY8" fmla="*/ 0 h 616523"/>
                    <a:gd name="connsiteX9" fmla="*/ 2721373 w 2721373"/>
                    <a:gd name="connsiteY9" fmla="*/ 223896 h 616523"/>
                    <a:gd name="connsiteX10" fmla="*/ 615656 w 2721373"/>
                    <a:gd name="connsiteY10" fmla="*/ 288671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0" fmla="*/ 2725394 w 2725394"/>
                    <a:gd name="connsiteY0" fmla="*/ 223896 h 616523"/>
                    <a:gd name="connsiteX1" fmla="*/ 619677 w 2725394"/>
                    <a:gd name="connsiteY1" fmla="*/ 288671 h 616523"/>
                    <a:gd name="connsiteX2" fmla="*/ 2539462 w 2725394"/>
                    <a:gd name="connsiteY2" fmla="*/ 413 h 616523"/>
                    <a:gd name="connsiteX3" fmla="*/ 2725394 w 2725394"/>
                    <a:gd name="connsiteY3" fmla="*/ 0 h 616523"/>
                    <a:gd name="connsiteX4" fmla="*/ 2725394 w 2725394"/>
                    <a:gd name="connsiteY4" fmla="*/ 223896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8" fmla="*/ 2725394 w 2725394"/>
                    <a:gd name="connsiteY8" fmla="*/ 0 h 616523"/>
                    <a:gd name="connsiteX9" fmla="*/ 2725394 w 2725394"/>
                    <a:gd name="connsiteY9" fmla="*/ 168631 h 616523"/>
                    <a:gd name="connsiteX10" fmla="*/ 619677 w 2725394"/>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29822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18644 w 2730419"/>
                    <a:gd name="connsiteY1" fmla="*/ 463978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419" h="616523" stroke="0" extrusionOk="0">
                      <a:moveTo>
                        <a:pt x="4021" y="176723"/>
                      </a:moveTo>
                      <a:cubicBezTo>
                        <a:pt x="4021" y="274324"/>
                        <a:pt x="1215671" y="463978"/>
                        <a:pt x="2718644" y="463978"/>
                      </a:cubicBezTo>
                      <a:cubicBezTo>
                        <a:pt x="2718643" y="464316"/>
                        <a:pt x="2725394" y="449581"/>
                        <a:pt x="2725393" y="449919"/>
                      </a:cubicBezTo>
                      <a:cubicBezTo>
                        <a:pt x="2725393" y="461777"/>
                        <a:pt x="2725394" y="453537"/>
                        <a:pt x="2725394" y="465395"/>
                      </a:cubicBezTo>
                      <a:lnTo>
                        <a:pt x="2725394" y="616523"/>
                      </a:lnTo>
                      <a:lnTo>
                        <a:pt x="2725394" y="577343"/>
                      </a:lnTo>
                      <a:cubicBezTo>
                        <a:pt x="1222421" y="577343"/>
                        <a:pt x="4021" y="498221"/>
                        <a:pt x="4021" y="400620"/>
                      </a:cubicBezTo>
                      <a:lnTo>
                        <a:pt x="4021" y="176723"/>
                      </a:lnTo>
                      <a:close/>
                    </a:path>
                    <a:path w="2730419" h="616523" fill="darkenLess" stroke="0" extrusionOk="0">
                      <a:moveTo>
                        <a:pt x="2730419" y="158582"/>
                      </a:moveTo>
                      <a:lnTo>
                        <a:pt x="619677" y="288671"/>
                      </a:lnTo>
                      <a:cubicBezTo>
                        <a:pt x="-780445" y="177611"/>
                        <a:pt x="334373" y="10219"/>
                        <a:pt x="2539462" y="413"/>
                      </a:cubicBezTo>
                      <a:lnTo>
                        <a:pt x="2725394" y="0"/>
                      </a:lnTo>
                      <a:lnTo>
                        <a:pt x="2730419" y="158582"/>
                      </a:lnTo>
                      <a:close/>
                    </a:path>
                    <a:path w="2730419" h="616523" fill="none" extrusionOk="0">
                      <a:moveTo>
                        <a:pt x="4021" y="176723"/>
                      </a:moveTo>
                      <a:cubicBezTo>
                        <a:pt x="4021" y="274324"/>
                        <a:pt x="1215672" y="479050"/>
                        <a:pt x="2718645" y="479050"/>
                      </a:cubicBezTo>
                      <a:lnTo>
                        <a:pt x="2725395" y="379580"/>
                      </a:lnTo>
                      <a:cubicBezTo>
                        <a:pt x="2725395" y="408185"/>
                        <a:pt x="2725394" y="436790"/>
                        <a:pt x="2725394" y="465395"/>
                      </a:cubicBezTo>
                      <a:lnTo>
                        <a:pt x="2725394" y="616523"/>
                      </a:lnTo>
                      <a:lnTo>
                        <a:pt x="2725394" y="577343"/>
                      </a:lnTo>
                      <a:cubicBezTo>
                        <a:pt x="1222421" y="577343"/>
                        <a:pt x="4021" y="498221"/>
                        <a:pt x="4021" y="400620"/>
                      </a:cubicBezTo>
                      <a:lnTo>
                        <a:pt x="4021" y="176723"/>
                      </a:lnTo>
                      <a:cubicBezTo>
                        <a:pt x="4021" y="79122"/>
                        <a:pt x="1222421" y="0"/>
                        <a:pt x="2725394" y="0"/>
                      </a:cubicBezTo>
                      <a:lnTo>
                        <a:pt x="2725394" y="168631"/>
                      </a:lnTo>
                      <a:cubicBezTo>
                        <a:pt x="1909446" y="168631"/>
                        <a:pt x="1136552" y="247671"/>
                        <a:pt x="619677" y="288671"/>
                      </a:cubicBezTo>
                    </a:path>
                  </a:pathLst>
                </a:cu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 name="二等辺三角形 102">
                  <a:extLst>
                    <a:ext uri="{FF2B5EF4-FFF2-40B4-BE49-F238E27FC236}">
                      <a16:creationId xmlns:a16="http://schemas.microsoft.com/office/drawing/2014/main" id="{3D759243-3FA1-4281-817B-66AB4B3D1CEC}"/>
                    </a:ext>
                  </a:extLst>
                </p:cNvPr>
                <p:cNvSpPr/>
                <p:nvPr/>
              </p:nvSpPr>
              <p:spPr>
                <a:xfrm rot="16460828">
                  <a:off x="1530128" y="6292434"/>
                  <a:ext cx="252904" cy="251994"/>
                </a:xfrm>
                <a:prstGeom prst="triangle">
                  <a:avLst>
                    <a:gd name="adj" fmla="val 60142"/>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4" name="図 103">
                  <a:extLst>
                    <a:ext uri="{FF2B5EF4-FFF2-40B4-BE49-F238E27FC236}">
                      <a16:creationId xmlns:a16="http://schemas.microsoft.com/office/drawing/2014/main" id="{3518B8BD-76BE-40F3-9591-15623296039A}"/>
                    </a:ext>
                  </a:extLst>
                </p:cNvPr>
                <p:cNvPicPr>
                  <a:picLocks noChangeAspect="1"/>
                </p:cNvPicPr>
                <p:nvPr/>
              </p:nvPicPr>
              <p:blipFill>
                <a:blip r:embed="rId3">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a:xfrm>
                  <a:off x="1556016" y="6302889"/>
                  <a:ext cx="2205663" cy="1749704"/>
                </a:xfrm>
                <a:prstGeom prst="rect">
                  <a:avLst/>
                </a:prstGeom>
              </p:spPr>
            </p:pic>
          </p:grpSp>
          <p:grpSp>
            <p:nvGrpSpPr>
              <p:cNvPr id="66" name="グループ化 65">
                <a:extLst>
                  <a:ext uri="{FF2B5EF4-FFF2-40B4-BE49-F238E27FC236}">
                    <a16:creationId xmlns:a16="http://schemas.microsoft.com/office/drawing/2014/main" id="{3B566682-7809-452C-9A93-71A5535400E6}"/>
                  </a:ext>
                </a:extLst>
              </p:cNvPr>
              <p:cNvGrpSpPr/>
              <p:nvPr/>
            </p:nvGrpSpPr>
            <p:grpSpPr>
              <a:xfrm>
                <a:off x="-246932" y="4758747"/>
                <a:ext cx="8000060" cy="2500912"/>
                <a:chOff x="-246932" y="4758747"/>
                <a:chExt cx="8000060" cy="2500912"/>
              </a:xfrm>
            </p:grpSpPr>
            <p:grpSp>
              <p:nvGrpSpPr>
                <p:cNvPr id="67" name="グループ化 66">
                  <a:extLst>
                    <a:ext uri="{FF2B5EF4-FFF2-40B4-BE49-F238E27FC236}">
                      <a16:creationId xmlns:a16="http://schemas.microsoft.com/office/drawing/2014/main" id="{EE60257F-7DE2-4D56-854A-82781C9D6D9E}"/>
                    </a:ext>
                  </a:extLst>
                </p:cNvPr>
                <p:cNvGrpSpPr/>
                <p:nvPr/>
              </p:nvGrpSpPr>
              <p:grpSpPr>
                <a:xfrm>
                  <a:off x="-246932" y="4758747"/>
                  <a:ext cx="8000060" cy="2500912"/>
                  <a:chOff x="-246197" y="5105282"/>
                  <a:chExt cx="8000060" cy="2500912"/>
                </a:xfrm>
              </p:grpSpPr>
              <p:grpSp>
                <p:nvGrpSpPr>
                  <p:cNvPr id="69" name="グループ化 68">
                    <a:extLst>
                      <a:ext uri="{FF2B5EF4-FFF2-40B4-BE49-F238E27FC236}">
                        <a16:creationId xmlns:a16="http://schemas.microsoft.com/office/drawing/2014/main" id="{718D9B79-BD4D-41C0-8702-80BDA19AFBEB}"/>
                      </a:ext>
                    </a:extLst>
                  </p:cNvPr>
                  <p:cNvGrpSpPr/>
                  <p:nvPr/>
                </p:nvGrpSpPr>
                <p:grpSpPr>
                  <a:xfrm>
                    <a:off x="-246197" y="5105282"/>
                    <a:ext cx="8000060" cy="2500912"/>
                    <a:chOff x="-236465" y="5126312"/>
                    <a:chExt cx="8000060" cy="2500912"/>
                  </a:xfrm>
                </p:grpSpPr>
                <p:grpSp>
                  <p:nvGrpSpPr>
                    <p:cNvPr id="71" name="グループ化 70">
                      <a:extLst>
                        <a:ext uri="{FF2B5EF4-FFF2-40B4-BE49-F238E27FC236}">
                          <a16:creationId xmlns:a16="http://schemas.microsoft.com/office/drawing/2014/main" id="{25519B23-03EA-47B6-9E18-19E5E5D2B86F}"/>
                        </a:ext>
                      </a:extLst>
                    </p:cNvPr>
                    <p:cNvGrpSpPr/>
                    <p:nvPr/>
                  </p:nvGrpSpPr>
                  <p:grpSpPr>
                    <a:xfrm>
                      <a:off x="-236465" y="5126312"/>
                      <a:ext cx="8000060" cy="2500912"/>
                      <a:chOff x="-251861" y="5112802"/>
                      <a:chExt cx="8000060" cy="2536949"/>
                    </a:xfrm>
                  </p:grpSpPr>
                  <p:sp>
                    <p:nvSpPr>
                      <p:cNvPr id="73" name="楕円 72">
                        <a:extLst>
                          <a:ext uri="{FF2B5EF4-FFF2-40B4-BE49-F238E27FC236}">
                            <a16:creationId xmlns:a16="http://schemas.microsoft.com/office/drawing/2014/main" id="{0B512AE6-8592-43AA-9CBD-611F55413A05}"/>
                          </a:ext>
                        </a:extLst>
                      </p:cNvPr>
                      <p:cNvSpPr/>
                      <p:nvPr/>
                    </p:nvSpPr>
                    <p:spPr bwMode="gray">
                      <a:xfrm rot="446318">
                        <a:off x="2738813" y="5158518"/>
                        <a:ext cx="145427" cy="132236"/>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74" name="楕円 73">
                        <a:extLst>
                          <a:ext uri="{FF2B5EF4-FFF2-40B4-BE49-F238E27FC236}">
                            <a16:creationId xmlns:a16="http://schemas.microsoft.com/office/drawing/2014/main" id="{1C062E10-2710-41A0-A7CB-E6B07DD5E559}"/>
                          </a:ext>
                        </a:extLst>
                      </p:cNvPr>
                      <p:cNvSpPr/>
                      <p:nvPr/>
                    </p:nvSpPr>
                    <p:spPr bwMode="gray">
                      <a:xfrm rot="385384">
                        <a:off x="2590765" y="5162358"/>
                        <a:ext cx="132416" cy="117057"/>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75" name="楕円 74">
                        <a:extLst>
                          <a:ext uri="{FF2B5EF4-FFF2-40B4-BE49-F238E27FC236}">
                            <a16:creationId xmlns:a16="http://schemas.microsoft.com/office/drawing/2014/main" id="{73B76E18-0686-477F-A0F1-E5F4776DDD1E}"/>
                          </a:ext>
                        </a:extLst>
                      </p:cNvPr>
                      <p:cNvSpPr/>
                      <p:nvPr/>
                    </p:nvSpPr>
                    <p:spPr bwMode="gray">
                      <a:xfrm rot="326570">
                        <a:off x="2444550" y="5156564"/>
                        <a:ext cx="121741" cy="115517"/>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nvGrpSpPr>
                      <p:cNvPr id="76" name="グループ化 75">
                        <a:extLst>
                          <a:ext uri="{FF2B5EF4-FFF2-40B4-BE49-F238E27FC236}">
                            <a16:creationId xmlns:a16="http://schemas.microsoft.com/office/drawing/2014/main" id="{4C4F5FAB-76B1-4430-A038-3588FB6FDE88}"/>
                          </a:ext>
                        </a:extLst>
                      </p:cNvPr>
                      <p:cNvGrpSpPr/>
                      <p:nvPr/>
                    </p:nvGrpSpPr>
                    <p:grpSpPr>
                      <a:xfrm>
                        <a:off x="-251861" y="5112802"/>
                        <a:ext cx="8000060" cy="2536949"/>
                        <a:chOff x="-305787" y="4904198"/>
                        <a:chExt cx="8231220" cy="2635816"/>
                      </a:xfrm>
                    </p:grpSpPr>
                    <p:grpSp>
                      <p:nvGrpSpPr>
                        <p:cNvPr id="77" name="グループ化 76">
                          <a:extLst>
                            <a:ext uri="{FF2B5EF4-FFF2-40B4-BE49-F238E27FC236}">
                              <a16:creationId xmlns:a16="http://schemas.microsoft.com/office/drawing/2014/main" id="{CB33BC85-B06F-4FBD-A550-A02EDDEA4345}"/>
                            </a:ext>
                          </a:extLst>
                        </p:cNvPr>
                        <p:cNvGrpSpPr/>
                        <p:nvPr/>
                      </p:nvGrpSpPr>
                      <p:grpSpPr>
                        <a:xfrm>
                          <a:off x="4254790" y="4904198"/>
                          <a:ext cx="3670643" cy="853819"/>
                          <a:chOff x="4284161" y="5269431"/>
                          <a:chExt cx="3807921" cy="822283"/>
                        </a:xfrm>
                      </p:grpSpPr>
                      <p:sp>
                        <p:nvSpPr>
                          <p:cNvPr id="95" name="角丸四角形 214">
                            <a:extLst>
                              <a:ext uri="{FF2B5EF4-FFF2-40B4-BE49-F238E27FC236}">
                                <a16:creationId xmlns:a16="http://schemas.microsoft.com/office/drawing/2014/main" id="{BC8AD414-95FE-4716-BE13-A30EE83FE0A0}"/>
                              </a:ext>
                            </a:extLst>
                          </p:cNvPr>
                          <p:cNvSpPr/>
                          <p:nvPr/>
                        </p:nvSpPr>
                        <p:spPr bwMode="ltGray">
                          <a:xfrm>
                            <a:off x="5226791" y="5269431"/>
                            <a:ext cx="2576068" cy="791449"/>
                          </a:xfrm>
                          <a:prstGeom prst="roundRect">
                            <a:avLst/>
                          </a:prstGeom>
                          <a:solidFill>
                            <a:srgbClr val="AE77D7"/>
                          </a:solidFill>
                          <a:ln w="12700" cap="flat" cmpd="sng" algn="ctr">
                            <a:solidFill>
                              <a:srgbClr val="7030A0"/>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96" name="グループ化 95">
                            <a:extLst>
                              <a:ext uri="{FF2B5EF4-FFF2-40B4-BE49-F238E27FC236}">
                                <a16:creationId xmlns:a16="http://schemas.microsoft.com/office/drawing/2014/main" id="{3F7EEF44-CA28-4725-B51A-38E0E8291D2F}"/>
                              </a:ext>
                            </a:extLst>
                          </p:cNvPr>
                          <p:cNvGrpSpPr/>
                          <p:nvPr/>
                        </p:nvGrpSpPr>
                        <p:grpSpPr>
                          <a:xfrm>
                            <a:off x="4284161" y="5293129"/>
                            <a:ext cx="1130282" cy="798585"/>
                            <a:chOff x="4305864" y="5086938"/>
                            <a:chExt cx="1155090" cy="798585"/>
                          </a:xfrm>
                        </p:grpSpPr>
                        <p:sp>
                          <p:nvSpPr>
                            <p:cNvPr id="98" name="楕円 142">
                              <a:extLst>
                                <a:ext uri="{FF2B5EF4-FFF2-40B4-BE49-F238E27FC236}">
                                  <a16:creationId xmlns:a16="http://schemas.microsoft.com/office/drawing/2014/main" id="{EFE7445F-7299-42D5-A45B-D33EE2F5CCF3}"/>
                                </a:ext>
                              </a:extLst>
                            </p:cNvPr>
                            <p:cNvSpPr/>
                            <p:nvPr/>
                          </p:nvSpPr>
                          <p:spPr bwMode="gray">
                            <a:xfrm>
                              <a:off x="4354588" y="5086938"/>
                              <a:ext cx="1034884" cy="798585"/>
                            </a:xfrm>
                            <a:prstGeom prst="ellipse">
                              <a:avLst/>
                            </a:prstGeom>
                            <a:solidFill>
                              <a:srgbClr val="AE77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99" name="テキスト ボックス 98">
                              <a:extLst>
                                <a:ext uri="{FF2B5EF4-FFF2-40B4-BE49-F238E27FC236}">
                                  <a16:creationId xmlns:a16="http://schemas.microsoft.com/office/drawing/2014/main" id="{8B0F840A-BC6C-4AA6-A751-4AAF70083528}"/>
                                </a:ext>
                              </a:extLst>
                            </p:cNvPr>
                            <p:cNvSpPr txBox="1"/>
                            <p:nvPr/>
                          </p:nvSpPr>
                          <p:spPr bwMode="gray">
                            <a:xfrm>
                              <a:off x="4305864" y="5208266"/>
                              <a:ext cx="1155090" cy="56557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定着の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確認</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sp>
                        <p:nvSpPr>
                          <p:cNvPr id="97" name="テキスト ボックス 96">
                            <a:extLst>
                              <a:ext uri="{FF2B5EF4-FFF2-40B4-BE49-F238E27FC236}">
                                <a16:creationId xmlns:a16="http://schemas.microsoft.com/office/drawing/2014/main" id="{027828FB-CE60-427B-835E-3387F88B5DD6}"/>
                              </a:ext>
                            </a:extLst>
                          </p:cNvPr>
                          <p:cNvSpPr txBox="1"/>
                          <p:nvPr/>
                        </p:nvSpPr>
                        <p:spPr>
                          <a:xfrm>
                            <a:off x="5322584" y="5283221"/>
                            <a:ext cx="2769498" cy="737707"/>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チェックシートで児童の</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情報活用能力の定着を</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確認する</a:t>
                            </a:r>
                            <a:endParaRPr kumimoji="1" lang="ja-JP" altLang="en-US" b="0" i="0" u="none" strike="noStrike" kern="0" cap="none" spc="0" normalizeH="0" baseline="0" noProof="0" dirty="0">
                              <a:ln>
                                <a:noFill/>
                              </a:ln>
                              <a:solidFill>
                                <a:prstClr val="black"/>
                              </a:solidFill>
                              <a:effectLst/>
                              <a:uLnTx/>
                              <a:uFillTx/>
                              <a:latin typeface="Calibri" panose="020F0502020204030204"/>
                            </a:endParaRPr>
                          </a:p>
                        </p:txBody>
                      </p:sp>
                    </p:grpSp>
                    <p:grpSp>
                      <p:nvGrpSpPr>
                        <p:cNvPr id="78" name="グループ化 77">
                          <a:extLst>
                            <a:ext uri="{FF2B5EF4-FFF2-40B4-BE49-F238E27FC236}">
                              <a16:creationId xmlns:a16="http://schemas.microsoft.com/office/drawing/2014/main" id="{6CB79273-7B69-43B7-9506-CDB97F434524}"/>
                            </a:ext>
                          </a:extLst>
                        </p:cNvPr>
                        <p:cNvGrpSpPr/>
                        <p:nvPr/>
                      </p:nvGrpSpPr>
                      <p:grpSpPr>
                        <a:xfrm>
                          <a:off x="4242195" y="6281435"/>
                          <a:ext cx="3439217" cy="1061673"/>
                          <a:chOff x="4999421" y="6525321"/>
                          <a:chExt cx="3573769" cy="1043997"/>
                        </a:xfrm>
                      </p:grpSpPr>
                      <p:grpSp>
                        <p:nvGrpSpPr>
                          <p:cNvPr id="89" name="グループ化 88">
                            <a:extLst>
                              <a:ext uri="{FF2B5EF4-FFF2-40B4-BE49-F238E27FC236}">
                                <a16:creationId xmlns:a16="http://schemas.microsoft.com/office/drawing/2014/main" id="{31589B4F-4B21-4C01-A1AB-57CE6977CF9C}"/>
                              </a:ext>
                            </a:extLst>
                          </p:cNvPr>
                          <p:cNvGrpSpPr/>
                          <p:nvPr/>
                        </p:nvGrpSpPr>
                        <p:grpSpPr>
                          <a:xfrm>
                            <a:off x="5858521" y="6525321"/>
                            <a:ext cx="2714669" cy="830261"/>
                            <a:chOff x="5878809" y="6514279"/>
                            <a:chExt cx="2714669" cy="830261"/>
                          </a:xfrm>
                        </p:grpSpPr>
                        <p:sp>
                          <p:nvSpPr>
                            <p:cNvPr id="93" name="角丸四角形 212">
                              <a:extLst>
                                <a:ext uri="{FF2B5EF4-FFF2-40B4-BE49-F238E27FC236}">
                                  <a16:creationId xmlns:a16="http://schemas.microsoft.com/office/drawing/2014/main" id="{B6E28573-28FA-4C84-8AA3-49E4C91509D9}"/>
                                </a:ext>
                              </a:extLst>
                            </p:cNvPr>
                            <p:cNvSpPr/>
                            <p:nvPr/>
                          </p:nvSpPr>
                          <p:spPr>
                            <a:xfrm>
                              <a:off x="5878809" y="6514279"/>
                              <a:ext cx="2678533" cy="830261"/>
                            </a:xfrm>
                            <a:prstGeom prst="roundRect">
                              <a:avLst/>
                            </a:prstGeom>
                            <a:solidFill>
                              <a:schemeClr val="bg2"/>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4" name="正方形/長方形 93">
                              <a:extLst>
                                <a:ext uri="{FF2B5EF4-FFF2-40B4-BE49-F238E27FC236}">
                                  <a16:creationId xmlns:a16="http://schemas.microsoft.com/office/drawing/2014/main" id="{B93D6FFC-62DF-4683-BCF5-7E73936A36E7}"/>
                                </a:ext>
                              </a:extLst>
                            </p:cNvPr>
                            <p:cNvSpPr/>
                            <p:nvPr/>
                          </p:nvSpPr>
                          <p:spPr>
                            <a:xfrm>
                              <a:off x="6130754" y="6556267"/>
                              <a:ext cx="2462724" cy="75324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学校の実態に合わせて</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ＩＣＴ活用計画を作成</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a:t>
                              </a:r>
                            </a:p>
                          </p:txBody>
                        </p:sp>
                      </p:grpSp>
                      <p:grpSp>
                        <p:nvGrpSpPr>
                          <p:cNvPr id="90" name="グループ化 89">
                            <a:extLst>
                              <a:ext uri="{FF2B5EF4-FFF2-40B4-BE49-F238E27FC236}">
                                <a16:creationId xmlns:a16="http://schemas.microsoft.com/office/drawing/2014/main" id="{13D2D8C8-2703-4E33-AA62-DDEA0959DE1A}"/>
                              </a:ext>
                            </a:extLst>
                          </p:cNvPr>
                          <p:cNvGrpSpPr/>
                          <p:nvPr/>
                        </p:nvGrpSpPr>
                        <p:grpSpPr bwMode="gray">
                          <a:xfrm>
                            <a:off x="4999421" y="6768692"/>
                            <a:ext cx="1158335" cy="800626"/>
                            <a:chOff x="5139886" y="4905771"/>
                            <a:chExt cx="1008302" cy="833682"/>
                          </a:xfrm>
                        </p:grpSpPr>
                        <p:sp>
                          <p:nvSpPr>
                            <p:cNvPr id="91" name="楕円 139">
                              <a:extLst>
                                <a:ext uri="{FF2B5EF4-FFF2-40B4-BE49-F238E27FC236}">
                                  <a16:creationId xmlns:a16="http://schemas.microsoft.com/office/drawing/2014/main" id="{FE6B3993-73E4-4925-9806-52FF0806A50F}"/>
                                </a:ext>
                              </a:extLst>
                            </p:cNvPr>
                            <p:cNvSpPr/>
                            <p:nvPr/>
                          </p:nvSpPr>
                          <p:spPr bwMode="gray">
                            <a:xfrm>
                              <a:off x="5190683" y="4905771"/>
                              <a:ext cx="879432" cy="833682"/>
                            </a:xfrm>
                            <a:prstGeom prst="ellipse">
                              <a:avLst/>
                            </a:prstGeom>
                            <a:solidFill>
                              <a:schemeClr val="bg2"/>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4F5884BA-6974-4457-8E9B-4A5AC5B8C6AC}"/>
                                </a:ext>
                              </a:extLst>
                            </p:cNvPr>
                            <p:cNvSpPr txBox="1"/>
                            <p:nvPr/>
                          </p:nvSpPr>
                          <p:spPr bwMode="gray">
                            <a:xfrm>
                              <a:off x="5139886" y="5016468"/>
                              <a:ext cx="1008302" cy="601331"/>
                            </a:xfrm>
                            <a:prstGeom prst="rect">
                              <a:avLst/>
                            </a:prstGeom>
                            <a:noFill/>
                            <a:ln w="3175">
                              <a:noFill/>
                            </a:ln>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計画の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作成</a:t>
                              </a:r>
                              <a:endParaRPr kumimoji="1" lang="ja-JP" alt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ndParaRPr>
                            </a:p>
                          </p:txBody>
                        </p:sp>
                      </p:grpSp>
                    </p:grpSp>
                    <p:grpSp>
                      <p:nvGrpSpPr>
                        <p:cNvPr id="79" name="グループ化 78">
                          <a:extLst>
                            <a:ext uri="{FF2B5EF4-FFF2-40B4-BE49-F238E27FC236}">
                              <a16:creationId xmlns:a16="http://schemas.microsoft.com/office/drawing/2014/main" id="{39401161-0BAA-4B78-A81A-9100F0D23D1B}"/>
                            </a:ext>
                          </a:extLst>
                        </p:cNvPr>
                        <p:cNvGrpSpPr/>
                        <p:nvPr/>
                      </p:nvGrpSpPr>
                      <p:grpSpPr>
                        <a:xfrm>
                          <a:off x="-177320" y="6680167"/>
                          <a:ext cx="3860680" cy="859847"/>
                          <a:chOff x="-279018" y="6727760"/>
                          <a:chExt cx="3860680" cy="859847"/>
                        </a:xfrm>
                      </p:grpSpPr>
                      <p:sp>
                        <p:nvSpPr>
                          <p:cNvPr id="85" name="角丸四角形 202">
                            <a:extLst>
                              <a:ext uri="{FF2B5EF4-FFF2-40B4-BE49-F238E27FC236}">
                                <a16:creationId xmlns:a16="http://schemas.microsoft.com/office/drawing/2014/main" id="{BA50816B-F7EE-448D-A6F3-DF470E162076}"/>
                              </a:ext>
                            </a:extLst>
                          </p:cNvPr>
                          <p:cNvSpPr/>
                          <p:nvPr/>
                        </p:nvSpPr>
                        <p:spPr>
                          <a:xfrm>
                            <a:off x="-279018" y="6727760"/>
                            <a:ext cx="2856816" cy="672275"/>
                          </a:xfrm>
                          <a:prstGeom prst="roundRect">
                            <a:avLst/>
                          </a:prstGeom>
                          <a:solidFill>
                            <a:schemeClr val="bg2"/>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86" name="グループ化 85">
                            <a:extLst>
                              <a:ext uri="{FF2B5EF4-FFF2-40B4-BE49-F238E27FC236}">
                                <a16:creationId xmlns:a16="http://schemas.microsoft.com/office/drawing/2014/main" id="{39033BDA-1199-4A31-A279-51257E9B7449}"/>
                              </a:ext>
                            </a:extLst>
                          </p:cNvPr>
                          <p:cNvGrpSpPr/>
                          <p:nvPr/>
                        </p:nvGrpSpPr>
                        <p:grpSpPr bwMode="gray">
                          <a:xfrm>
                            <a:off x="2407832" y="6848909"/>
                            <a:ext cx="1173830" cy="738698"/>
                            <a:chOff x="2989471" y="5092950"/>
                            <a:chExt cx="1131296" cy="881893"/>
                          </a:xfrm>
                        </p:grpSpPr>
                        <p:sp>
                          <p:nvSpPr>
                            <p:cNvPr id="87" name="楕円 133">
                              <a:extLst>
                                <a:ext uri="{FF2B5EF4-FFF2-40B4-BE49-F238E27FC236}">
                                  <a16:creationId xmlns:a16="http://schemas.microsoft.com/office/drawing/2014/main" id="{739A6252-1AF7-478F-9498-6DE56D4904E5}"/>
                                </a:ext>
                              </a:extLst>
                            </p:cNvPr>
                            <p:cNvSpPr/>
                            <p:nvPr/>
                          </p:nvSpPr>
                          <p:spPr bwMode="gray">
                            <a:xfrm>
                              <a:off x="3086087" y="5092950"/>
                              <a:ext cx="907989" cy="881893"/>
                            </a:xfrm>
                            <a:prstGeom prst="ellipse">
                              <a:avLst/>
                            </a:prstGeom>
                            <a:solidFill>
                              <a:schemeClr val="bg2"/>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88" name="テキスト ボックス 87">
                              <a:extLst>
                                <a:ext uri="{FF2B5EF4-FFF2-40B4-BE49-F238E27FC236}">
                                  <a16:creationId xmlns:a16="http://schemas.microsoft.com/office/drawing/2014/main" id="{9074DED6-BB4C-4E07-A90D-37CD1BE1CA18}"/>
                                </a:ext>
                              </a:extLst>
                            </p:cNvPr>
                            <p:cNvSpPr txBox="1"/>
                            <p:nvPr/>
                          </p:nvSpPr>
                          <p:spPr bwMode="gray">
                            <a:xfrm>
                              <a:off x="2989471" y="5196494"/>
                              <a:ext cx="1131296" cy="70110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実態の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把握</a:t>
                              </a:r>
                              <a:endParaRPr kumimoji="1" lang="ja-JP" altLang="en-US" sz="36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80" name="グループ化 79">
                          <a:extLst>
                            <a:ext uri="{FF2B5EF4-FFF2-40B4-BE49-F238E27FC236}">
                              <a16:creationId xmlns:a16="http://schemas.microsoft.com/office/drawing/2014/main" id="{F7EA38FF-5466-42AE-A49F-5BEE707DBCB8}"/>
                            </a:ext>
                          </a:extLst>
                        </p:cNvPr>
                        <p:cNvGrpSpPr/>
                        <p:nvPr/>
                      </p:nvGrpSpPr>
                      <p:grpSpPr>
                        <a:xfrm>
                          <a:off x="-305787" y="5422382"/>
                          <a:ext cx="3140261" cy="1009652"/>
                          <a:chOff x="-506827" y="5674155"/>
                          <a:chExt cx="3140261" cy="1009652"/>
                        </a:xfrm>
                      </p:grpSpPr>
                      <p:sp>
                        <p:nvSpPr>
                          <p:cNvPr id="81" name="角丸四角形 197">
                            <a:extLst>
                              <a:ext uri="{FF2B5EF4-FFF2-40B4-BE49-F238E27FC236}">
                                <a16:creationId xmlns:a16="http://schemas.microsoft.com/office/drawing/2014/main" id="{AD83D5DB-6FCE-4435-A910-A1371586C01B}"/>
                              </a:ext>
                            </a:extLst>
                          </p:cNvPr>
                          <p:cNvSpPr/>
                          <p:nvPr/>
                        </p:nvSpPr>
                        <p:spPr>
                          <a:xfrm>
                            <a:off x="-506827" y="5935405"/>
                            <a:ext cx="2243426" cy="748402"/>
                          </a:xfrm>
                          <a:prstGeom prst="roundRect">
                            <a:avLst/>
                          </a:prstGeom>
                          <a:solidFill>
                            <a:schemeClr val="bg2"/>
                          </a:solidFill>
                          <a:ln w="12700" cap="flat" cmpd="sng" algn="ctr">
                            <a:solidFill>
                              <a:srgbClr val="ED7D31">
                                <a:lumMod val="50000"/>
                              </a:srgbClr>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endParaRPr>
                          </a:p>
                        </p:txBody>
                      </p:sp>
                      <p:grpSp>
                        <p:nvGrpSpPr>
                          <p:cNvPr id="82" name="グループ化 81">
                            <a:extLst>
                              <a:ext uri="{FF2B5EF4-FFF2-40B4-BE49-F238E27FC236}">
                                <a16:creationId xmlns:a16="http://schemas.microsoft.com/office/drawing/2014/main" id="{9DF76C29-C825-4294-BCB4-1213CED6F097}"/>
                              </a:ext>
                            </a:extLst>
                          </p:cNvPr>
                          <p:cNvGrpSpPr/>
                          <p:nvPr/>
                        </p:nvGrpSpPr>
                        <p:grpSpPr bwMode="gray">
                          <a:xfrm>
                            <a:off x="1470978" y="5674155"/>
                            <a:ext cx="1162456" cy="756748"/>
                            <a:chOff x="2562701" y="6268444"/>
                            <a:chExt cx="1260115" cy="892893"/>
                          </a:xfrm>
                        </p:grpSpPr>
                        <p:sp>
                          <p:nvSpPr>
                            <p:cNvPr id="83" name="楕円 162">
                              <a:extLst>
                                <a:ext uri="{FF2B5EF4-FFF2-40B4-BE49-F238E27FC236}">
                                  <a16:creationId xmlns:a16="http://schemas.microsoft.com/office/drawing/2014/main" id="{0341E082-0115-4218-8EA0-BD11FAAEF137}"/>
                                </a:ext>
                              </a:extLst>
                            </p:cNvPr>
                            <p:cNvSpPr/>
                            <p:nvPr/>
                          </p:nvSpPr>
                          <p:spPr bwMode="gray">
                            <a:xfrm>
                              <a:off x="2680203" y="6268444"/>
                              <a:ext cx="998564" cy="892893"/>
                            </a:xfrm>
                            <a:prstGeom prst="ellipse">
                              <a:avLst/>
                            </a:prstGeom>
                            <a:solidFill>
                              <a:schemeClr val="bg2"/>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84" name="テキスト ボックス 83">
                              <a:extLst>
                                <a:ext uri="{FF2B5EF4-FFF2-40B4-BE49-F238E27FC236}">
                                  <a16:creationId xmlns:a16="http://schemas.microsoft.com/office/drawing/2014/main" id="{CC202301-5E8E-450C-8DB6-9DF0A5B5CE5D}"/>
                                </a:ext>
                              </a:extLst>
                            </p:cNvPr>
                            <p:cNvSpPr txBox="1"/>
                            <p:nvPr/>
                          </p:nvSpPr>
                          <p:spPr bwMode="gray">
                            <a:xfrm>
                              <a:off x="2562701" y="6365923"/>
                              <a:ext cx="1260115" cy="692919"/>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授業の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実施</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grpSp>
                  </p:grpSp>
                </p:grpSp>
                <p:pic>
                  <p:nvPicPr>
                    <p:cNvPr id="72" name="図 71">
                      <a:extLst>
                        <a:ext uri="{FF2B5EF4-FFF2-40B4-BE49-F238E27FC236}">
                          <a16:creationId xmlns:a16="http://schemas.microsoft.com/office/drawing/2014/main" id="{B718B156-8890-4E83-9B3D-2EBB1F1B30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2154" y="5816925"/>
                      <a:ext cx="1149675" cy="939594"/>
                    </a:xfrm>
                    <a:prstGeom prst="rect">
                      <a:avLst/>
                    </a:prstGeom>
                  </p:spPr>
                </p:pic>
              </p:grpSp>
              <p:sp>
                <p:nvSpPr>
                  <p:cNvPr id="70" name="テキスト ボックス 69">
                    <a:extLst>
                      <a:ext uri="{FF2B5EF4-FFF2-40B4-BE49-F238E27FC236}">
                        <a16:creationId xmlns:a16="http://schemas.microsoft.com/office/drawing/2014/main" id="{DA5D1FF6-6C28-42F6-8DA0-0FB2976A2D26}"/>
                      </a:ext>
                    </a:extLst>
                  </p:cNvPr>
                  <p:cNvSpPr txBox="1"/>
                  <p:nvPr/>
                </p:nvSpPr>
                <p:spPr>
                  <a:xfrm>
                    <a:off x="-134686" y="5858129"/>
                    <a:ext cx="2037060" cy="726794"/>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ＩＣＴ活用計画に</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基づき授業でＩＣＴを活用する</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p:txBody>
              </p:sp>
            </p:grpSp>
            <p:sp>
              <p:nvSpPr>
                <p:cNvPr id="68" name="正方形/長方形 67">
                  <a:extLst>
                    <a:ext uri="{FF2B5EF4-FFF2-40B4-BE49-F238E27FC236}">
                      <a16:creationId xmlns:a16="http://schemas.microsoft.com/office/drawing/2014/main" id="{C3990125-C782-42C6-9F27-7A7E2859B9D9}"/>
                    </a:ext>
                  </a:extLst>
                </p:cNvPr>
                <p:cNvSpPr/>
                <p:nvPr/>
              </p:nvSpPr>
              <p:spPr>
                <a:xfrm>
                  <a:off x="-22130" y="6500980"/>
                  <a:ext cx="2631253" cy="50875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ＩＣＴ活用到達目標一覧に</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より学校の実態を把握する</a:t>
                  </a:r>
                </a:p>
              </p:txBody>
            </p:sp>
          </p:grpSp>
        </p:grpSp>
        <p:sp>
          <p:nvSpPr>
            <p:cNvPr id="59" name="楕円 58">
              <a:extLst>
                <a:ext uri="{FF2B5EF4-FFF2-40B4-BE49-F238E27FC236}">
                  <a16:creationId xmlns:a16="http://schemas.microsoft.com/office/drawing/2014/main" id="{115A4C91-BC5F-4883-811A-00B6DAEF6881}"/>
                </a:ext>
              </a:extLst>
            </p:cNvPr>
            <p:cNvSpPr/>
            <p:nvPr/>
          </p:nvSpPr>
          <p:spPr bwMode="gray">
            <a:xfrm rot="446318">
              <a:off x="3641274" y="4787285"/>
              <a:ext cx="344173" cy="286085"/>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60" name="楕円 59">
              <a:extLst>
                <a:ext uri="{FF2B5EF4-FFF2-40B4-BE49-F238E27FC236}">
                  <a16:creationId xmlns:a16="http://schemas.microsoft.com/office/drawing/2014/main" id="{552554D8-AAC5-4CDD-AF1E-FF28751D2942}"/>
                </a:ext>
              </a:extLst>
            </p:cNvPr>
            <p:cNvSpPr/>
            <p:nvPr/>
          </p:nvSpPr>
          <p:spPr bwMode="gray">
            <a:xfrm rot="385384">
              <a:off x="3353031" y="4791202"/>
              <a:ext cx="270118" cy="220845"/>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61" name="楕円 60">
              <a:extLst>
                <a:ext uri="{FF2B5EF4-FFF2-40B4-BE49-F238E27FC236}">
                  <a16:creationId xmlns:a16="http://schemas.microsoft.com/office/drawing/2014/main" id="{E6DD7620-78F1-412F-904F-AC14B4AC4A9D}"/>
                </a:ext>
              </a:extLst>
            </p:cNvPr>
            <p:cNvSpPr/>
            <p:nvPr/>
          </p:nvSpPr>
          <p:spPr bwMode="gray">
            <a:xfrm rot="326570">
              <a:off x="3095472" y="4786521"/>
              <a:ext cx="236780" cy="193549"/>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62" name="楕円 61">
              <a:extLst>
                <a:ext uri="{FF2B5EF4-FFF2-40B4-BE49-F238E27FC236}">
                  <a16:creationId xmlns:a16="http://schemas.microsoft.com/office/drawing/2014/main" id="{4BCBE74F-6FE0-41CD-B4DA-C5A3BE594DE9}"/>
                </a:ext>
              </a:extLst>
            </p:cNvPr>
            <p:cNvSpPr/>
            <p:nvPr/>
          </p:nvSpPr>
          <p:spPr bwMode="gray">
            <a:xfrm rot="216371">
              <a:off x="2912819" y="4800755"/>
              <a:ext cx="163742" cy="154577"/>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3200186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506729" y="664294"/>
            <a:ext cx="3480054" cy="85464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「④定着の確認」</a:t>
            </a:r>
          </a:p>
        </p:txBody>
      </p:sp>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sp>
        <p:nvSpPr>
          <p:cNvPr id="62" name="テキスト ボックス 61"/>
          <p:cNvSpPr txBox="1"/>
          <p:nvPr/>
        </p:nvSpPr>
        <p:spPr>
          <a:xfrm>
            <a:off x="3240686" y="5496211"/>
            <a:ext cx="3111722"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ＩＣＴ活用到達目標チェックシート</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611" y="517581"/>
            <a:ext cx="4949088" cy="2037860"/>
          </a:xfrm>
          <a:prstGeom prst="rect">
            <a:avLst/>
          </a:prstGeom>
        </p:spPr>
      </p:pic>
      <p:pic>
        <p:nvPicPr>
          <p:cNvPr id="2" name="図 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279" y="2640779"/>
            <a:ext cx="1963845" cy="2770094"/>
          </a:xfrm>
          <a:prstGeom prst="rect">
            <a:avLst/>
          </a:prstGeom>
          <a:ln>
            <a:solidFill>
              <a:schemeClr val="tx1"/>
            </a:solidFill>
          </a:ln>
        </p:spPr>
      </p:pic>
    </p:spTree>
    <p:extLst>
      <p:ext uri="{BB962C8B-B14F-4D97-AF65-F5344CB8AC3E}">
        <p14:creationId xmlns:p14="http://schemas.microsoft.com/office/powerpoint/2010/main" val="4209608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2" y="702349"/>
            <a:ext cx="5077326" cy="6037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「④定着の確認」解説動画</a:t>
            </a:r>
          </a:p>
        </p:txBody>
      </p:sp>
      <p:sp>
        <p:nvSpPr>
          <p:cNvPr id="7" name="フッター プレースホルダー 2">
            <a:extLst>
              <a:ext uri="{FF2B5EF4-FFF2-40B4-BE49-F238E27FC236}">
                <a16:creationId xmlns:a16="http://schemas.microsoft.com/office/drawing/2014/main" id="{F713F258-481A-4C2E-BAEC-FC64DD8B26A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4" name="正方形/長方形 3">
            <a:hlinkClick r:id="rId3"/>
            <a:extLst>
              <a:ext uri="{FF2B5EF4-FFF2-40B4-BE49-F238E27FC236}">
                <a16:creationId xmlns:a16="http://schemas.microsoft.com/office/drawing/2014/main" id="{4DCB4811-C86F-43A4-9AE3-423DDD5F0F3C}"/>
              </a:ext>
            </a:extLst>
          </p:cNvPr>
          <p:cNvSpPr/>
          <p:nvPr/>
        </p:nvSpPr>
        <p:spPr>
          <a:xfrm>
            <a:off x="801858" y="1547446"/>
            <a:ext cx="6808764" cy="4318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ここ</a:t>
            </a:r>
            <a:r>
              <a:rPr kumimoji="1" lang="ja-JP" altLang="en-US" dirty="0"/>
              <a:t>を</a:t>
            </a:r>
            <a:r>
              <a:rPr lang="ja-JP" altLang="en-US" kern="100" dirty="0" smtClean="0">
                <a:latin typeface="+mn-ea"/>
                <a:cs typeface="Times New Roman" panose="02020603050405020304" pitchFamily="18" charset="0"/>
              </a:rPr>
              <a:t>クリックして</a:t>
            </a:r>
            <a:r>
              <a:rPr kumimoji="1" lang="en-US" altLang="ja-JP" dirty="0" smtClean="0"/>
              <a:t>YouTube</a:t>
            </a:r>
            <a:r>
              <a:rPr kumimoji="1" lang="ja-JP" altLang="en-US" dirty="0" smtClean="0"/>
              <a:t>の</a:t>
            </a:r>
            <a:endParaRPr kumimoji="1" lang="en-US" altLang="ja-JP" dirty="0" smtClean="0"/>
          </a:p>
          <a:p>
            <a:pPr algn="ctr"/>
            <a:r>
              <a:rPr lang="ja-JP" altLang="en-US"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④定着の確認」の解説動画を再生</a:t>
            </a:r>
            <a:endParaRPr kumimoji="1" lang="ja-JP" altLang="en-US" dirty="0"/>
          </a:p>
        </p:txBody>
      </p:sp>
    </p:spTree>
    <p:extLst>
      <p:ext uri="{BB962C8B-B14F-4D97-AF65-F5344CB8AC3E}">
        <p14:creationId xmlns:p14="http://schemas.microsoft.com/office/powerpoint/2010/main" val="285865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1664667" y="2667204"/>
            <a:ext cx="8993119" cy="1646302"/>
          </a:xfrm>
        </p:spPr>
        <p:txBody>
          <a:bodyPr/>
          <a:lstStyle/>
          <a:p>
            <a:r>
              <a:rPr kumimoji="1" lang="ja-JP" altLang="en-US" sz="4400" dirty="0"/>
              <a:t>研修お疲れ様でした。</a:t>
            </a:r>
            <a:r>
              <a:rPr kumimoji="1" lang="en-US" altLang="ja-JP" sz="4400" dirty="0"/>
              <a:t/>
            </a:r>
            <a:br>
              <a:rPr kumimoji="1" lang="en-US" altLang="ja-JP" sz="4400" dirty="0"/>
            </a:br>
            <a:endParaRPr kumimoji="1" lang="ja-JP" altLang="en-US" sz="4400" dirty="0"/>
          </a:p>
        </p:txBody>
      </p:sp>
      <p:sp>
        <p:nvSpPr>
          <p:cNvPr id="6" name="サブタイトル 5"/>
          <p:cNvSpPr>
            <a:spLocks noGrp="1"/>
          </p:cNvSpPr>
          <p:nvPr>
            <p:ph type="subTitle" idx="1"/>
          </p:nvPr>
        </p:nvSpPr>
        <p:spPr>
          <a:xfrm>
            <a:off x="1130595" y="3934326"/>
            <a:ext cx="5826719" cy="1213407"/>
          </a:xfrm>
        </p:spPr>
        <p:txBody>
          <a:bodyPr>
            <a:normAutofit/>
          </a:bodyPr>
          <a:lstStyle/>
          <a:p>
            <a:r>
              <a:rPr lang="ja-JP" altLang="en-US" dirty="0"/>
              <a:t>アンケートの提出をよろしくお願いします。</a:t>
            </a:r>
            <a:endParaRPr lang="en-US" altLang="ja-JP" dirty="0"/>
          </a:p>
          <a:p>
            <a:endParaRPr kumimoji="1" lang="en-US" altLang="ja-JP" dirty="0"/>
          </a:p>
        </p:txBody>
      </p:sp>
      <p:sp>
        <p:nvSpPr>
          <p:cNvPr id="3" name="フッター プレースホルダー 2"/>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4" name="スライド番号プレースホルダー 3"/>
          <p:cNvSpPr>
            <a:spLocks noGrp="1"/>
          </p:cNvSpPr>
          <p:nvPr>
            <p:ph type="sldNum" sz="quarter" idx="12"/>
          </p:nvPr>
        </p:nvSpPr>
        <p:spPr>
          <a:xfrm>
            <a:off x="7086600" y="6400800"/>
            <a:ext cx="2057400" cy="365125"/>
          </a:xfrm>
        </p:spPr>
        <p:txBody>
          <a:bodyPr/>
          <a:lstStyle/>
          <a:p>
            <a:fld id="{45A88D55-97F8-43DB-84B9-85BA4A7E0A98}" type="slidenum">
              <a:rPr kumimoji="1" lang="ja-JP" altLang="en-US" smtClean="0"/>
              <a:t>22</a:t>
            </a:fld>
            <a:endParaRPr kumimoji="1" lang="ja-JP" altLang="en-US"/>
          </a:p>
        </p:txBody>
      </p:sp>
    </p:spTree>
    <p:extLst>
      <p:ext uri="{BB962C8B-B14F-4D97-AF65-F5344CB8AC3E}">
        <p14:creationId xmlns:p14="http://schemas.microsoft.com/office/powerpoint/2010/main" val="371928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2" name="正方形/長方形 1"/>
          <p:cNvSpPr/>
          <p:nvPr/>
        </p:nvSpPr>
        <p:spPr>
          <a:xfrm>
            <a:off x="824637" y="1716504"/>
            <a:ext cx="6336451" cy="3701911"/>
          </a:xfrm>
          <a:prstGeom prst="rect">
            <a:avLst/>
          </a:prstGeom>
        </p:spPr>
        <p:txBody>
          <a:bodyPr wrap="square">
            <a:spAutoFit/>
          </a:bodyPr>
          <a:lstStyle/>
          <a:p>
            <a:pPr algn="just">
              <a:lnSpc>
                <a:spcPct val="150000"/>
              </a:lnSpc>
            </a:pPr>
            <a:r>
              <a:rPr lang="ja-JP" altLang="en-US" sz="2800" kern="100" dirty="0">
                <a:latin typeface="游明朝" panose="02020400000000000000" pitchFamily="18" charset="-128"/>
                <a:ea typeface="BIZ UDゴシック" panose="020B0400000000000000" pitchFamily="49" charset="-128"/>
                <a:cs typeface="Times New Roman" panose="02020603050405020304" pitchFamily="18" charset="0"/>
              </a:rPr>
              <a:t>　</a:t>
            </a:r>
            <a:r>
              <a:rPr lang="ja-JP" altLang="ja-JP" sz="3200" kern="100" dirty="0">
                <a:effectLst/>
                <a:latin typeface="游明朝" panose="02020400000000000000" pitchFamily="18" charset="-128"/>
                <a:ea typeface="BIZ UDゴシック" panose="020B0400000000000000" pitchFamily="49" charset="-128"/>
                <a:cs typeface="Times New Roman" panose="02020603050405020304" pitchFamily="18" charset="0"/>
              </a:rPr>
              <a:t>児童の情報活用能力を育成するために作成</a:t>
            </a:r>
            <a:r>
              <a:rPr lang="ja-JP" altLang="en-US" sz="3200" kern="100" dirty="0">
                <a:latin typeface="游明朝" panose="02020400000000000000" pitchFamily="18" charset="-128"/>
                <a:ea typeface="BIZ UDゴシック" panose="020B0400000000000000" pitchFamily="49" charset="-128"/>
                <a:cs typeface="Times New Roman" panose="02020603050405020304" pitchFamily="18" charset="0"/>
              </a:rPr>
              <a:t>した</a:t>
            </a:r>
            <a:r>
              <a:rPr lang="ja-JP" altLang="ja-JP" sz="3200" kern="100" dirty="0">
                <a:effectLst/>
                <a:latin typeface="游明朝" panose="02020400000000000000" pitchFamily="18" charset="-128"/>
                <a:ea typeface="BIZ UDゴシック" panose="020B0400000000000000" pitchFamily="49" charset="-128"/>
                <a:cs typeface="Times New Roman" panose="02020603050405020304" pitchFamily="18" charset="0"/>
              </a:rPr>
              <a:t>ＩＣＴ活用計画</a:t>
            </a:r>
            <a:r>
              <a:rPr lang="ja-JP" altLang="en-US" sz="3200" kern="100" dirty="0">
                <a:effectLst/>
                <a:latin typeface="游明朝" panose="02020400000000000000" pitchFamily="18" charset="-128"/>
                <a:ea typeface="BIZ UDゴシック" panose="020B0400000000000000" pitchFamily="49" charset="-128"/>
                <a:cs typeface="Times New Roman" panose="02020603050405020304" pitchFamily="18" charset="0"/>
              </a:rPr>
              <a:t>に基づいた授業の実施に向け，ＩＣＴ活用計画についての</a:t>
            </a:r>
            <a:r>
              <a:rPr lang="ja-JP" altLang="ja-JP" sz="3200" kern="100" dirty="0">
                <a:effectLst/>
                <a:latin typeface="游明朝" panose="02020400000000000000" pitchFamily="18" charset="-128"/>
                <a:ea typeface="BIZ UDゴシック" panose="020B0400000000000000" pitchFamily="49" charset="-128"/>
                <a:cs typeface="Times New Roman" panose="02020603050405020304" pitchFamily="18" charset="0"/>
              </a:rPr>
              <a:t>理解を深める。</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2" y="702349"/>
            <a:ext cx="5077326" cy="6037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研修会のねらい</a:t>
            </a:r>
          </a:p>
        </p:txBody>
      </p:sp>
      <p:sp>
        <p:nvSpPr>
          <p:cNvPr id="7" name="フッター プレースホルダー 2">
            <a:extLst>
              <a:ext uri="{FF2B5EF4-FFF2-40B4-BE49-F238E27FC236}">
                <a16:creationId xmlns:a16="http://schemas.microsoft.com/office/drawing/2014/main" id="{C4592458-E437-476A-A169-609845CDAA7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Tree>
    <p:extLst>
      <p:ext uri="{BB962C8B-B14F-4D97-AF65-F5344CB8AC3E}">
        <p14:creationId xmlns:p14="http://schemas.microsoft.com/office/powerpoint/2010/main" val="3597414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1" y="702349"/>
            <a:ext cx="6588834" cy="6037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「＋タブレ・マネージャー」の概要動画</a:t>
            </a:r>
          </a:p>
        </p:txBody>
      </p:sp>
      <p:sp>
        <p:nvSpPr>
          <p:cNvPr id="7" name="フッター プレースホルダー 2">
            <a:extLst>
              <a:ext uri="{FF2B5EF4-FFF2-40B4-BE49-F238E27FC236}">
                <a16:creationId xmlns:a16="http://schemas.microsoft.com/office/drawing/2014/main" id="{F713F258-481A-4C2E-BAEC-FC64DD8B26A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8" name="正方形/長方形 7">
            <a:hlinkClick r:id="rId3"/>
            <a:extLst>
              <a:ext uri="{FF2B5EF4-FFF2-40B4-BE49-F238E27FC236}">
                <a16:creationId xmlns:a16="http://schemas.microsoft.com/office/drawing/2014/main" id="{4DCB4811-C86F-43A4-9AE3-423DDD5F0F3C}"/>
              </a:ext>
            </a:extLst>
          </p:cNvPr>
          <p:cNvSpPr/>
          <p:nvPr/>
        </p:nvSpPr>
        <p:spPr>
          <a:xfrm>
            <a:off x="801858" y="1547446"/>
            <a:ext cx="6808764" cy="4318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kern="100" dirty="0" smtClean="0">
                <a:latin typeface="+mn-ea"/>
                <a:cs typeface="Times New Roman" panose="02020603050405020304" pitchFamily="18" charset="0"/>
              </a:rPr>
              <a:t>ここをクリックして</a:t>
            </a:r>
            <a:r>
              <a:rPr kumimoji="1" lang="en-US" altLang="ja-JP" dirty="0"/>
              <a:t>YouTube </a:t>
            </a:r>
            <a:r>
              <a:rPr kumimoji="1" lang="ja-JP" altLang="en-US" dirty="0" smtClean="0"/>
              <a:t>の</a:t>
            </a:r>
            <a:endParaRPr kumimoji="1" lang="en-US" altLang="ja-JP" dirty="0" smtClean="0"/>
          </a:p>
          <a:p>
            <a:pPr algn="ctr"/>
            <a:r>
              <a:rPr lang="ja-JP" altLang="en-US"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＋タブレ・マネージャー」の概要動画を</a:t>
            </a:r>
            <a:r>
              <a:rPr lang="ja-JP" altLang="en-US" kern="100" dirty="0" smtClean="0">
                <a:latin typeface="+mn-ea"/>
                <a:cs typeface="Times New Roman" panose="02020603050405020304" pitchFamily="18" charset="0"/>
              </a:rPr>
              <a:t>再生</a:t>
            </a:r>
            <a:endParaRPr kumimoji="1" lang="ja-JP" altLang="en-US" dirty="0"/>
          </a:p>
        </p:txBody>
      </p:sp>
      <p:sp>
        <p:nvSpPr>
          <p:cNvPr id="2" name="正方形/長方形 1"/>
          <p:cNvSpPr/>
          <p:nvPr/>
        </p:nvSpPr>
        <p:spPr>
          <a:xfrm>
            <a:off x="3278647" y="5589229"/>
            <a:ext cx="4493538" cy="276999"/>
          </a:xfrm>
          <a:prstGeom prst="rect">
            <a:avLst/>
          </a:prstGeom>
        </p:spPr>
        <p:txBody>
          <a:bodyPr wrap="none">
            <a:spAutoFit/>
          </a:bodyPr>
          <a:lstStyle/>
          <a:p>
            <a:r>
              <a:rPr lang="en-US" altLang="ja-JP" sz="1200" dirty="0" smtClean="0">
                <a:solidFill>
                  <a:srgbClr val="515151"/>
                </a:solidFill>
                <a:latin typeface="ヒラギノ角ゴ Pro W3"/>
              </a:rPr>
              <a:t>※2021/04/26</a:t>
            </a:r>
            <a:r>
              <a:rPr lang="ja-JP" altLang="en-US" sz="1200" dirty="0" smtClean="0">
                <a:solidFill>
                  <a:srgbClr val="515151"/>
                </a:solidFill>
                <a:latin typeface="ヒラギノ角ゴ Pro W3"/>
              </a:rPr>
              <a:t>概要動画の解説の一部を修正し，更新しました。</a:t>
            </a:r>
            <a:endParaRPr lang="ja-JP" altLang="en-US" sz="1200" dirty="0"/>
          </a:p>
        </p:txBody>
      </p:sp>
    </p:spTree>
    <p:extLst>
      <p:ext uri="{BB962C8B-B14F-4D97-AF65-F5344CB8AC3E}">
        <p14:creationId xmlns:p14="http://schemas.microsoft.com/office/powerpoint/2010/main" val="56184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グループ化 173"/>
          <p:cNvGrpSpPr/>
          <p:nvPr/>
        </p:nvGrpSpPr>
        <p:grpSpPr>
          <a:xfrm>
            <a:off x="237709" y="2202865"/>
            <a:ext cx="8906291" cy="3320633"/>
            <a:chOff x="-246932" y="4645840"/>
            <a:chExt cx="8000060" cy="2613819"/>
          </a:xfrm>
        </p:grpSpPr>
        <p:grpSp>
          <p:nvGrpSpPr>
            <p:cNvPr id="175" name="グループ化 174"/>
            <p:cNvGrpSpPr/>
            <p:nvPr/>
          </p:nvGrpSpPr>
          <p:grpSpPr>
            <a:xfrm>
              <a:off x="-246932" y="4645840"/>
              <a:ext cx="8000060" cy="2613819"/>
              <a:chOff x="-246932" y="4645840"/>
              <a:chExt cx="8000060" cy="2613819"/>
            </a:xfrm>
          </p:grpSpPr>
          <p:sp>
            <p:nvSpPr>
              <p:cNvPr id="180" name="正方形/長方形 179"/>
              <p:cNvSpPr/>
              <p:nvPr/>
            </p:nvSpPr>
            <p:spPr>
              <a:xfrm rot="21005632">
                <a:off x="72053" y="4690936"/>
                <a:ext cx="1978035" cy="619012"/>
              </a:xfrm>
              <a:prstGeom prst="rect">
                <a:avLst/>
              </a:prstGeom>
              <a:solidFill>
                <a:srgbClr val="ED7D31">
                  <a:lumMod val="20000"/>
                  <a:lumOff val="80000"/>
                </a:srgbClr>
              </a:solidFill>
              <a:ln w="38100" cap="flat" cmpd="sng" algn="ctr">
                <a:solidFill>
                  <a:srgbClr val="ED7D31">
                    <a:lumMod val="40000"/>
                    <a:lumOff val="6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1" name="正方形/長方形 180"/>
              <p:cNvSpPr/>
              <p:nvPr/>
            </p:nvSpPr>
            <p:spPr>
              <a:xfrm rot="20936468">
                <a:off x="-186382" y="4645840"/>
                <a:ext cx="2436939" cy="654115"/>
              </a:xfrm>
              <a:prstGeom prst="rect">
                <a:avLst/>
              </a:prstGeom>
              <a:noFill/>
            </p:spPr>
            <p:txBody>
              <a:bodyPr wrap="square" lIns="91440" tIns="45720" rIns="91440" bIns="4572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情報活用能力の</a:t>
                </a:r>
                <a:endParaRPr kumimoji="1" lang="en-US" altLang="ja-JP"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400" b="1" i="1" u="none" strike="noStrike" kern="0" cap="none" spc="0" normalizeH="0" baseline="0" noProof="0" dirty="0">
                    <a:ln w="9525">
                      <a:noFill/>
                      <a:prstDash val="solid"/>
                    </a:ln>
                    <a:solidFill>
                      <a:srgbClr val="FF0000"/>
                    </a:solidFill>
                    <a:effectLst/>
                    <a:uLnTx/>
                    <a:uFillTx/>
                    <a:latin typeface="BIZ UDPゴシック" panose="020B0400000000000000" pitchFamily="50" charset="-128"/>
                    <a:ea typeface="BIZ UDPゴシック" panose="020B0400000000000000" pitchFamily="50" charset="-128"/>
                  </a:rPr>
                  <a:t>育成へ</a:t>
                </a:r>
              </a:p>
            </p:txBody>
          </p:sp>
          <p:grpSp>
            <p:nvGrpSpPr>
              <p:cNvPr id="182" name="グループ化 181"/>
              <p:cNvGrpSpPr/>
              <p:nvPr/>
            </p:nvGrpSpPr>
            <p:grpSpPr>
              <a:xfrm>
                <a:off x="2012747" y="4689837"/>
                <a:ext cx="2751266" cy="2422554"/>
                <a:chOff x="1530583" y="6291979"/>
                <a:chExt cx="2234491" cy="1760614"/>
              </a:xfrm>
            </p:grpSpPr>
            <p:grpSp>
              <p:nvGrpSpPr>
                <p:cNvPr id="222" name="グループ化 221"/>
                <p:cNvGrpSpPr/>
                <p:nvPr/>
              </p:nvGrpSpPr>
              <p:grpSpPr>
                <a:xfrm>
                  <a:off x="1550381" y="7279142"/>
                  <a:ext cx="2211808" cy="773451"/>
                  <a:chOff x="1550381" y="7279142"/>
                  <a:chExt cx="3082434" cy="773451"/>
                </a:xfrm>
              </p:grpSpPr>
              <p:sp>
                <p:nvSpPr>
                  <p:cNvPr id="229" name="右カーブ矢印 228"/>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0" name="右カーブ矢印 229"/>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23" name="グループ化 222"/>
                <p:cNvGrpSpPr/>
                <p:nvPr/>
              </p:nvGrpSpPr>
              <p:grpSpPr>
                <a:xfrm>
                  <a:off x="1550381" y="6711410"/>
                  <a:ext cx="2211808" cy="773451"/>
                  <a:chOff x="1550381" y="7279142"/>
                  <a:chExt cx="3082434" cy="773451"/>
                </a:xfrm>
              </p:grpSpPr>
              <p:sp>
                <p:nvSpPr>
                  <p:cNvPr id="227" name="右カーブ矢印 226"/>
                  <p:cNvSpPr/>
                  <p:nvPr/>
                </p:nvSpPr>
                <p:spPr>
                  <a:xfrm>
                    <a:off x="1550381" y="7279142"/>
                    <a:ext cx="1541217" cy="515634"/>
                  </a:xfrm>
                  <a:prstGeom prst="curvedRightArrow">
                    <a:avLst>
                      <a:gd name="adj1" fmla="val 40213"/>
                      <a:gd name="adj2" fmla="val 50000"/>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8" name="右カーブ矢印 227"/>
                  <p:cNvSpPr/>
                  <p:nvPr/>
                </p:nvSpPr>
                <p:spPr>
                  <a:xfrm rot="10800000">
                    <a:off x="3091598" y="7536959"/>
                    <a:ext cx="1541217" cy="515634"/>
                  </a:xfrm>
                  <a:prstGeom prst="curvedRightArrow">
                    <a:avLst>
                      <a:gd name="adj1" fmla="val 40213"/>
                      <a:gd name="adj2" fmla="val 49026"/>
                      <a:gd name="adj3" fmla="val 0"/>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4" name="右カーブ矢印 61"/>
                <p:cNvSpPr/>
                <p:nvPr/>
              </p:nvSpPr>
              <p:spPr>
                <a:xfrm rot="10800000">
                  <a:off x="1732596" y="6320857"/>
                  <a:ext cx="2032478" cy="616523"/>
                </a:xfrm>
                <a:custGeom>
                  <a:avLst/>
                  <a:gdLst>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0" fmla="*/ 2721373 w 2721373"/>
                    <a:gd name="connsiteY0" fmla="*/ 223896 h 616523"/>
                    <a:gd name="connsiteX1" fmla="*/ 615656 w 2721373"/>
                    <a:gd name="connsiteY1" fmla="*/ 288671 h 616523"/>
                    <a:gd name="connsiteX2" fmla="*/ 2535441 w 2721373"/>
                    <a:gd name="connsiteY2" fmla="*/ 413 h 616523"/>
                    <a:gd name="connsiteX3" fmla="*/ 2721373 w 2721373"/>
                    <a:gd name="connsiteY3" fmla="*/ 0 h 616523"/>
                    <a:gd name="connsiteX4" fmla="*/ 2721373 w 2721373"/>
                    <a:gd name="connsiteY4" fmla="*/ 223896 h 616523"/>
                    <a:gd name="connsiteX0" fmla="*/ 0 w 2721373"/>
                    <a:gd name="connsiteY0" fmla="*/ 176723 h 616523"/>
                    <a:gd name="connsiteX1" fmla="*/ 2721373 w 2721373"/>
                    <a:gd name="connsiteY1" fmla="*/ 353446 h 616523"/>
                    <a:gd name="connsiteX2" fmla="*/ 2721373 w 2721373"/>
                    <a:gd name="connsiteY2" fmla="*/ 314266 h 616523"/>
                    <a:gd name="connsiteX3" fmla="*/ 2721373 w 2721373"/>
                    <a:gd name="connsiteY3" fmla="*/ 465395 h 616523"/>
                    <a:gd name="connsiteX4" fmla="*/ 2721373 w 2721373"/>
                    <a:gd name="connsiteY4" fmla="*/ 616523 h 616523"/>
                    <a:gd name="connsiteX5" fmla="*/ 2721373 w 2721373"/>
                    <a:gd name="connsiteY5" fmla="*/ 577343 h 616523"/>
                    <a:gd name="connsiteX6" fmla="*/ 0 w 2721373"/>
                    <a:gd name="connsiteY6" fmla="*/ 400620 h 616523"/>
                    <a:gd name="connsiteX7" fmla="*/ 0 w 2721373"/>
                    <a:gd name="connsiteY7" fmla="*/ 176723 h 616523"/>
                    <a:gd name="connsiteX8" fmla="*/ 2721373 w 2721373"/>
                    <a:gd name="connsiteY8" fmla="*/ 0 h 616523"/>
                    <a:gd name="connsiteX9" fmla="*/ 2721373 w 2721373"/>
                    <a:gd name="connsiteY9" fmla="*/ 223896 h 616523"/>
                    <a:gd name="connsiteX10" fmla="*/ 615656 w 2721373"/>
                    <a:gd name="connsiteY10" fmla="*/ 288671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0" fmla="*/ 2725394 w 2725394"/>
                    <a:gd name="connsiteY0" fmla="*/ 223896 h 616523"/>
                    <a:gd name="connsiteX1" fmla="*/ 619677 w 2725394"/>
                    <a:gd name="connsiteY1" fmla="*/ 288671 h 616523"/>
                    <a:gd name="connsiteX2" fmla="*/ 2539462 w 2725394"/>
                    <a:gd name="connsiteY2" fmla="*/ 413 h 616523"/>
                    <a:gd name="connsiteX3" fmla="*/ 2725394 w 2725394"/>
                    <a:gd name="connsiteY3" fmla="*/ 0 h 616523"/>
                    <a:gd name="connsiteX4" fmla="*/ 2725394 w 2725394"/>
                    <a:gd name="connsiteY4" fmla="*/ 223896 h 616523"/>
                    <a:gd name="connsiteX0" fmla="*/ 4021 w 2725394"/>
                    <a:gd name="connsiteY0" fmla="*/ 176723 h 616523"/>
                    <a:gd name="connsiteX1" fmla="*/ 2725394 w 2725394"/>
                    <a:gd name="connsiteY1" fmla="*/ 353446 h 616523"/>
                    <a:gd name="connsiteX2" fmla="*/ 2725394 w 2725394"/>
                    <a:gd name="connsiteY2" fmla="*/ 314266 h 616523"/>
                    <a:gd name="connsiteX3" fmla="*/ 2725394 w 2725394"/>
                    <a:gd name="connsiteY3" fmla="*/ 465395 h 616523"/>
                    <a:gd name="connsiteX4" fmla="*/ 2725394 w 2725394"/>
                    <a:gd name="connsiteY4" fmla="*/ 616523 h 616523"/>
                    <a:gd name="connsiteX5" fmla="*/ 2725394 w 2725394"/>
                    <a:gd name="connsiteY5" fmla="*/ 577343 h 616523"/>
                    <a:gd name="connsiteX6" fmla="*/ 4021 w 2725394"/>
                    <a:gd name="connsiteY6" fmla="*/ 400620 h 616523"/>
                    <a:gd name="connsiteX7" fmla="*/ 4021 w 2725394"/>
                    <a:gd name="connsiteY7" fmla="*/ 176723 h 616523"/>
                    <a:gd name="connsiteX8" fmla="*/ 2725394 w 2725394"/>
                    <a:gd name="connsiteY8" fmla="*/ 0 h 616523"/>
                    <a:gd name="connsiteX9" fmla="*/ 2725394 w 2725394"/>
                    <a:gd name="connsiteY9" fmla="*/ 168631 h 616523"/>
                    <a:gd name="connsiteX10" fmla="*/ 619677 w 2725394"/>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25394 w 2730419"/>
                    <a:gd name="connsiteY2" fmla="*/ 314266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4 w 2730419"/>
                    <a:gd name="connsiteY1" fmla="*/ 353446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18644 w 2730419"/>
                    <a:gd name="connsiteY2" fmla="*/ 404701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29822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25395 w 2730419"/>
                    <a:gd name="connsiteY1" fmla="*/ 428809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 name="connsiteX0" fmla="*/ 4021 w 2730419"/>
                    <a:gd name="connsiteY0" fmla="*/ 176723 h 616523"/>
                    <a:gd name="connsiteX1" fmla="*/ 2718644 w 2730419"/>
                    <a:gd name="connsiteY1" fmla="*/ 463978 h 616523"/>
                    <a:gd name="connsiteX2" fmla="*/ 2725393 w 2730419"/>
                    <a:gd name="connsiteY2" fmla="*/ 449919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0" fmla="*/ 2730419 w 2730419"/>
                    <a:gd name="connsiteY0" fmla="*/ 158582 h 616523"/>
                    <a:gd name="connsiteX1" fmla="*/ 619677 w 2730419"/>
                    <a:gd name="connsiteY1" fmla="*/ 288671 h 616523"/>
                    <a:gd name="connsiteX2" fmla="*/ 2539462 w 2730419"/>
                    <a:gd name="connsiteY2" fmla="*/ 413 h 616523"/>
                    <a:gd name="connsiteX3" fmla="*/ 2725394 w 2730419"/>
                    <a:gd name="connsiteY3" fmla="*/ 0 h 616523"/>
                    <a:gd name="connsiteX4" fmla="*/ 2730419 w 2730419"/>
                    <a:gd name="connsiteY4" fmla="*/ 158582 h 616523"/>
                    <a:gd name="connsiteX0" fmla="*/ 4021 w 2730419"/>
                    <a:gd name="connsiteY0" fmla="*/ 176723 h 616523"/>
                    <a:gd name="connsiteX1" fmla="*/ 2718645 w 2730419"/>
                    <a:gd name="connsiteY1" fmla="*/ 479050 h 616523"/>
                    <a:gd name="connsiteX2" fmla="*/ 2725395 w 2730419"/>
                    <a:gd name="connsiteY2" fmla="*/ 379580 h 616523"/>
                    <a:gd name="connsiteX3" fmla="*/ 2725394 w 2730419"/>
                    <a:gd name="connsiteY3" fmla="*/ 465395 h 616523"/>
                    <a:gd name="connsiteX4" fmla="*/ 2725394 w 2730419"/>
                    <a:gd name="connsiteY4" fmla="*/ 616523 h 616523"/>
                    <a:gd name="connsiteX5" fmla="*/ 2725394 w 2730419"/>
                    <a:gd name="connsiteY5" fmla="*/ 577343 h 616523"/>
                    <a:gd name="connsiteX6" fmla="*/ 4021 w 2730419"/>
                    <a:gd name="connsiteY6" fmla="*/ 400620 h 616523"/>
                    <a:gd name="connsiteX7" fmla="*/ 4021 w 2730419"/>
                    <a:gd name="connsiteY7" fmla="*/ 176723 h 616523"/>
                    <a:gd name="connsiteX8" fmla="*/ 2725394 w 2730419"/>
                    <a:gd name="connsiteY8" fmla="*/ 0 h 616523"/>
                    <a:gd name="connsiteX9" fmla="*/ 2725394 w 2730419"/>
                    <a:gd name="connsiteY9" fmla="*/ 168631 h 616523"/>
                    <a:gd name="connsiteX10" fmla="*/ 619677 w 2730419"/>
                    <a:gd name="connsiteY10" fmla="*/ 288671 h 6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419" h="616523" stroke="0" extrusionOk="0">
                      <a:moveTo>
                        <a:pt x="4021" y="176723"/>
                      </a:moveTo>
                      <a:cubicBezTo>
                        <a:pt x="4021" y="274324"/>
                        <a:pt x="1215671" y="463978"/>
                        <a:pt x="2718644" y="463978"/>
                      </a:cubicBezTo>
                      <a:cubicBezTo>
                        <a:pt x="2718643" y="464316"/>
                        <a:pt x="2725394" y="449581"/>
                        <a:pt x="2725393" y="449919"/>
                      </a:cubicBezTo>
                      <a:cubicBezTo>
                        <a:pt x="2725393" y="461777"/>
                        <a:pt x="2725394" y="453537"/>
                        <a:pt x="2725394" y="465395"/>
                      </a:cubicBezTo>
                      <a:lnTo>
                        <a:pt x="2725394" y="616523"/>
                      </a:lnTo>
                      <a:lnTo>
                        <a:pt x="2725394" y="577343"/>
                      </a:lnTo>
                      <a:cubicBezTo>
                        <a:pt x="1222421" y="577343"/>
                        <a:pt x="4021" y="498221"/>
                        <a:pt x="4021" y="400620"/>
                      </a:cubicBezTo>
                      <a:lnTo>
                        <a:pt x="4021" y="176723"/>
                      </a:lnTo>
                      <a:close/>
                    </a:path>
                    <a:path w="2730419" h="616523" fill="darkenLess" stroke="0" extrusionOk="0">
                      <a:moveTo>
                        <a:pt x="2730419" y="158582"/>
                      </a:moveTo>
                      <a:lnTo>
                        <a:pt x="619677" y="288671"/>
                      </a:lnTo>
                      <a:cubicBezTo>
                        <a:pt x="-780445" y="177611"/>
                        <a:pt x="334373" y="10219"/>
                        <a:pt x="2539462" y="413"/>
                      </a:cubicBezTo>
                      <a:lnTo>
                        <a:pt x="2725394" y="0"/>
                      </a:lnTo>
                      <a:lnTo>
                        <a:pt x="2730419" y="158582"/>
                      </a:lnTo>
                      <a:close/>
                    </a:path>
                    <a:path w="2730419" h="616523" fill="none" extrusionOk="0">
                      <a:moveTo>
                        <a:pt x="4021" y="176723"/>
                      </a:moveTo>
                      <a:cubicBezTo>
                        <a:pt x="4021" y="274324"/>
                        <a:pt x="1215672" y="479050"/>
                        <a:pt x="2718645" y="479050"/>
                      </a:cubicBezTo>
                      <a:lnTo>
                        <a:pt x="2725395" y="379580"/>
                      </a:lnTo>
                      <a:cubicBezTo>
                        <a:pt x="2725395" y="408185"/>
                        <a:pt x="2725394" y="436790"/>
                        <a:pt x="2725394" y="465395"/>
                      </a:cubicBezTo>
                      <a:lnTo>
                        <a:pt x="2725394" y="616523"/>
                      </a:lnTo>
                      <a:lnTo>
                        <a:pt x="2725394" y="577343"/>
                      </a:lnTo>
                      <a:cubicBezTo>
                        <a:pt x="1222421" y="577343"/>
                        <a:pt x="4021" y="498221"/>
                        <a:pt x="4021" y="400620"/>
                      </a:cubicBezTo>
                      <a:lnTo>
                        <a:pt x="4021" y="176723"/>
                      </a:lnTo>
                      <a:cubicBezTo>
                        <a:pt x="4021" y="79122"/>
                        <a:pt x="1222421" y="0"/>
                        <a:pt x="2725394" y="0"/>
                      </a:cubicBezTo>
                      <a:lnTo>
                        <a:pt x="2725394" y="168631"/>
                      </a:lnTo>
                      <a:cubicBezTo>
                        <a:pt x="1909446" y="168631"/>
                        <a:pt x="1136552" y="247671"/>
                        <a:pt x="619677" y="288671"/>
                      </a:cubicBezTo>
                    </a:path>
                  </a:pathLst>
                </a:cu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5" name="二等辺三角形 224"/>
                <p:cNvSpPr/>
                <p:nvPr/>
              </p:nvSpPr>
              <p:spPr>
                <a:xfrm rot="16460828">
                  <a:off x="1530128" y="6292434"/>
                  <a:ext cx="252904" cy="251994"/>
                </a:xfrm>
                <a:prstGeom prst="triangle">
                  <a:avLst>
                    <a:gd name="adj" fmla="val 60142"/>
                  </a:avLst>
                </a:prstGeom>
                <a:solidFill>
                  <a:srgbClr val="5B9BD5"/>
                </a:solidFill>
                <a:ln w="12700" cap="flat" cmpd="sng" algn="ctr">
                  <a:no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885"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6" name="図 225"/>
                <p:cNvPicPr>
                  <a:picLocks noChangeAspect="1"/>
                </p:cNvPicPr>
                <p:nvPr/>
              </p:nvPicPr>
              <p:blipFill>
                <a:blip r:embed="rId3">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a:xfrm>
                  <a:off x="1556016" y="6302889"/>
                  <a:ext cx="2205663" cy="1749704"/>
                </a:xfrm>
                <a:prstGeom prst="rect">
                  <a:avLst/>
                </a:prstGeom>
              </p:spPr>
            </p:pic>
          </p:grpSp>
          <p:grpSp>
            <p:nvGrpSpPr>
              <p:cNvPr id="183" name="グループ化 182"/>
              <p:cNvGrpSpPr/>
              <p:nvPr/>
            </p:nvGrpSpPr>
            <p:grpSpPr>
              <a:xfrm>
                <a:off x="-246932" y="4758747"/>
                <a:ext cx="8000060" cy="2500912"/>
                <a:chOff x="-246932" y="4758747"/>
                <a:chExt cx="8000060" cy="2500912"/>
              </a:xfrm>
            </p:grpSpPr>
            <p:grpSp>
              <p:nvGrpSpPr>
                <p:cNvPr id="184" name="グループ化 183"/>
                <p:cNvGrpSpPr/>
                <p:nvPr/>
              </p:nvGrpSpPr>
              <p:grpSpPr>
                <a:xfrm>
                  <a:off x="-246932" y="4758747"/>
                  <a:ext cx="8000060" cy="2500912"/>
                  <a:chOff x="-246197" y="5105282"/>
                  <a:chExt cx="8000060" cy="2500912"/>
                </a:xfrm>
              </p:grpSpPr>
              <p:grpSp>
                <p:nvGrpSpPr>
                  <p:cNvPr id="186" name="グループ化 185"/>
                  <p:cNvGrpSpPr/>
                  <p:nvPr/>
                </p:nvGrpSpPr>
                <p:grpSpPr>
                  <a:xfrm>
                    <a:off x="-246197" y="5105282"/>
                    <a:ext cx="8000060" cy="2500912"/>
                    <a:chOff x="-236465" y="5126312"/>
                    <a:chExt cx="8000060" cy="2500912"/>
                  </a:xfrm>
                </p:grpSpPr>
                <p:grpSp>
                  <p:nvGrpSpPr>
                    <p:cNvPr id="188" name="グループ化 187"/>
                    <p:cNvGrpSpPr/>
                    <p:nvPr/>
                  </p:nvGrpSpPr>
                  <p:grpSpPr>
                    <a:xfrm>
                      <a:off x="-236465" y="5126312"/>
                      <a:ext cx="8000060" cy="2500912"/>
                      <a:chOff x="-251861" y="5112802"/>
                      <a:chExt cx="8000060" cy="2536949"/>
                    </a:xfrm>
                  </p:grpSpPr>
                  <p:sp>
                    <p:nvSpPr>
                      <p:cNvPr id="190" name="楕円 189"/>
                      <p:cNvSpPr/>
                      <p:nvPr/>
                    </p:nvSpPr>
                    <p:spPr bwMode="gray">
                      <a:xfrm rot="446318">
                        <a:off x="2738813" y="5158518"/>
                        <a:ext cx="145427" cy="132236"/>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1" name="楕円 190"/>
                      <p:cNvSpPr/>
                      <p:nvPr/>
                    </p:nvSpPr>
                    <p:spPr bwMode="gray">
                      <a:xfrm rot="385384">
                        <a:off x="2590765" y="5162358"/>
                        <a:ext cx="132416" cy="117057"/>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92" name="楕円 191"/>
                      <p:cNvSpPr/>
                      <p:nvPr/>
                    </p:nvSpPr>
                    <p:spPr bwMode="gray">
                      <a:xfrm rot="326570">
                        <a:off x="2444550" y="5156564"/>
                        <a:ext cx="121741" cy="115517"/>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nvGrpSpPr>
                      <p:cNvPr id="193" name="グループ化 192">
                        <a:extLst>
                          <a:ext uri="{FF2B5EF4-FFF2-40B4-BE49-F238E27FC236}">
                            <a16:creationId xmlns:a16="http://schemas.microsoft.com/office/drawing/2014/main" id="{86EC9BD1-8C20-234F-867B-21823221E595}"/>
                          </a:ext>
                        </a:extLst>
                      </p:cNvPr>
                      <p:cNvGrpSpPr/>
                      <p:nvPr/>
                    </p:nvGrpSpPr>
                    <p:grpSpPr>
                      <a:xfrm>
                        <a:off x="-251861" y="5112802"/>
                        <a:ext cx="8000060" cy="2536949"/>
                        <a:chOff x="-305787" y="4904198"/>
                        <a:chExt cx="8231220" cy="2635816"/>
                      </a:xfrm>
                    </p:grpSpPr>
                    <p:grpSp>
                      <p:nvGrpSpPr>
                        <p:cNvPr id="194" name="グループ化 193">
                          <a:extLst>
                            <a:ext uri="{FF2B5EF4-FFF2-40B4-BE49-F238E27FC236}">
                              <a16:creationId xmlns:a16="http://schemas.microsoft.com/office/drawing/2014/main" id="{B51AEF98-9BE7-5442-90C1-9CFC7E47FE77}"/>
                            </a:ext>
                          </a:extLst>
                        </p:cNvPr>
                        <p:cNvGrpSpPr/>
                        <p:nvPr/>
                      </p:nvGrpSpPr>
                      <p:grpSpPr>
                        <a:xfrm>
                          <a:off x="4254790" y="4904198"/>
                          <a:ext cx="3670643" cy="853819"/>
                          <a:chOff x="4284161" y="5269431"/>
                          <a:chExt cx="3807921" cy="822283"/>
                        </a:xfrm>
                      </p:grpSpPr>
                      <p:sp>
                        <p:nvSpPr>
                          <p:cNvPr id="215" name="角丸四角形 214">
                            <a:extLst>
                              <a:ext uri="{FF2B5EF4-FFF2-40B4-BE49-F238E27FC236}">
                                <a16:creationId xmlns:a16="http://schemas.microsoft.com/office/drawing/2014/main" id="{D8390A22-6FB6-DD42-8A10-B9CD3F017E7B}"/>
                              </a:ext>
                            </a:extLst>
                          </p:cNvPr>
                          <p:cNvSpPr/>
                          <p:nvPr/>
                        </p:nvSpPr>
                        <p:spPr bwMode="ltGray">
                          <a:xfrm>
                            <a:off x="5226791" y="5269431"/>
                            <a:ext cx="2576068" cy="791449"/>
                          </a:xfrm>
                          <a:prstGeom prst="roundRect">
                            <a:avLst/>
                          </a:prstGeom>
                          <a:solidFill>
                            <a:srgbClr val="B07BD7"/>
                          </a:solidFill>
                          <a:ln w="12700" cap="flat" cmpd="sng" algn="ctr">
                            <a:solidFill>
                              <a:srgbClr val="7030A0"/>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16" name="グループ化 215">
                            <a:extLst>
                              <a:ext uri="{FF2B5EF4-FFF2-40B4-BE49-F238E27FC236}">
                                <a16:creationId xmlns:a16="http://schemas.microsoft.com/office/drawing/2014/main" id="{929159EE-40DA-734B-AAF1-ABF0C5AB6343}"/>
                              </a:ext>
                            </a:extLst>
                          </p:cNvPr>
                          <p:cNvGrpSpPr/>
                          <p:nvPr/>
                        </p:nvGrpSpPr>
                        <p:grpSpPr>
                          <a:xfrm>
                            <a:off x="4284161" y="5293129"/>
                            <a:ext cx="1130282" cy="798585"/>
                            <a:chOff x="4305864" y="5086938"/>
                            <a:chExt cx="1155090" cy="798585"/>
                          </a:xfrm>
                        </p:grpSpPr>
                        <p:sp>
                          <p:nvSpPr>
                            <p:cNvPr id="218" name="楕円 142">
                              <a:extLst>
                                <a:ext uri="{FF2B5EF4-FFF2-40B4-BE49-F238E27FC236}">
                                  <a16:creationId xmlns:a16="http://schemas.microsoft.com/office/drawing/2014/main" id="{0372C4DA-7523-A448-B173-93CF067C2B90}"/>
                                </a:ext>
                              </a:extLst>
                            </p:cNvPr>
                            <p:cNvSpPr/>
                            <p:nvPr/>
                          </p:nvSpPr>
                          <p:spPr bwMode="gray">
                            <a:xfrm>
                              <a:off x="4354588" y="5086938"/>
                              <a:ext cx="1034884" cy="798585"/>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21" name="テキスト ボックス 220">
                              <a:extLst>
                                <a:ext uri="{FF2B5EF4-FFF2-40B4-BE49-F238E27FC236}">
                                  <a16:creationId xmlns:a16="http://schemas.microsoft.com/office/drawing/2014/main" id="{11AA5103-361F-DB4C-B3FC-8CDC80B3DADF}"/>
                                </a:ext>
                              </a:extLst>
                            </p:cNvPr>
                            <p:cNvSpPr txBox="1"/>
                            <p:nvPr/>
                          </p:nvSpPr>
                          <p:spPr bwMode="gray">
                            <a:xfrm>
                              <a:off x="4305864" y="5208266"/>
                              <a:ext cx="1155090" cy="56557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定着の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確認</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sp>
                        <p:nvSpPr>
                          <p:cNvPr id="217" name="テキスト ボックス 216">
                            <a:extLst>
                              <a:ext uri="{FF2B5EF4-FFF2-40B4-BE49-F238E27FC236}">
                                <a16:creationId xmlns:a16="http://schemas.microsoft.com/office/drawing/2014/main" id="{1E890979-BFA6-6A40-8B2B-478F2232C4A5}"/>
                              </a:ext>
                            </a:extLst>
                          </p:cNvPr>
                          <p:cNvSpPr txBox="1"/>
                          <p:nvPr/>
                        </p:nvSpPr>
                        <p:spPr>
                          <a:xfrm>
                            <a:off x="5322584" y="5283221"/>
                            <a:ext cx="2769498" cy="737707"/>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チェックシートで児童の</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情報活用能力の定着を</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確認する</a:t>
                            </a:r>
                            <a:endParaRPr kumimoji="1" lang="ja-JP" altLang="en-US"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95" name="グループ化 194">
                          <a:extLst>
                            <a:ext uri="{FF2B5EF4-FFF2-40B4-BE49-F238E27FC236}">
                              <a16:creationId xmlns:a16="http://schemas.microsoft.com/office/drawing/2014/main" id="{A321D746-D859-8A4F-9068-B8FB2B99286D}"/>
                            </a:ext>
                          </a:extLst>
                        </p:cNvPr>
                        <p:cNvGrpSpPr/>
                        <p:nvPr/>
                      </p:nvGrpSpPr>
                      <p:grpSpPr>
                        <a:xfrm>
                          <a:off x="4242195" y="6281435"/>
                          <a:ext cx="3439217" cy="1061673"/>
                          <a:chOff x="4999421" y="6525321"/>
                          <a:chExt cx="3573769" cy="1043997"/>
                        </a:xfrm>
                      </p:grpSpPr>
                      <p:grpSp>
                        <p:nvGrpSpPr>
                          <p:cNvPr id="208" name="グループ化 207">
                            <a:extLst>
                              <a:ext uri="{FF2B5EF4-FFF2-40B4-BE49-F238E27FC236}">
                                <a16:creationId xmlns:a16="http://schemas.microsoft.com/office/drawing/2014/main" id="{DF8BEAD1-1CDD-194A-8B2D-093E2FA6F2D6}"/>
                              </a:ext>
                            </a:extLst>
                          </p:cNvPr>
                          <p:cNvGrpSpPr/>
                          <p:nvPr/>
                        </p:nvGrpSpPr>
                        <p:grpSpPr>
                          <a:xfrm>
                            <a:off x="5858521" y="6525321"/>
                            <a:ext cx="2714669" cy="830261"/>
                            <a:chOff x="5878809" y="6514279"/>
                            <a:chExt cx="2714669" cy="830261"/>
                          </a:xfrm>
                        </p:grpSpPr>
                        <p:sp>
                          <p:nvSpPr>
                            <p:cNvPr id="213" name="角丸四角形 212">
                              <a:extLst>
                                <a:ext uri="{FF2B5EF4-FFF2-40B4-BE49-F238E27FC236}">
                                  <a16:creationId xmlns:a16="http://schemas.microsoft.com/office/drawing/2014/main" id="{EB59F2D8-5DA4-4044-9DA3-4E013AA5A330}"/>
                                </a:ext>
                              </a:extLst>
                            </p:cNvPr>
                            <p:cNvSpPr/>
                            <p:nvPr/>
                          </p:nvSpPr>
                          <p:spPr>
                            <a:xfrm>
                              <a:off x="5878809" y="6514279"/>
                              <a:ext cx="2678533" cy="830261"/>
                            </a:xfrm>
                            <a:prstGeom prst="roundRect">
                              <a:avLst/>
                            </a:prstGeom>
                            <a:solidFill>
                              <a:srgbClr val="5B9BD5">
                                <a:lumMod val="60000"/>
                                <a:lumOff val="40000"/>
                              </a:srgbClr>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4" name="正方形/長方形 213">
                              <a:extLst>
                                <a:ext uri="{FF2B5EF4-FFF2-40B4-BE49-F238E27FC236}">
                                  <a16:creationId xmlns:a16="http://schemas.microsoft.com/office/drawing/2014/main" id="{FD03D3A9-B04A-D74C-B63C-F8B0DD09DB05}"/>
                                </a:ext>
                              </a:extLst>
                            </p:cNvPr>
                            <p:cNvSpPr/>
                            <p:nvPr/>
                          </p:nvSpPr>
                          <p:spPr>
                            <a:xfrm>
                              <a:off x="6130754" y="6556267"/>
                              <a:ext cx="2462724" cy="75324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学校の実態に合わせて</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ＩＣＴ活用計画を作成</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a:t>
                              </a:r>
                            </a:p>
                          </p:txBody>
                        </p:sp>
                      </p:grpSp>
                      <p:grpSp>
                        <p:nvGrpSpPr>
                          <p:cNvPr id="209" name="グループ化 208">
                            <a:extLst>
                              <a:ext uri="{FF2B5EF4-FFF2-40B4-BE49-F238E27FC236}">
                                <a16:creationId xmlns:a16="http://schemas.microsoft.com/office/drawing/2014/main" id="{EA141424-188A-8E47-AB0B-8F0ABC414E39}"/>
                              </a:ext>
                            </a:extLst>
                          </p:cNvPr>
                          <p:cNvGrpSpPr/>
                          <p:nvPr/>
                        </p:nvGrpSpPr>
                        <p:grpSpPr bwMode="gray">
                          <a:xfrm>
                            <a:off x="4999421" y="6768692"/>
                            <a:ext cx="1158335" cy="800626"/>
                            <a:chOff x="5139886" y="4905771"/>
                            <a:chExt cx="1008302" cy="833682"/>
                          </a:xfrm>
                        </p:grpSpPr>
                        <p:sp>
                          <p:nvSpPr>
                            <p:cNvPr id="210" name="楕円 139">
                              <a:extLst>
                                <a:ext uri="{FF2B5EF4-FFF2-40B4-BE49-F238E27FC236}">
                                  <a16:creationId xmlns:a16="http://schemas.microsoft.com/office/drawing/2014/main" id="{5345484F-5BD9-1C4B-A842-5C99DC515E13}"/>
                                </a:ext>
                              </a:extLst>
                            </p:cNvPr>
                            <p:cNvSpPr/>
                            <p:nvPr/>
                          </p:nvSpPr>
                          <p:spPr bwMode="gray">
                            <a:xfrm>
                              <a:off x="5190683" y="4905771"/>
                              <a:ext cx="879432" cy="833682"/>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12" name="テキスト ボックス 211">
                              <a:extLst>
                                <a:ext uri="{FF2B5EF4-FFF2-40B4-BE49-F238E27FC236}">
                                  <a16:creationId xmlns:a16="http://schemas.microsoft.com/office/drawing/2014/main" id="{504FFB85-4310-CC4C-BAF2-188296EB6440}"/>
                                </a:ext>
                              </a:extLst>
                            </p:cNvPr>
                            <p:cNvSpPr txBox="1"/>
                            <p:nvPr/>
                          </p:nvSpPr>
                          <p:spPr bwMode="gray">
                            <a:xfrm>
                              <a:off x="5139886" y="5016468"/>
                              <a:ext cx="1008302" cy="601331"/>
                            </a:xfrm>
                            <a:prstGeom prst="rect">
                              <a:avLst/>
                            </a:prstGeom>
                            <a:noFill/>
                            <a:ln w="3175">
                              <a:noFill/>
                            </a:ln>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計画の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作成</a:t>
                              </a:r>
                              <a:endParaRPr kumimoji="1" lang="ja-JP" altLang="en-US" sz="2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ndParaRPr>
                            </a:p>
                          </p:txBody>
                        </p:sp>
                      </p:grpSp>
                    </p:grpSp>
                    <p:grpSp>
                      <p:nvGrpSpPr>
                        <p:cNvPr id="196" name="グループ化 195">
                          <a:extLst>
                            <a:ext uri="{FF2B5EF4-FFF2-40B4-BE49-F238E27FC236}">
                              <a16:creationId xmlns:a16="http://schemas.microsoft.com/office/drawing/2014/main" id="{CA4A02CC-6351-7D4F-B155-29691875641B}"/>
                            </a:ext>
                          </a:extLst>
                        </p:cNvPr>
                        <p:cNvGrpSpPr/>
                        <p:nvPr/>
                      </p:nvGrpSpPr>
                      <p:grpSpPr>
                        <a:xfrm>
                          <a:off x="-177320" y="6680167"/>
                          <a:ext cx="3860680" cy="859847"/>
                          <a:chOff x="-279018" y="6727760"/>
                          <a:chExt cx="3860680" cy="859847"/>
                        </a:xfrm>
                      </p:grpSpPr>
                      <p:sp>
                        <p:nvSpPr>
                          <p:cNvPr id="203" name="角丸四角形 202">
                            <a:extLst>
                              <a:ext uri="{FF2B5EF4-FFF2-40B4-BE49-F238E27FC236}">
                                <a16:creationId xmlns:a16="http://schemas.microsoft.com/office/drawing/2014/main" id="{845A7550-EF33-6344-B2FD-650178663F45}"/>
                              </a:ext>
                            </a:extLst>
                          </p:cNvPr>
                          <p:cNvSpPr/>
                          <p:nvPr/>
                        </p:nvSpPr>
                        <p:spPr>
                          <a:xfrm>
                            <a:off x="-279018" y="6727760"/>
                            <a:ext cx="2856816" cy="672275"/>
                          </a:xfrm>
                          <a:prstGeom prst="roundRect">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04" name="グループ化 203">
                            <a:extLst>
                              <a:ext uri="{FF2B5EF4-FFF2-40B4-BE49-F238E27FC236}">
                                <a16:creationId xmlns:a16="http://schemas.microsoft.com/office/drawing/2014/main" id="{ED18FAC1-289D-E141-914C-8479AB2C5B70}"/>
                              </a:ext>
                            </a:extLst>
                          </p:cNvPr>
                          <p:cNvGrpSpPr/>
                          <p:nvPr/>
                        </p:nvGrpSpPr>
                        <p:grpSpPr bwMode="gray">
                          <a:xfrm>
                            <a:off x="2407832" y="6848909"/>
                            <a:ext cx="1173830" cy="738698"/>
                            <a:chOff x="2989471" y="5092950"/>
                            <a:chExt cx="1131296" cy="881893"/>
                          </a:xfrm>
                        </p:grpSpPr>
                        <p:sp>
                          <p:nvSpPr>
                            <p:cNvPr id="205" name="楕円 133">
                              <a:extLst>
                                <a:ext uri="{FF2B5EF4-FFF2-40B4-BE49-F238E27FC236}">
                                  <a16:creationId xmlns:a16="http://schemas.microsoft.com/office/drawing/2014/main" id="{0B9D0F43-BF04-AC41-B9B4-9101E7B4CDCF}"/>
                                </a:ext>
                              </a:extLst>
                            </p:cNvPr>
                            <p:cNvSpPr/>
                            <p:nvPr/>
                          </p:nvSpPr>
                          <p:spPr bwMode="gray">
                            <a:xfrm>
                              <a:off x="3086087" y="5092950"/>
                              <a:ext cx="907989" cy="881893"/>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CB8349D-5357-0F42-9A92-8FC23609987D}"/>
                                </a:ext>
                              </a:extLst>
                            </p:cNvPr>
                            <p:cNvSpPr txBox="1"/>
                            <p:nvPr/>
                          </p:nvSpPr>
                          <p:spPr bwMode="gray">
                            <a:xfrm>
                              <a:off x="2989471" y="5196494"/>
                              <a:ext cx="1131296" cy="701105"/>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実態の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把握</a:t>
                              </a:r>
                              <a:endParaRPr kumimoji="1" lang="ja-JP" altLang="en-US" sz="36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197" name="グループ化 196">
                          <a:extLst>
                            <a:ext uri="{FF2B5EF4-FFF2-40B4-BE49-F238E27FC236}">
                              <a16:creationId xmlns:a16="http://schemas.microsoft.com/office/drawing/2014/main" id="{2E8BB422-040D-A74E-AFF0-5A381CA1A9B3}"/>
                            </a:ext>
                          </a:extLst>
                        </p:cNvPr>
                        <p:cNvGrpSpPr/>
                        <p:nvPr/>
                      </p:nvGrpSpPr>
                      <p:grpSpPr>
                        <a:xfrm>
                          <a:off x="-305787" y="5422382"/>
                          <a:ext cx="3140261" cy="1009652"/>
                          <a:chOff x="-506827" y="5674155"/>
                          <a:chExt cx="3140261" cy="1009652"/>
                        </a:xfrm>
                      </p:grpSpPr>
                      <p:sp>
                        <p:nvSpPr>
                          <p:cNvPr id="198" name="角丸四角形 197">
                            <a:extLst>
                              <a:ext uri="{FF2B5EF4-FFF2-40B4-BE49-F238E27FC236}">
                                <a16:creationId xmlns:a16="http://schemas.microsoft.com/office/drawing/2014/main" id="{F7179C72-5C21-7A44-AC55-D2792134D3A7}"/>
                              </a:ext>
                            </a:extLst>
                          </p:cNvPr>
                          <p:cNvSpPr/>
                          <p:nvPr/>
                        </p:nvSpPr>
                        <p:spPr>
                          <a:xfrm>
                            <a:off x="-506827" y="5935405"/>
                            <a:ext cx="2243426" cy="748402"/>
                          </a:xfrm>
                          <a:prstGeom prst="roundRect">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defTabSz="957816" eaLnBrk="1" fontAlgn="auto" latinLnBrk="0" hangingPunct="1">
                              <a:lnSpc>
                                <a:spcPts val="17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endParaRPr>
                          </a:p>
                        </p:txBody>
                      </p:sp>
                      <p:grpSp>
                        <p:nvGrpSpPr>
                          <p:cNvPr id="199" name="グループ化 198">
                            <a:extLst>
                              <a:ext uri="{FF2B5EF4-FFF2-40B4-BE49-F238E27FC236}">
                                <a16:creationId xmlns:a16="http://schemas.microsoft.com/office/drawing/2014/main" id="{E4CEC4BF-91D8-8E46-B411-967DAAE1B145}"/>
                              </a:ext>
                            </a:extLst>
                          </p:cNvPr>
                          <p:cNvGrpSpPr/>
                          <p:nvPr/>
                        </p:nvGrpSpPr>
                        <p:grpSpPr bwMode="gray">
                          <a:xfrm>
                            <a:off x="1470978" y="5674155"/>
                            <a:ext cx="1162456" cy="756748"/>
                            <a:chOff x="2562701" y="6268444"/>
                            <a:chExt cx="1260115" cy="892893"/>
                          </a:xfrm>
                        </p:grpSpPr>
                        <p:sp>
                          <p:nvSpPr>
                            <p:cNvPr id="200" name="楕円 162">
                              <a:extLst>
                                <a:ext uri="{FF2B5EF4-FFF2-40B4-BE49-F238E27FC236}">
                                  <a16:creationId xmlns:a16="http://schemas.microsoft.com/office/drawing/2014/main" id="{09C71B3A-6D38-224A-9FAF-A6D97F9AFD5A}"/>
                                </a:ext>
                              </a:extLst>
                            </p:cNvPr>
                            <p:cNvSpPr/>
                            <p:nvPr/>
                          </p:nvSpPr>
                          <p:spPr bwMode="gray">
                            <a:xfrm>
                              <a:off x="2680203" y="6268444"/>
                              <a:ext cx="998564" cy="892893"/>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202" name="テキスト ボックス 201">
                              <a:extLst>
                                <a:ext uri="{FF2B5EF4-FFF2-40B4-BE49-F238E27FC236}">
                                  <a16:creationId xmlns:a16="http://schemas.microsoft.com/office/drawing/2014/main" id="{9C9AE168-B06D-624A-ACF3-69406A2ECF21}"/>
                                </a:ext>
                              </a:extLst>
                            </p:cNvPr>
                            <p:cNvSpPr txBox="1"/>
                            <p:nvPr/>
                          </p:nvSpPr>
                          <p:spPr bwMode="gray">
                            <a:xfrm>
                              <a:off x="2562701" y="6365923"/>
                              <a:ext cx="1260115" cy="692919"/>
                            </a:xfrm>
                            <a:prstGeom prst="rect">
                              <a:avLst/>
                            </a:prstGeom>
                            <a:noFill/>
                          </p:spPr>
                          <p:txBody>
                            <a:bodyPr wrap="square" rtlCol="0">
                              <a:spAutoFit/>
                            </a:bodyPr>
                            <a:lstStyle/>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授業の</a:t>
                              </a:r>
                              <a:endParaRPr kumimoji="1" lang="en-US" altLang="ja-JP"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a:p>
                              <a:pPr marL="0" marR="0" lvl="0" indent="0" algn="ctr" defTabSz="957816"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実施</a:t>
                              </a:r>
                              <a:endParaRPr kumimoji="1" lang="ja-JP" altLang="en-US" sz="2000" b="0" i="0" u="none" strike="noStrike" kern="0" cap="none" spc="0" normalizeH="0" baseline="0" noProof="0" dirty="0">
                                <a:ln>
                                  <a:noFill/>
                                </a:ln>
                                <a:solidFill>
                                  <a:prstClr val="black"/>
                                </a:solidFill>
                                <a:effectLst/>
                                <a:uLnTx/>
                                <a:uFillTx/>
                                <a:latin typeface="Calibri" panose="020F0502020204030204"/>
                              </a:endParaRPr>
                            </a:p>
                          </p:txBody>
                        </p:sp>
                      </p:grpSp>
                    </p:grpSp>
                  </p:grpSp>
                </p:grpSp>
                <p:pic>
                  <p:nvPicPr>
                    <p:cNvPr id="189" name="図 18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2154" y="5816925"/>
                      <a:ext cx="1149675" cy="939594"/>
                    </a:xfrm>
                    <a:prstGeom prst="rect">
                      <a:avLst/>
                    </a:prstGeom>
                  </p:spPr>
                </p:pic>
              </p:grpSp>
              <p:sp>
                <p:nvSpPr>
                  <p:cNvPr id="187" name="テキスト ボックス 186">
                    <a:extLst>
                      <a:ext uri="{FF2B5EF4-FFF2-40B4-BE49-F238E27FC236}">
                        <a16:creationId xmlns:a16="http://schemas.microsoft.com/office/drawing/2014/main" id="{871F2311-CBA9-4308-A4D6-2E72F58A347E}"/>
                      </a:ext>
                    </a:extLst>
                  </p:cNvPr>
                  <p:cNvSpPr txBox="1"/>
                  <p:nvPr/>
                </p:nvSpPr>
                <p:spPr>
                  <a:xfrm>
                    <a:off x="-134686" y="5858129"/>
                    <a:ext cx="2037060" cy="726794"/>
                  </a:xfrm>
                  <a:prstGeom prst="rect">
                    <a:avLst/>
                  </a:prstGeom>
                  <a:noFill/>
                </p:spPr>
                <p:txBody>
                  <a:bodyPr wrap="square" rtlCol="0">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ＩＣＴ活用計画に</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rPr>
                      <a:t>基づき授業でＩＣＴを活用する</a:t>
                    </a:r>
                    <a:endParaRPr kumimoji="1" lang="en-US" altLang="ja-JP" b="0" i="0" u="none" strike="noStrike" kern="0" cap="none" spc="0" normalizeH="0" baseline="0" noProof="0" dirty="0">
                      <a:ln>
                        <a:noFill/>
                      </a:ln>
                      <a:solidFill>
                        <a:prstClr val="black"/>
                      </a:solidFill>
                      <a:effectLst/>
                      <a:uLnTx/>
                      <a:uFillTx/>
                      <a:latin typeface="Calibri" panose="020F0502020204030204"/>
                      <a:ea typeface="BIZ UDPゴシック" panose="020B0400000000000000" pitchFamily="50" charset="-128"/>
                    </a:endParaRPr>
                  </a:p>
                </p:txBody>
              </p:sp>
            </p:grpSp>
            <p:sp>
              <p:nvSpPr>
                <p:cNvPr id="185" name="正方形/長方形 184">
                  <a:extLst>
                    <a:ext uri="{FF2B5EF4-FFF2-40B4-BE49-F238E27FC236}">
                      <a16:creationId xmlns:a16="http://schemas.microsoft.com/office/drawing/2014/main" id="{FD03D3A9-B04A-D74C-B63C-F8B0DD09DB05}"/>
                    </a:ext>
                  </a:extLst>
                </p:cNvPr>
                <p:cNvSpPr/>
                <p:nvPr/>
              </p:nvSpPr>
              <p:spPr>
                <a:xfrm>
                  <a:off x="-22130" y="6500980"/>
                  <a:ext cx="2631253" cy="508756"/>
                </a:xfrm>
                <a:prstGeom prst="rect">
                  <a:avLst/>
                </a:prstGeom>
              </p:spPr>
              <p:txBody>
                <a:bodyPr wrap="square">
                  <a:spAutoFit/>
                </a:bodyPr>
                <a:lstStyle/>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ＩＣＴ活用到達目標一覧に</a:t>
                  </a:r>
                  <a:endParaRPr kumimoji="1" lang="en-US" altLang="ja-JP"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57816" eaLnBrk="1" fontAlgn="auto" latinLnBrk="0" hangingPunct="1">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より学校の実態を把握する</a:t>
                  </a:r>
                </a:p>
              </p:txBody>
            </p:sp>
          </p:grpSp>
        </p:grpSp>
        <p:sp>
          <p:nvSpPr>
            <p:cNvPr id="176" name="楕円 175"/>
            <p:cNvSpPr/>
            <p:nvPr/>
          </p:nvSpPr>
          <p:spPr bwMode="gray">
            <a:xfrm rot="446318">
              <a:off x="3641274" y="4787285"/>
              <a:ext cx="344173" cy="286085"/>
            </a:xfrm>
            <a:prstGeom prst="ellipse">
              <a:avLst/>
            </a:prstGeom>
            <a:solidFill>
              <a:srgbClr val="FF9999"/>
            </a:solidFill>
            <a:ln w="12700" cap="flat" cmpd="sng" algn="ctr">
              <a:solidFill>
                <a:srgbClr val="C0000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7" name="楕円 176"/>
            <p:cNvSpPr/>
            <p:nvPr/>
          </p:nvSpPr>
          <p:spPr bwMode="gray">
            <a:xfrm rot="385384">
              <a:off x="3353031" y="4791202"/>
              <a:ext cx="270118" cy="220845"/>
            </a:xfrm>
            <a:prstGeom prst="ellipse">
              <a:avLst/>
            </a:prstGeom>
            <a:solidFill>
              <a:srgbClr val="9DC3E6"/>
            </a:solidFill>
            <a:ln w="12700" cap="flat" cmpd="sng" algn="ctr">
              <a:solidFill>
                <a:srgbClr val="5B9BD5">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8" name="楕円 177"/>
            <p:cNvSpPr/>
            <p:nvPr/>
          </p:nvSpPr>
          <p:spPr bwMode="gray">
            <a:xfrm rot="326570">
              <a:off x="3095472" y="4786521"/>
              <a:ext cx="236780" cy="193549"/>
            </a:xfrm>
            <a:prstGeom prst="ellipse">
              <a:avLst/>
            </a:prstGeom>
            <a:solidFill>
              <a:srgbClr val="FFC000"/>
            </a:solidFill>
            <a:ln w="12700" cap="flat" cmpd="sng" algn="ctr">
              <a:solidFill>
                <a:srgbClr val="ED7D31">
                  <a:lumMod val="50000"/>
                </a:srgbClr>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79" name="楕円 178"/>
            <p:cNvSpPr/>
            <p:nvPr/>
          </p:nvSpPr>
          <p:spPr bwMode="gray">
            <a:xfrm rot="216371">
              <a:off x="2912819" y="4800755"/>
              <a:ext cx="163742" cy="154577"/>
            </a:xfrm>
            <a:prstGeom prst="ellipse">
              <a:avLst/>
            </a:prstGeom>
            <a:solidFill>
              <a:srgbClr val="B07BD7"/>
            </a:solidFill>
            <a:ln w="12700" cap="flat" cmpd="sng" algn="ctr">
              <a:solidFill>
                <a:srgbClr val="7030A0"/>
              </a:solidFill>
              <a:prstDash val="solid"/>
              <a:miter lim="800000"/>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grpSp>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628650" y="365125"/>
            <a:ext cx="78867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ＩＣＴ活用計画の作成と活用の</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４つのステップ</a:t>
            </a:r>
          </a:p>
        </p:txBody>
      </p:sp>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spTree>
    <p:extLst>
      <p:ext uri="{BB962C8B-B14F-4D97-AF65-F5344CB8AC3E}">
        <p14:creationId xmlns:p14="http://schemas.microsoft.com/office/powerpoint/2010/main" val="49290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506729" y="664294"/>
            <a:ext cx="3480054" cy="85464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「①実態の把握」</a:t>
            </a:r>
          </a:p>
        </p:txBody>
      </p:sp>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173" y="531486"/>
            <a:ext cx="4893649" cy="2015033"/>
          </a:xfrm>
          <a:prstGeom prst="rect">
            <a:avLst/>
          </a:prstGeom>
        </p:spPr>
      </p:pic>
      <p:pic>
        <p:nvPicPr>
          <p:cNvPr id="57" name="図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90" y="2706623"/>
            <a:ext cx="1762962" cy="2491653"/>
          </a:xfrm>
          <a:prstGeom prst="rect">
            <a:avLst/>
          </a:prstGeom>
          <a:ln>
            <a:solidFill>
              <a:schemeClr val="tx1"/>
            </a:solidFill>
          </a:ln>
        </p:spPr>
      </p:pic>
      <p:pic>
        <p:nvPicPr>
          <p:cNvPr id="58" name="図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1812" y="2679326"/>
            <a:ext cx="1472945" cy="2518951"/>
          </a:xfrm>
          <a:prstGeom prst="rect">
            <a:avLst/>
          </a:prstGeom>
        </p:spPr>
      </p:pic>
      <p:pic>
        <p:nvPicPr>
          <p:cNvPr id="59" name="図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737" y="2706623"/>
            <a:ext cx="1759642" cy="2491654"/>
          </a:xfrm>
          <a:prstGeom prst="rect">
            <a:avLst/>
          </a:prstGeom>
          <a:ln>
            <a:solidFill>
              <a:schemeClr val="tx1"/>
            </a:solidFill>
          </a:ln>
        </p:spPr>
      </p:pic>
      <p:sp>
        <p:nvSpPr>
          <p:cNvPr id="60" name="テキスト ボックス 59"/>
          <p:cNvSpPr txBox="1"/>
          <p:nvPr/>
        </p:nvSpPr>
        <p:spPr>
          <a:xfrm>
            <a:off x="745036" y="5335092"/>
            <a:ext cx="2127998"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ＩＣＴ活用到達目標一覧</a:t>
            </a:r>
          </a:p>
        </p:txBody>
      </p:sp>
      <p:sp>
        <p:nvSpPr>
          <p:cNvPr id="61" name="テキスト ボックス 60"/>
          <p:cNvSpPr txBox="1"/>
          <p:nvPr/>
        </p:nvSpPr>
        <p:spPr>
          <a:xfrm>
            <a:off x="3968495" y="5324408"/>
            <a:ext cx="1543781"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ＩＣＴ活用カード</a:t>
            </a:r>
          </a:p>
        </p:txBody>
      </p:sp>
      <p:sp>
        <p:nvSpPr>
          <p:cNvPr id="62" name="テキスト ボックス 61"/>
          <p:cNvSpPr txBox="1"/>
          <p:nvPr/>
        </p:nvSpPr>
        <p:spPr>
          <a:xfrm>
            <a:off x="6192855" y="5335092"/>
            <a:ext cx="2625967"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ＩＣＴ活用カード記載事項一覧</a:t>
            </a:r>
          </a:p>
        </p:txBody>
      </p:sp>
    </p:spTree>
    <p:extLst>
      <p:ext uri="{BB962C8B-B14F-4D97-AF65-F5344CB8AC3E}">
        <p14:creationId xmlns:p14="http://schemas.microsoft.com/office/powerpoint/2010/main" val="3919033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2" y="702349"/>
            <a:ext cx="5077326" cy="6037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「①実態の把握」解説動画</a:t>
            </a:r>
          </a:p>
        </p:txBody>
      </p:sp>
      <p:sp>
        <p:nvSpPr>
          <p:cNvPr id="7" name="フッター プレースホルダー 2">
            <a:extLst>
              <a:ext uri="{FF2B5EF4-FFF2-40B4-BE49-F238E27FC236}">
                <a16:creationId xmlns:a16="http://schemas.microsoft.com/office/drawing/2014/main" id="{F713F258-481A-4C2E-BAEC-FC64DD8B26A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4" name="正方形/長方形 3">
            <a:hlinkClick r:id="rId3"/>
            <a:extLst>
              <a:ext uri="{FF2B5EF4-FFF2-40B4-BE49-F238E27FC236}">
                <a16:creationId xmlns:a16="http://schemas.microsoft.com/office/drawing/2014/main" id="{4DCB4811-C86F-43A4-9AE3-423DDD5F0F3C}"/>
              </a:ext>
            </a:extLst>
          </p:cNvPr>
          <p:cNvSpPr/>
          <p:nvPr/>
        </p:nvSpPr>
        <p:spPr>
          <a:xfrm>
            <a:off x="801858" y="1547446"/>
            <a:ext cx="6808764" cy="4318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kern="100" dirty="0" smtClean="0">
                <a:latin typeface="+mn-ea"/>
                <a:cs typeface="Times New Roman" panose="02020603050405020304" pitchFamily="18" charset="0"/>
              </a:rPr>
              <a:t>ここをクリックして</a:t>
            </a:r>
            <a:r>
              <a:rPr kumimoji="1" lang="en-US" altLang="ja-JP" dirty="0"/>
              <a:t>YouTube </a:t>
            </a:r>
            <a:r>
              <a:rPr kumimoji="1" lang="ja-JP" altLang="en-US" dirty="0" smtClean="0"/>
              <a:t>の</a:t>
            </a:r>
            <a:endParaRPr kumimoji="1" lang="en-US" altLang="ja-JP" dirty="0" smtClean="0"/>
          </a:p>
          <a:p>
            <a:pPr algn="ctr"/>
            <a:r>
              <a:rPr lang="ja-JP" altLang="en-US"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①実態の把握」の解説動画を</a:t>
            </a:r>
            <a:r>
              <a:rPr lang="ja-JP" altLang="en-US" kern="100" dirty="0" smtClean="0">
                <a:latin typeface="+mn-ea"/>
                <a:cs typeface="Times New Roman" panose="02020603050405020304" pitchFamily="18" charset="0"/>
              </a:rPr>
              <a:t>再生</a:t>
            </a:r>
            <a:endParaRPr kumimoji="1" lang="ja-JP" altLang="en-US" dirty="0"/>
          </a:p>
        </p:txBody>
      </p:sp>
    </p:spTree>
    <p:extLst>
      <p:ext uri="{BB962C8B-B14F-4D97-AF65-F5344CB8AC3E}">
        <p14:creationId xmlns:p14="http://schemas.microsoft.com/office/powerpoint/2010/main" val="351057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タイトル 6">
            <a:extLst>
              <a:ext uri="{FF2B5EF4-FFF2-40B4-BE49-F238E27FC236}">
                <a16:creationId xmlns:a16="http://schemas.microsoft.com/office/drawing/2014/main" id="{9D03C1ED-B08E-429A-A195-369FAC48BC6E}"/>
              </a:ext>
            </a:extLst>
          </p:cNvPr>
          <p:cNvSpPr txBox="1">
            <a:spLocks/>
          </p:cNvSpPr>
          <p:nvPr/>
        </p:nvSpPr>
        <p:spPr>
          <a:xfrm>
            <a:off x="506729" y="664294"/>
            <a:ext cx="3480054" cy="85464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BIZ UDPゴシック" panose="020B0400000000000000" pitchFamily="50" charset="-128"/>
                <a:ea typeface="BIZ UDPゴシック" panose="020B0400000000000000" pitchFamily="50" charset="-128"/>
              </a:rPr>
              <a:t>「②計画の作成」</a:t>
            </a:r>
          </a:p>
        </p:txBody>
      </p:sp>
      <p:sp>
        <p:nvSpPr>
          <p:cNvPr id="56" name="フッター プレースホルダー 2">
            <a:extLst>
              <a:ext uri="{FF2B5EF4-FFF2-40B4-BE49-F238E27FC236}">
                <a16:creationId xmlns:a16="http://schemas.microsoft.com/office/drawing/2014/main" id="{8F1CDCC7-DED8-4216-B11C-A875E5CC7777}"/>
              </a:ext>
            </a:extLst>
          </p:cNvPr>
          <p:cNvSpPr txBox="1">
            <a:spLocks/>
          </p:cNvSpPr>
          <p:nvPr/>
        </p:nvSpPr>
        <p:spPr>
          <a:xfrm>
            <a:off x="565485" y="6035675"/>
            <a:ext cx="477653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solidFill>
                  <a:prstClr val="black">
                    <a:tint val="75000"/>
                  </a:prstClr>
                </a:solidFill>
                <a:latin typeface="Trebuchet MS" panose="020B0603020202020204"/>
                <a:ea typeface="メイリオ" panose="020B0604030504040204" pitchFamily="50" charset="-128"/>
              </a:rPr>
              <a:t>宮城県総合教育センター　</a:t>
            </a:r>
          </a:p>
        </p:txBody>
      </p:sp>
      <p:pic>
        <p:nvPicPr>
          <p:cNvPr id="58" name="図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02" y="3352800"/>
            <a:ext cx="1119656" cy="1914776"/>
          </a:xfrm>
          <a:prstGeom prst="rect">
            <a:avLst/>
          </a:prstGeom>
        </p:spPr>
      </p:pic>
      <p:pic>
        <p:nvPicPr>
          <p:cNvPr id="59" name="図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71" y="3307668"/>
            <a:ext cx="1350089" cy="1911726"/>
          </a:xfrm>
          <a:prstGeom prst="rect">
            <a:avLst/>
          </a:prstGeom>
          <a:ln>
            <a:solidFill>
              <a:schemeClr val="tx1"/>
            </a:solidFill>
          </a:ln>
        </p:spPr>
      </p:pic>
      <p:sp>
        <p:nvSpPr>
          <p:cNvPr id="61" name="テキスト ボックス 60"/>
          <p:cNvSpPr txBox="1"/>
          <p:nvPr/>
        </p:nvSpPr>
        <p:spPr>
          <a:xfrm>
            <a:off x="288023" y="5418983"/>
            <a:ext cx="1543781"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ＩＣＴ活用カード</a:t>
            </a:r>
          </a:p>
        </p:txBody>
      </p:sp>
      <p:sp>
        <p:nvSpPr>
          <p:cNvPr id="62" name="テキスト ボックス 61"/>
          <p:cNvSpPr txBox="1"/>
          <p:nvPr/>
        </p:nvSpPr>
        <p:spPr>
          <a:xfrm>
            <a:off x="1640769" y="5418983"/>
            <a:ext cx="2625967"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ＩＣＴ活用カード記載事項一覧</a:t>
            </a: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783" y="547463"/>
            <a:ext cx="4949088" cy="2037860"/>
          </a:xfrm>
          <a:prstGeom prst="rect">
            <a:avLst/>
          </a:prstGeom>
        </p:spPr>
      </p:pic>
      <p:pic>
        <p:nvPicPr>
          <p:cNvPr id="12" name="図 11" descr="画面の領域"/>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13251" y="3585594"/>
            <a:ext cx="2560234" cy="1621550"/>
          </a:xfrm>
          <a:prstGeom prst="rect">
            <a:avLst/>
          </a:prstGeom>
          <a:ln>
            <a:solidFill>
              <a:schemeClr val="tx1"/>
            </a:solidFill>
          </a:ln>
        </p:spPr>
      </p:pic>
      <p:sp>
        <p:nvSpPr>
          <p:cNvPr id="13" name="テキスト ボックス 12"/>
          <p:cNvSpPr txBox="1"/>
          <p:nvPr/>
        </p:nvSpPr>
        <p:spPr>
          <a:xfrm>
            <a:off x="4770645" y="5418982"/>
            <a:ext cx="1422563"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ＩＣＴ活用計画</a:t>
            </a:r>
          </a:p>
        </p:txBody>
      </p:sp>
      <p:pic>
        <p:nvPicPr>
          <p:cNvPr id="5" name="図 4" descr="画面の領域"/>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688" y="3307668"/>
            <a:ext cx="1443352" cy="1899476"/>
          </a:xfrm>
          <a:prstGeom prst="rect">
            <a:avLst/>
          </a:prstGeom>
          <a:ln>
            <a:solidFill>
              <a:schemeClr val="accent3">
                <a:shade val="50000"/>
              </a:schemeClr>
            </a:solidFill>
          </a:ln>
        </p:spPr>
      </p:pic>
      <p:sp>
        <p:nvSpPr>
          <p:cNvPr id="14" name="テキスト ボックス 13"/>
          <p:cNvSpPr txBox="1"/>
          <p:nvPr/>
        </p:nvSpPr>
        <p:spPr>
          <a:xfrm>
            <a:off x="7205577" y="5399811"/>
            <a:ext cx="1422563"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ＩＣＴを活用した授業内容詳細</a:t>
            </a:r>
          </a:p>
        </p:txBody>
      </p:sp>
    </p:spTree>
    <p:extLst>
      <p:ext uri="{BB962C8B-B14F-4D97-AF65-F5344CB8AC3E}">
        <p14:creationId xmlns:p14="http://schemas.microsoft.com/office/powerpoint/2010/main" val="1112933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4102F-2476-4BC2-97E2-74C3DFED2370}"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サブタイトル 5">
            <a:extLst>
              <a:ext uri="{FF2B5EF4-FFF2-40B4-BE49-F238E27FC236}">
                <a16:creationId xmlns:a16="http://schemas.microsoft.com/office/drawing/2014/main" id="{CF002F61-418A-4249-9541-AFE2925DEEE9}"/>
              </a:ext>
            </a:extLst>
          </p:cNvPr>
          <p:cNvSpPr txBox="1">
            <a:spLocks/>
          </p:cNvSpPr>
          <p:nvPr/>
        </p:nvSpPr>
        <p:spPr>
          <a:xfrm>
            <a:off x="633601" y="702349"/>
            <a:ext cx="6323713" cy="6037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t>「②計画の作成」解説動画（概要編）</a:t>
            </a:r>
          </a:p>
        </p:txBody>
      </p:sp>
      <p:sp>
        <p:nvSpPr>
          <p:cNvPr id="7" name="フッター プレースホルダー 2">
            <a:extLst>
              <a:ext uri="{FF2B5EF4-FFF2-40B4-BE49-F238E27FC236}">
                <a16:creationId xmlns:a16="http://schemas.microsoft.com/office/drawing/2014/main" id="{F713F258-481A-4C2E-BAEC-FC64DD8B26A5}"/>
              </a:ext>
            </a:extLst>
          </p:cNvPr>
          <p:cNvSpPr>
            <a:spLocks noGrp="1"/>
          </p:cNvSpPr>
          <p:nvPr>
            <p:ph type="ftr" sz="quarter" idx="11"/>
          </p:nvPr>
        </p:nvSpPr>
        <p:spPr>
          <a:xfrm>
            <a:off x="565485" y="6035675"/>
            <a:ext cx="4776536" cy="365125"/>
          </a:xfrm>
        </p:spPr>
        <p:txBody>
          <a:bodyPr/>
          <a:lstStyle/>
          <a:p>
            <a:r>
              <a:rPr kumimoji="1" lang="ja-JP" altLang="en-US" dirty="0"/>
              <a:t>宮城県総合教育センター　</a:t>
            </a:r>
          </a:p>
        </p:txBody>
      </p:sp>
      <p:sp>
        <p:nvSpPr>
          <p:cNvPr id="4" name="正方形/長方形 3">
            <a:hlinkClick r:id="rId3"/>
            <a:extLst>
              <a:ext uri="{FF2B5EF4-FFF2-40B4-BE49-F238E27FC236}">
                <a16:creationId xmlns:a16="http://schemas.microsoft.com/office/drawing/2014/main" id="{4DCB4811-C86F-43A4-9AE3-423DDD5F0F3C}"/>
              </a:ext>
            </a:extLst>
          </p:cNvPr>
          <p:cNvSpPr/>
          <p:nvPr/>
        </p:nvSpPr>
        <p:spPr>
          <a:xfrm>
            <a:off x="801858" y="1547446"/>
            <a:ext cx="6808764" cy="4318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kern="100" dirty="0" smtClean="0">
                <a:latin typeface="+mn-ea"/>
                <a:cs typeface="Times New Roman" panose="02020603050405020304" pitchFamily="18" charset="0"/>
              </a:rPr>
              <a:t>ここをクリックして</a:t>
            </a:r>
            <a:r>
              <a:rPr kumimoji="1" lang="en-US" altLang="ja-JP" dirty="0"/>
              <a:t>YouTube </a:t>
            </a:r>
            <a:r>
              <a:rPr kumimoji="1" lang="ja-JP" altLang="en-US" dirty="0" smtClean="0"/>
              <a:t>の</a:t>
            </a:r>
            <a:endParaRPr kumimoji="1" lang="en-US" altLang="ja-JP" dirty="0" smtClean="0"/>
          </a:p>
          <a:p>
            <a:pPr algn="ctr"/>
            <a:r>
              <a:rPr lang="ja-JP" altLang="en-US"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②計画の作成」解説動画概要編を</a:t>
            </a:r>
            <a:r>
              <a:rPr lang="ja-JP" altLang="en-US" kern="100" dirty="0" smtClean="0">
                <a:latin typeface="+mn-ea"/>
                <a:cs typeface="Times New Roman" panose="02020603050405020304" pitchFamily="18" charset="0"/>
              </a:rPr>
              <a:t>再生</a:t>
            </a:r>
            <a:endParaRPr kumimoji="1" lang="ja-JP" altLang="en-US" dirty="0"/>
          </a:p>
        </p:txBody>
      </p:sp>
    </p:spTree>
    <p:extLst>
      <p:ext uri="{BB962C8B-B14F-4D97-AF65-F5344CB8AC3E}">
        <p14:creationId xmlns:p14="http://schemas.microsoft.com/office/powerpoint/2010/main" val="270422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3016</Words>
  <Application>Microsoft Office PowerPoint</Application>
  <PresentationFormat>画面に合わせる (4:3)</PresentationFormat>
  <Paragraphs>378</Paragraphs>
  <Slides>23</Slides>
  <Notes>23</Notes>
  <HiddenSlides>1</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23</vt:i4>
      </vt:variant>
    </vt:vector>
  </HeadingPairs>
  <TitlesOfParts>
    <vt:vector size="38" baseType="lpstr">
      <vt:lpstr>BIZ UDPゴシック</vt:lpstr>
      <vt:lpstr>BIZ UDゴシック</vt:lpstr>
      <vt:lpstr>ヒラギノ角ゴ Pro W3</vt:lpstr>
      <vt:lpstr>メイリオ</vt:lpstr>
      <vt:lpstr>游ゴシック</vt:lpstr>
      <vt:lpstr>游ゴシック Light</vt:lpstr>
      <vt:lpstr>游明朝</vt:lpstr>
      <vt:lpstr>Arial</vt:lpstr>
      <vt:lpstr>Calibri</vt:lpstr>
      <vt:lpstr>Times New Roman</vt:lpstr>
      <vt:lpstr>Trebuchet MS</vt:lpstr>
      <vt:lpstr>Wingdings 3</vt:lpstr>
      <vt:lpstr>デザインの設定</vt:lpstr>
      <vt:lpstr>1_デザインの設定</vt:lpstr>
      <vt:lpstr>ファセット</vt:lpstr>
      <vt:lpstr>PowerPoint プレゼンテーション</vt:lpstr>
      <vt:lpstr>ＩＣＴを活用した 授業の実施 研修会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研修お疲れ様でした。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研修スライド</dc:title>
  <dc:creator>宮城県総合教育センター</dc:creator>
  <cp:lastModifiedBy>Administrator</cp:lastModifiedBy>
  <cp:revision>1705</cp:revision>
  <cp:lastPrinted>2021-03-15T23:17:57Z</cp:lastPrinted>
  <dcterms:created xsi:type="dcterms:W3CDTF">2020-04-24T11:56:07Z</dcterms:created>
  <dcterms:modified xsi:type="dcterms:W3CDTF">2021-05-04T05:35:33Z</dcterms:modified>
</cp:coreProperties>
</file>