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51" r:id="rId6"/>
    <p:sldId id="358" r:id="rId7"/>
    <p:sldId id="359" r:id="rId8"/>
    <p:sldId id="361" r:id="rId9"/>
    <p:sldId id="360" r:id="rId10"/>
    <p:sldId id="354" r:id="rId11"/>
    <p:sldId id="356" r:id="rId12"/>
    <p:sldId id="355" r:id="rId13"/>
    <p:sldId id="350" r:id="rId14"/>
    <p:sldId id="362" r:id="rId15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C82857-9F45-0149-8D58-5EB11D3F7EEA}" v="27" dt="2026-02-11T08:28:11.9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5" autoAdjust="0"/>
    <p:restoredTop sz="94643"/>
  </p:normalViewPr>
  <p:slideViewPr>
    <p:cSldViewPr snapToGrid="0">
      <p:cViewPr varScale="1">
        <p:scale>
          <a:sx n="74" d="100"/>
          <a:sy n="74" d="100"/>
        </p:scale>
        <p:origin x="6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dirty="0">
                <a:solidFill>
                  <a:schemeClr val="tx1"/>
                </a:solidFill>
              </a:rPr>
              <a:t>那覇市と仙台市の</a:t>
            </a:r>
            <a:r>
              <a:rPr lang="en-US" altLang="ja-JP" sz="1600" dirty="0">
                <a:solidFill>
                  <a:schemeClr val="tx1"/>
                </a:solidFill>
              </a:rPr>
              <a:t>1</a:t>
            </a:r>
            <a:r>
              <a:rPr lang="ja-JP" altLang="en-US" sz="1600" dirty="0">
                <a:solidFill>
                  <a:schemeClr val="tx1"/>
                </a:solidFill>
              </a:rPr>
              <a:t>年間の気温の変わり方</a:t>
            </a:r>
          </a:p>
        </c:rich>
      </c:tx>
      <c:layout>
        <c:manualLayout>
          <c:xMode val="edge"/>
          <c:yMode val="edge"/>
          <c:x val="0.2104319086428390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1849902439112439"/>
          <c:y val="0.10087803905627839"/>
          <c:w val="0.797892829229639"/>
          <c:h val="0.8109000383436493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那覇市の気温（度）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17</c:v>
                </c:pt>
                <c:pt idx="1">
                  <c:v>16</c:v>
                </c:pt>
                <c:pt idx="2">
                  <c:v>19</c:v>
                </c:pt>
                <c:pt idx="3">
                  <c:v>21</c:v>
                </c:pt>
                <c:pt idx="4">
                  <c:v>24</c:v>
                </c:pt>
                <c:pt idx="5">
                  <c:v>29</c:v>
                </c:pt>
                <c:pt idx="6">
                  <c:v>29</c:v>
                </c:pt>
                <c:pt idx="7">
                  <c:v>30</c:v>
                </c:pt>
                <c:pt idx="8">
                  <c:v>30</c:v>
                </c:pt>
                <c:pt idx="9">
                  <c:v>28</c:v>
                </c:pt>
                <c:pt idx="10">
                  <c:v>23</c:v>
                </c:pt>
                <c:pt idx="11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54-4940-9EE3-657D2EC4EF0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仙台市の気温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Sheet1!$B$1:$M$1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23</c:v>
                </c:pt>
                <c:pt idx="6">
                  <c:v>27</c:v>
                </c:pt>
                <c:pt idx="7">
                  <c:v>28</c:v>
                </c:pt>
                <c:pt idx="8">
                  <c:v>24</c:v>
                </c:pt>
                <c:pt idx="9">
                  <c:v>16</c:v>
                </c:pt>
                <c:pt idx="10">
                  <c:v>11</c:v>
                </c:pt>
                <c:pt idx="11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CC-46E9-8693-577CEBC6B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0286624"/>
        <c:axId val="471374784"/>
      </c:lineChart>
      <c:catAx>
        <c:axId val="1510286624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1374784"/>
        <c:crosses val="autoZero"/>
        <c:auto val="1"/>
        <c:lblAlgn val="ctr"/>
        <c:lblOffset val="100"/>
        <c:noMultiLvlLbl val="0"/>
      </c:catAx>
      <c:valAx>
        <c:axId val="471374784"/>
        <c:scaling>
          <c:orientation val="minMax"/>
          <c:max val="32"/>
          <c:min val="0"/>
        </c:scaling>
        <c:delete val="0"/>
        <c:axPos val="l"/>
        <c:majorGridlines>
          <c:spPr>
            <a:ln w="1587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10286624"/>
        <c:crosses val="autoZero"/>
        <c:crossBetween val="between"/>
        <c:majorUnit val="5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0.06377</cdr:x>
      <cdr:y>0.03134</cdr:y>
    </cdr:from>
    <cdr:to>
      <cdr:x>0.18166</cdr:x>
      <cdr:y>0.14825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C4B629A-94CF-4A31-FC10-58F4AD9A3FEC}"/>
            </a:ext>
          </a:extLst>
        </cdr:cNvPr>
        <cdr:cNvSpPr txBox="1"/>
      </cdr:nvSpPr>
      <cdr:spPr>
        <a:xfrm xmlns:a="http://schemas.openxmlformats.org/drawingml/2006/main">
          <a:off x="418178" y="92437"/>
          <a:ext cx="773102" cy="34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1100" kern="1200" dirty="0"/>
            <a:t>（度）</a:t>
          </a:r>
        </a:p>
      </cdr:txBody>
    </cdr:sp>
  </cdr:relSizeAnchor>
  <cdr:relSizeAnchor xmlns:cdr="http://schemas.openxmlformats.org/drawingml/2006/chartDrawing">
    <cdr:from>
      <cdr:x>0.9038</cdr:x>
      <cdr:y>0.88309</cdr:y>
    </cdr:from>
    <cdr:to>
      <cdr:x>0.97645</cdr:x>
      <cdr:y>1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CFBE8E0-E8FE-EFE0-89D9-A517A1623130}"/>
            </a:ext>
          </a:extLst>
        </cdr:cNvPr>
        <cdr:cNvSpPr txBox="1"/>
      </cdr:nvSpPr>
      <cdr:spPr>
        <a:xfrm xmlns:a="http://schemas.openxmlformats.org/drawingml/2006/main">
          <a:off x="5926960" y="2604799"/>
          <a:ext cx="476412" cy="34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100" kern="1200" dirty="0"/>
            <a:t>（月）</a:t>
          </a:r>
        </a:p>
      </cdr:txBody>
    </cdr:sp>
  </cdr:relSizeAnchor>
  <cdr:relSizeAnchor xmlns:cdr="http://schemas.openxmlformats.org/drawingml/2006/chartDrawing">
    <cdr:from>
      <cdr:x>0.33969</cdr:x>
      <cdr:y>0.17731</cdr:y>
    </cdr:from>
    <cdr:to>
      <cdr:x>0.42955</cdr:x>
      <cdr:y>0.27122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C68A2C1E-BFB6-570A-69BD-BF23BBFE8073}"/>
            </a:ext>
          </a:extLst>
        </cdr:cNvPr>
        <cdr:cNvSpPr txBox="1"/>
      </cdr:nvSpPr>
      <cdr:spPr>
        <a:xfrm xmlns:a="http://schemas.openxmlformats.org/drawingml/2006/main">
          <a:off x="2227612" y="523011"/>
          <a:ext cx="589280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1100" kern="1200" dirty="0"/>
            <a:t>那覇市</a:t>
          </a:r>
        </a:p>
      </cdr:txBody>
    </cdr:sp>
  </cdr:relSizeAnchor>
  <cdr:relSizeAnchor xmlns:cdr="http://schemas.openxmlformats.org/drawingml/2006/chartDrawing">
    <cdr:from>
      <cdr:x>0.28085</cdr:x>
      <cdr:y>0.73876</cdr:y>
    </cdr:from>
    <cdr:to>
      <cdr:x>0.37071</cdr:x>
      <cdr:y>0.83267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48CC3D31-8A2C-AEA5-593C-BDC6E420D87D}"/>
            </a:ext>
          </a:extLst>
        </cdr:cNvPr>
        <cdr:cNvSpPr txBox="1"/>
      </cdr:nvSpPr>
      <cdr:spPr>
        <a:xfrm xmlns:a="http://schemas.openxmlformats.org/drawingml/2006/main">
          <a:off x="1841739" y="2179091"/>
          <a:ext cx="589280" cy="2769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ja-JP" altLang="en-US" sz="1100" kern="1200" dirty="0"/>
            <a:t>仙台市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8" tIns="66126" rIns="132248" bIns="661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48" tIns="66126" rIns="132248" bIns="661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55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98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+mj-lt"/>
              </a:rPr>
              <a:t>６</a:t>
            </a:r>
            <a:r>
              <a:rPr lang="ja-JP" altLang="ja-JP" dirty="0">
                <a:latin typeface="+mj-lt"/>
              </a:rPr>
              <a:t>年</a:t>
            </a:r>
            <a:r>
              <a:rPr lang="en-US" altLang="ja-JP" dirty="0">
                <a:latin typeface="+mj-lt"/>
              </a:rPr>
              <a:t>11.</a:t>
            </a:r>
            <a:r>
              <a:rPr lang="ja-JP" altLang="en-US" dirty="0">
                <a:latin typeface="+mj-lt"/>
              </a:rPr>
              <a:t>比例と反比例</a:t>
            </a:r>
            <a:endParaRPr kumimoji="1"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458F3-4F64-1FE1-CA88-ADFADA78B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8E564C8-2AFF-1A1F-C031-D29F286BD18C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底面積が５㎠、高さが</a:t>
            </a:r>
            <a:r>
              <a:rPr kumimoji="0" lang="en-US" altLang="ja-JP" sz="2800" dirty="0">
                <a:latin typeface="+mn-ea"/>
              </a:rPr>
              <a:t>10</a:t>
            </a:r>
            <a:r>
              <a:rPr kumimoji="0" lang="ja-JP" altLang="en-US" sz="2800" dirty="0">
                <a:latin typeface="+mn-ea"/>
              </a:rPr>
              <a:t>㎝の角柱の体積は（　①　）㎤です。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①にあてはまる数を</a:t>
            </a:r>
            <a:r>
              <a:rPr kumimoji="0" lang="ja-JP" altLang="en-US" sz="2800">
                <a:latin typeface="+mn-ea"/>
              </a:rPr>
              <a:t>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A0451EF-AA40-245E-2CE8-F30110E3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0C55B5-9163-D44B-CC2A-2D030E22453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６年９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角柱と円柱の体積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890309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458F3-4F64-1FE1-CA88-ADFADA78B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D8E564C8-2AFF-1A1F-C031-D29F286BD18C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51818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解答</a:t>
                </a:r>
              </a:p>
              <a:p>
                <a:pPr marL="635000" lvl="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㋑</a:t>
                </a:r>
              </a:p>
              <a:p>
                <a:pPr marL="635000" lvl="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㋒</a:t>
                </a:r>
              </a:p>
              <a:p>
                <a:pPr marL="635000" lvl="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30</a:t>
                </a:r>
                <a:endParaRPr kumimoji="0" lang="en-US" altLang="ja-JP" sz="2800" dirty="0">
                  <a:latin typeface="+mn-ea"/>
                </a:endParaRPr>
              </a:p>
              <a:p>
                <a:pPr marL="63500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+mn-ea"/>
                          </a:rPr>
                          <m:t>15</m:t>
                        </m:r>
                      </m:den>
                    </m:f>
                  </m:oMath>
                </a14:m>
                <a:endParaRPr lang="en-US" altLang="ja-JP" sz="2800" dirty="0">
                  <a:latin typeface="+mn-ea"/>
                </a:endParaRPr>
              </a:p>
              <a:p>
                <a:pPr marL="63500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12</a:t>
                </a:r>
              </a:p>
              <a:p>
                <a:pPr marL="63500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400</a:t>
                </a:r>
              </a:p>
              <a:p>
                <a:pPr marL="63500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31.4</a:t>
                </a:r>
              </a:p>
              <a:p>
                <a:pPr marL="63500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2500</a:t>
                </a:r>
              </a:p>
              <a:p>
                <a:pPr marL="635000" lvl="0" indent="-6350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50</a:t>
                </a:r>
              </a:p>
              <a:p>
                <a:pPr marL="514350" lvl="0" indent="-51435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+mj-lt"/>
                  <a:buAutoNum type="arabicPeriod"/>
                </a:pPr>
                <a:endParaRPr lang="ja-JP" altLang="en-US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D8E564C8-2AFF-1A1F-C031-D29F286BD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5181803"/>
              </a:xfrm>
              <a:prstGeom prst="rect">
                <a:avLst/>
              </a:prstGeom>
              <a:blipFill>
                <a:blip r:embed="rId3"/>
                <a:stretch>
                  <a:fillRect l="-1215" t="-117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417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6A114-8BD7-390C-9169-92A577CC5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A9DC493D-EB8E-D9B5-B132-17423A616E50}"/>
                  </a:ext>
                </a:extLst>
              </p:cNvPr>
              <p:cNvSpPr txBox="1"/>
              <p:nvPr/>
            </p:nvSpPr>
            <p:spPr>
              <a:xfrm>
                <a:off x="881726" y="543726"/>
                <a:ext cx="10540253" cy="31085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次の場面を式に表します。</a:t>
                </a:r>
                <a:endParaRPr kumimoji="0" lang="en-US" altLang="ja-JP" sz="2800" dirty="0">
                  <a:latin typeface="+mn-ea"/>
                </a:endParaRP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2800" dirty="0">
                    <a:latin typeface="+mn-ea"/>
                  </a:rPr>
                  <a:t>「たてが５㎝、横が</a:t>
                </a:r>
                <a14:m>
                  <m:oMath xmlns:m="http://schemas.openxmlformats.org/officeDocument/2006/math">
                    <m:r>
                      <a:rPr kumimoji="0" lang="en-US" altLang="ja-JP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0" lang="ja-JP" altLang="en-US" sz="2800" dirty="0">
                    <a:latin typeface="+mn-ea"/>
                  </a:rPr>
                  <a:t>㎝の長方形の面積は</a:t>
                </a:r>
                <a14:m>
                  <m:oMath xmlns:m="http://schemas.openxmlformats.org/officeDocument/2006/math">
                    <m:r>
                      <a:rPr kumimoji="0" lang="en-US" altLang="ja-JP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kumimoji="0" lang="ja-JP" altLang="en-US" sz="2800" dirty="0">
                    <a:latin typeface="+mn-ea"/>
                  </a:rPr>
                  <a:t>㎠です。」</a:t>
                </a:r>
                <a:endParaRPr kumimoji="0"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㋐</a:t>
                </a:r>
                <a:r>
                  <a:rPr lang="ja-JP" altLang="en-US" sz="2800" dirty="0">
                    <a:latin typeface="+mn-ea"/>
                  </a:rPr>
                  <a:t>～</a:t>
                </a:r>
                <a:r>
                  <a:rPr lang="ja-JP" altLang="en-US" sz="2800" b="1" dirty="0">
                    <a:latin typeface="+mn-ea"/>
                  </a:rPr>
                  <a:t>㋓</a:t>
                </a:r>
                <a:r>
                  <a:rPr lang="ja-JP" altLang="en-US" sz="2800" dirty="0">
                    <a:latin typeface="+mn-ea"/>
                  </a:rPr>
                  <a:t>の中から、正しい式を１つえらびましょう。</a:t>
                </a:r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㋐</a:t>
                </a:r>
                <a:r>
                  <a:rPr lang="ja-JP" altLang="en-US" sz="2800" dirty="0">
                    <a:latin typeface="+mn-ea"/>
                  </a:rPr>
                  <a:t> ５＋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＝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㋑ </a:t>
                </a:r>
                <a:r>
                  <a:rPr lang="ja-JP" altLang="en-US" sz="2800" dirty="0">
                    <a:latin typeface="+mn-ea"/>
                  </a:rPr>
                  <a:t>５</a:t>
                </a:r>
                <a:r>
                  <a:rPr lang="en-US" altLang="ja-JP" sz="2800" dirty="0">
                    <a:latin typeface="+mn-ea"/>
                  </a:rPr>
                  <a:t>×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＝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㋒ </a:t>
                </a:r>
                <a:r>
                  <a:rPr lang="ja-JP" altLang="en-US" sz="2800" dirty="0">
                    <a:latin typeface="+mn-ea"/>
                  </a:rPr>
                  <a:t>５＋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＝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sz="2800" dirty="0">
                  <a:latin typeface="+mn-ea"/>
                </a:endParaRPr>
              </a:p>
              <a:p>
                <a:r>
                  <a:rPr lang="ja-JP" altLang="en-US" sz="2800" b="1" dirty="0">
                    <a:latin typeface="+mn-ea"/>
                  </a:rPr>
                  <a:t> ㋓ </a:t>
                </a:r>
                <a:r>
                  <a:rPr lang="ja-JP" altLang="en-US" sz="2800" dirty="0">
                    <a:latin typeface="+mn-ea"/>
                  </a:rPr>
                  <a:t>５</a:t>
                </a:r>
                <a:r>
                  <a:rPr lang="en-US" altLang="ja-JP" sz="2800" dirty="0">
                    <a:latin typeface="+mn-ea"/>
                  </a:rPr>
                  <a:t>×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ja-JP" altLang="en-US" sz="2800" dirty="0">
                    <a:latin typeface="+mn-ea"/>
                  </a:rPr>
                  <a:t>＝</a:t>
                </a:r>
                <a14:m>
                  <m:oMath xmlns:m="http://schemas.openxmlformats.org/officeDocument/2006/math">
                    <m:r>
                      <a:rPr kumimoji="0" lang="en-US" altLang="ja-JP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kumimoji="0"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A9DC493D-EB8E-D9B5-B132-17423A616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6" y="543726"/>
                <a:ext cx="10540253" cy="3108543"/>
              </a:xfrm>
              <a:prstGeom prst="rect">
                <a:avLst/>
              </a:prstGeom>
              <a:blipFill>
                <a:blip r:embed="rId2"/>
                <a:stretch>
                  <a:fillRect l="-1215" t="-1961" b="-372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1231A85-3B25-90A6-AE5F-0F1695657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7961AD-8D87-72EF-F7E9-C0EC808DB81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６年２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 dirty="0">
                <a:latin typeface="+mn-ea"/>
              </a:rPr>
              <a:t>文字と式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97010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5" y="543726"/>
            <a:ext cx="11225393" cy="3108543"/>
          </a:xfrm>
          <a:prstGeom prst="rect">
            <a:avLst/>
          </a:prstGeom>
          <a:noFill/>
        </p:spPr>
        <p:txBody>
          <a:bodyPr wrap="square" lIns="90000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下のグラフは、沖縄県那覇（なは）市と宮城県仙台市の</a:t>
            </a:r>
            <a:r>
              <a:rPr kumimoji="0" lang="en-US" altLang="ja-JP" sz="2800" dirty="0">
                <a:latin typeface="+mn-ea"/>
              </a:rPr>
              <a:t>2025</a:t>
            </a:r>
            <a:r>
              <a:rPr kumimoji="0" lang="ja-JP" altLang="en-US" sz="2800" dirty="0">
                <a:latin typeface="+mn-ea"/>
              </a:rPr>
              <a:t>年の月ごとの平均気温の変わり方を表したものです。</a:t>
            </a:r>
            <a:endParaRPr kumimoji="0"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の説明の中から、正しいものを１つ選びましょう。 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仙台市の、５月の気温は</a:t>
            </a:r>
            <a:r>
              <a:rPr lang="en-US" altLang="ja-JP" sz="2800" dirty="0">
                <a:latin typeface="+mn-ea"/>
              </a:rPr>
              <a:t>24</a:t>
            </a:r>
            <a:r>
              <a:rPr lang="ja-JP" altLang="en-US" sz="2800" dirty="0">
                <a:latin typeface="+mn-ea"/>
              </a:rPr>
              <a:t>度です。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仙台市の、気温が</a:t>
            </a:r>
            <a:r>
              <a:rPr lang="en-US" altLang="ja-JP" sz="2800" dirty="0">
                <a:latin typeface="+mn-ea"/>
              </a:rPr>
              <a:t>25</a:t>
            </a:r>
            <a:r>
              <a:rPr lang="ja-JP" altLang="en-US" sz="2800" dirty="0">
                <a:latin typeface="+mn-ea"/>
              </a:rPr>
              <a:t>度を超えた月は７月、８月、９月です。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９月の気温は、那覇市と仙台市で６度の差があります。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㋓ </a:t>
            </a:r>
            <a:r>
              <a:rPr lang="ja-JP" altLang="en-US" sz="2800" dirty="0">
                <a:latin typeface="+mn-ea"/>
              </a:rPr>
              <a:t>気温の差が一番大きい月は、２月です。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A78F4498-0E40-0351-FA87-93D89394F2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8918799"/>
              </p:ext>
            </p:extLst>
          </p:nvPr>
        </p:nvGraphicFramePr>
        <p:xfrm>
          <a:off x="5569266" y="3645877"/>
          <a:ext cx="6557822" cy="2949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0D4DDF-9A5E-F881-47D1-6EF56B7E69FC}"/>
              </a:ext>
            </a:extLst>
          </p:cNvPr>
          <p:cNvSpPr txBox="1"/>
          <p:nvPr/>
        </p:nvSpPr>
        <p:spPr>
          <a:xfrm>
            <a:off x="3938016" y="6617223"/>
            <a:ext cx="83695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>
                <a:latin typeface="+mn-ea"/>
              </a:rPr>
              <a:t>気象庁「</a:t>
            </a:r>
            <a:r>
              <a:rPr kumimoji="1" lang="ja-JP" altLang="en-US" sz="1200" dirty="0">
                <a:latin typeface="+mn-ea"/>
              </a:rPr>
              <a:t>那覇（</a:t>
            </a:r>
            <a:r>
              <a:rPr kumimoji="1" lang="ja-JP" altLang="en-US" sz="1200">
                <a:latin typeface="+mn-ea"/>
              </a:rPr>
              <a:t>沖縄県</a:t>
            </a:r>
            <a:r>
              <a:rPr kumimoji="1" lang="en-US" altLang="ja-JP" sz="1200" dirty="0">
                <a:latin typeface="+mn-ea"/>
              </a:rPr>
              <a:t>)2025</a:t>
            </a:r>
            <a:r>
              <a:rPr kumimoji="1" lang="ja-JP" altLang="en-US" sz="1200" dirty="0">
                <a:latin typeface="+mn-ea"/>
              </a:rPr>
              <a:t>年（月ごとの</a:t>
            </a:r>
            <a:r>
              <a:rPr kumimoji="1" lang="ja-JP" altLang="en-US" sz="1200">
                <a:latin typeface="+mn-ea"/>
              </a:rPr>
              <a:t>値）主</a:t>
            </a:r>
            <a:r>
              <a:rPr kumimoji="1" lang="ja-JP" altLang="en-US" sz="1200" dirty="0">
                <a:latin typeface="+mn-ea"/>
              </a:rPr>
              <a:t>な</a:t>
            </a:r>
            <a:r>
              <a:rPr kumimoji="1" lang="ja-JP" altLang="en-US" sz="1200">
                <a:latin typeface="+mn-ea"/>
              </a:rPr>
              <a:t>要素」</a:t>
            </a:r>
            <a:r>
              <a:rPr lang="ja-JP" altLang="en-US" sz="1200">
                <a:latin typeface="+mn-ea"/>
              </a:rPr>
              <a:t>「</a:t>
            </a:r>
            <a:r>
              <a:rPr lang="ja-JP" altLang="en-US" sz="1200" dirty="0">
                <a:latin typeface="+mn-ea"/>
              </a:rPr>
              <a:t>仙台（</a:t>
            </a:r>
            <a:r>
              <a:rPr lang="ja-JP" altLang="en-US" sz="1200">
                <a:latin typeface="+mn-ea"/>
              </a:rPr>
              <a:t>宮城県</a:t>
            </a:r>
            <a:r>
              <a:rPr lang="en-US" altLang="ja-JP" sz="1200" dirty="0">
                <a:latin typeface="+mn-ea"/>
              </a:rPr>
              <a:t>)2025</a:t>
            </a:r>
            <a:r>
              <a:rPr lang="ja-JP" altLang="en-US" sz="1200" dirty="0">
                <a:latin typeface="+mn-ea"/>
              </a:rPr>
              <a:t>年（月ごとの</a:t>
            </a:r>
            <a:r>
              <a:rPr lang="ja-JP" altLang="en-US" sz="1200">
                <a:latin typeface="+mn-ea"/>
              </a:rPr>
              <a:t>値）主</a:t>
            </a:r>
            <a:r>
              <a:rPr lang="ja-JP" altLang="en-US" sz="1200" dirty="0">
                <a:latin typeface="+mn-ea"/>
              </a:rPr>
              <a:t>な要素」</a:t>
            </a:r>
            <a:r>
              <a:rPr kumimoji="1" lang="ja-JP" altLang="en-US" sz="1200" dirty="0">
                <a:latin typeface="+mn-ea"/>
              </a:rPr>
              <a:t>を基に作成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F0E6D8-F8E6-7AC0-5F26-E3562B95765D}"/>
              </a:ext>
            </a:extLst>
          </p:cNvPr>
          <p:cNvSpPr txBox="1"/>
          <p:nvPr/>
        </p:nvSpPr>
        <p:spPr>
          <a:xfrm>
            <a:off x="0" y="6488668"/>
            <a:ext cx="39380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４年２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折れ線グラフと表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148512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A734D-F33F-1847-9CB8-1CE628CAB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二等辺三角形 42">
            <a:extLst>
              <a:ext uri="{FF2B5EF4-FFF2-40B4-BE49-F238E27FC236}">
                <a16:creationId xmlns:a16="http://schemas.microsoft.com/office/drawing/2014/main" id="{A68A8293-7F7B-3258-97A5-22C6A07B0E71}"/>
              </a:ext>
            </a:extLst>
          </p:cNvPr>
          <p:cNvSpPr/>
          <p:nvPr/>
        </p:nvSpPr>
        <p:spPr>
          <a:xfrm rot="10800000">
            <a:off x="8777627" y="4416482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4" name="二等辺三角形 43">
            <a:extLst>
              <a:ext uri="{FF2B5EF4-FFF2-40B4-BE49-F238E27FC236}">
                <a16:creationId xmlns:a16="http://schemas.microsoft.com/office/drawing/2014/main" id="{F6F78D86-8A8C-F5FA-625C-4D551DA9E1D5}"/>
              </a:ext>
            </a:extLst>
          </p:cNvPr>
          <p:cNvSpPr/>
          <p:nvPr/>
        </p:nvSpPr>
        <p:spPr>
          <a:xfrm rot="10800000">
            <a:off x="9503625" y="442086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2" name="二等辺三角形 41">
            <a:extLst>
              <a:ext uri="{FF2B5EF4-FFF2-40B4-BE49-F238E27FC236}">
                <a16:creationId xmlns:a16="http://schemas.microsoft.com/office/drawing/2014/main" id="{0514E5BD-FD4B-CE59-D37E-042F98E414F4}"/>
              </a:ext>
            </a:extLst>
          </p:cNvPr>
          <p:cNvSpPr/>
          <p:nvPr/>
        </p:nvSpPr>
        <p:spPr>
          <a:xfrm rot="10800000">
            <a:off x="9151722" y="377781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1" name="二等辺三角形 40">
            <a:extLst>
              <a:ext uri="{FF2B5EF4-FFF2-40B4-BE49-F238E27FC236}">
                <a16:creationId xmlns:a16="http://schemas.microsoft.com/office/drawing/2014/main" id="{AFB4CF24-AE49-9DF5-EFB7-1E184BE40FFC}"/>
              </a:ext>
            </a:extLst>
          </p:cNvPr>
          <p:cNvSpPr/>
          <p:nvPr/>
        </p:nvSpPr>
        <p:spPr>
          <a:xfrm rot="10800000">
            <a:off x="5515656" y="3774796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AF95E31-ABA1-CFAE-0CDE-342A39DC1908}"/>
              </a:ext>
            </a:extLst>
          </p:cNvPr>
          <p:cNvSpPr txBox="1"/>
          <p:nvPr/>
        </p:nvSpPr>
        <p:spPr>
          <a:xfrm>
            <a:off x="881727" y="543726"/>
            <a:ext cx="99559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１辺が１㎝の正三角形の厚紙を、図のように１段、２段、</a:t>
            </a:r>
            <a:r>
              <a:rPr kumimoji="0" lang="en-US" altLang="ja-JP" sz="2800" dirty="0">
                <a:latin typeface="+mn-ea"/>
              </a:rPr>
              <a:t>…</a:t>
            </a:r>
            <a:r>
              <a:rPr kumimoji="0" lang="ja-JP" altLang="en-US" sz="2800" dirty="0">
                <a:latin typeface="+mn-ea"/>
              </a:rPr>
              <a:t>と並べます。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段の数が</a:t>
            </a:r>
            <a:r>
              <a:rPr kumimoji="0" lang="en-US" altLang="ja-JP" sz="2800" dirty="0">
                <a:latin typeface="+mn-ea"/>
              </a:rPr>
              <a:t>10</a:t>
            </a:r>
            <a:r>
              <a:rPr kumimoji="0" lang="ja-JP" altLang="en-US" sz="2800" dirty="0">
                <a:latin typeface="+mn-ea"/>
              </a:rPr>
              <a:t>段のとき、周りの長さは（　①　）㎝です。</a:t>
            </a:r>
            <a:endParaRPr kumimoji="0" lang="en-US" altLang="ja-JP" sz="2800" dirty="0">
              <a:latin typeface="+mn-ea"/>
            </a:endParaRPr>
          </a:p>
          <a:p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2812912-5E2E-38F4-3228-776A8CF9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>
              <a:latin typeface="+mn-ea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302CDCB-ADBB-18E3-9F0A-EA095649B1AE}"/>
              </a:ext>
            </a:extLst>
          </p:cNvPr>
          <p:cNvGrpSpPr/>
          <p:nvPr/>
        </p:nvGrpSpPr>
        <p:grpSpPr>
          <a:xfrm rot="17979682">
            <a:off x="2411940" y="3410174"/>
            <a:ext cx="744241" cy="200250"/>
            <a:chOff x="861630" y="1283478"/>
            <a:chExt cx="4919738" cy="728337"/>
          </a:xfrm>
        </p:grpSpPr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B63F39E5-3820-A58C-C356-3838D1DA96D8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20103899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" name="円弧 19">
              <a:extLst>
                <a:ext uri="{FF2B5EF4-FFF2-40B4-BE49-F238E27FC236}">
                  <a16:creationId xmlns:a16="http://schemas.microsoft.com/office/drawing/2014/main" id="{0DB9209F-32A4-5F25-0200-AB6C82F139FA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200216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CCCA629-2AB9-4E34-03B7-73B2E2AE47A3}"/>
              </a:ext>
            </a:extLst>
          </p:cNvPr>
          <p:cNvSpPr txBox="1"/>
          <p:nvPr/>
        </p:nvSpPr>
        <p:spPr>
          <a:xfrm>
            <a:off x="2291990" y="3955642"/>
            <a:ext cx="1301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１段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A2DEA3E-F55A-FF9F-A4C6-992A1362DF0E}"/>
              </a:ext>
            </a:extLst>
          </p:cNvPr>
          <p:cNvSpPr txBox="1"/>
          <p:nvPr/>
        </p:nvSpPr>
        <p:spPr>
          <a:xfrm>
            <a:off x="1775005" y="3097372"/>
            <a:ext cx="125223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１㎝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4CF5EC8-35C6-D3BF-3D21-4E9D29CB5E0C}"/>
              </a:ext>
            </a:extLst>
          </p:cNvPr>
          <p:cNvSpPr txBox="1"/>
          <p:nvPr/>
        </p:nvSpPr>
        <p:spPr>
          <a:xfrm>
            <a:off x="5256665" y="4555858"/>
            <a:ext cx="1232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２段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54F4F72-2101-E714-A175-5281192D344F}"/>
              </a:ext>
            </a:extLst>
          </p:cNvPr>
          <p:cNvSpPr txBox="1"/>
          <p:nvPr/>
        </p:nvSpPr>
        <p:spPr>
          <a:xfrm>
            <a:off x="8708287" y="5181672"/>
            <a:ext cx="1592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３段</a:t>
            </a:r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4ECDC5D2-6E9F-6888-9F53-C71A31B232BB}"/>
              </a:ext>
            </a:extLst>
          </p:cNvPr>
          <p:cNvSpPr/>
          <p:nvPr/>
        </p:nvSpPr>
        <p:spPr>
          <a:xfrm>
            <a:off x="2607686" y="319483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2" name="二等辺三角形 31">
            <a:extLst>
              <a:ext uri="{FF2B5EF4-FFF2-40B4-BE49-F238E27FC236}">
                <a16:creationId xmlns:a16="http://schemas.microsoft.com/office/drawing/2014/main" id="{2656481F-891A-BE02-F08B-BA896900604D}"/>
              </a:ext>
            </a:extLst>
          </p:cNvPr>
          <p:cNvSpPr/>
          <p:nvPr/>
        </p:nvSpPr>
        <p:spPr>
          <a:xfrm>
            <a:off x="5157755" y="3795046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0AEC020E-DFA8-AD14-5CC4-B19BF5D11DA6}"/>
              </a:ext>
            </a:extLst>
          </p:cNvPr>
          <p:cNvSpPr/>
          <p:nvPr/>
        </p:nvSpPr>
        <p:spPr>
          <a:xfrm>
            <a:off x="5875656" y="3795046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4" name="二等辺三角形 33">
            <a:extLst>
              <a:ext uri="{FF2B5EF4-FFF2-40B4-BE49-F238E27FC236}">
                <a16:creationId xmlns:a16="http://schemas.microsoft.com/office/drawing/2014/main" id="{526FF8D3-E351-D3D8-5B0E-3EB42A0753CE}"/>
              </a:ext>
            </a:extLst>
          </p:cNvPr>
          <p:cNvSpPr/>
          <p:nvPr/>
        </p:nvSpPr>
        <p:spPr>
          <a:xfrm>
            <a:off x="5517755" y="3171087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265C2BE8-C312-7E37-189E-023C8E31F8EA}"/>
              </a:ext>
            </a:extLst>
          </p:cNvPr>
          <p:cNvSpPr/>
          <p:nvPr/>
        </p:nvSpPr>
        <p:spPr>
          <a:xfrm>
            <a:off x="8423625" y="442086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6" name="二等辺三角形 35">
            <a:extLst>
              <a:ext uri="{FF2B5EF4-FFF2-40B4-BE49-F238E27FC236}">
                <a16:creationId xmlns:a16="http://schemas.microsoft.com/office/drawing/2014/main" id="{1DFE750E-2125-AC96-7991-73123C08968B}"/>
              </a:ext>
            </a:extLst>
          </p:cNvPr>
          <p:cNvSpPr/>
          <p:nvPr/>
        </p:nvSpPr>
        <p:spPr>
          <a:xfrm>
            <a:off x="9146606" y="442086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7" name="二等辺三角形 36">
            <a:extLst>
              <a:ext uri="{FF2B5EF4-FFF2-40B4-BE49-F238E27FC236}">
                <a16:creationId xmlns:a16="http://schemas.microsoft.com/office/drawing/2014/main" id="{B65E2B2B-F39D-04E7-375A-7A39A76751D4}"/>
              </a:ext>
            </a:extLst>
          </p:cNvPr>
          <p:cNvSpPr/>
          <p:nvPr/>
        </p:nvSpPr>
        <p:spPr>
          <a:xfrm>
            <a:off x="8783625" y="3796901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8" name="二等辺三角形 37">
            <a:extLst>
              <a:ext uri="{FF2B5EF4-FFF2-40B4-BE49-F238E27FC236}">
                <a16:creationId xmlns:a16="http://schemas.microsoft.com/office/drawing/2014/main" id="{14A3673D-C4E1-6C05-2EC1-67B4CCB08AFB}"/>
              </a:ext>
            </a:extLst>
          </p:cNvPr>
          <p:cNvSpPr/>
          <p:nvPr/>
        </p:nvSpPr>
        <p:spPr>
          <a:xfrm>
            <a:off x="9869623" y="4420860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675D43A1-A87A-780D-F65F-E19DF3B99F22}"/>
              </a:ext>
            </a:extLst>
          </p:cNvPr>
          <p:cNvSpPr/>
          <p:nvPr/>
        </p:nvSpPr>
        <p:spPr>
          <a:xfrm>
            <a:off x="9506642" y="3796901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D8BD11C1-3463-2F41-A3B0-F9DC4F5FD702}"/>
              </a:ext>
            </a:extLst>
          </p:cNvPr>
          <p:cNvSpPr/>
          <p:nvPr/>
        </p:nvSpPr>
        <p:spPr>
          <a:xfrm>
            <a:off x="9147876" y="3171087"/>
            <a:ext cx="720000" cy="622800"/>
          </a:xfrm>
          <a:prstGeom prst="triangle">
            <a:avLst>
              <a:gd name="adj" fmla="val 50000"/>
            </a:avLst>
          </a:prstGeom>
          <a:solidFill>
            <a:srgbClr val="FFFFA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EBF74C-B18E-EA0B-5DA4-DD933757BADD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</a:t>
            </a:r>
            <a:r>
              <a:rPr kumimoji="0" lang="en-US" altLang="ja-JP" sz="1800" dirty="0">
                <a:latin typeface="+mn-ea"/>
              </a:rPr>
              <a:t>11.</a:t>
            </a:r>
            <a:r>
              <a:rPr kumimoji="0" lang="ja-JP" altLang="en-US" sz="1800">
                <a:latin typeface="+mn-ea"/>
              </a:rPr>
              <a:t>変わり方調べ</a:t>
            </a:r>
            <a:r>
              <a:rPr kumimoji="0" lang="en-US" altLang="ja-JP" sz="1800" dirty="0">
                <a:latin typeface="+mn-ea"/>
              </a:rPr>
              <a:t>】【</a:t>
            </a:r>
            <a:r>
              <a:rPr kumimoji="0" lang="ja-JP" altLang="en-US" sz="1800">
                <a:latin typeface="+mn-ea"/>
              </a:rPr>
              <a:t>５年３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比例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88961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5B266-8835-1E81-31AA-39AF81940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F596F33-A29E-9DF0-294D-9619A341FF4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赤のテープの長さは４ｍ、白のテープの長さは</a:t>
            </a:r>
            <a:r>
              <a:rPr lang="en-US" altLang="ja-JP" sz="2800" dirty="0">
                <a:latin typeface="+mn-ea"/>
              </a:rPr>
              <a:t>15</a:t>
            </a:r>
            <a:r>
              <a:rPr lang="ja-JP" altLang="en-US" sz="2800" dirty="0">
                <a:latin typeface="+mn-ea"/>
              </a:rPr>
              <a:t>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赤のテープの長さは白のテープの長さの（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）倍です。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にあてはまる数を分数で書きましょう。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03998D-469E-F4F0-D0B8-2B35BC0A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FA0DA6-21F9-2C16-DA51-87A90D3B218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５年９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分数と小数、整数の関係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134520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340A-F1A2-C98E-2BCD-2B0E3DDD8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FC43920-6DF8-A0EC-620F-97FCA69E6CE7}"/>
              </a:ext>
            </a:extLst>
          </p:cNvPr>
          <p:cNvGrpSpPr/>
          <p:nvPr/>
        </p:nvGrpSpPr>
        <p:grpSpPr>
          <a:xfrm>
            <a:off x="2050574" y="3379238"/>
            <a:ext cx="2637173" cy="808070"/>
            <a:chOff x="0" y="0"/>
            <a:chExt cx="1650314" cy="914002"/>
          </a:xfrm>
        </p:grpSpPr>
        <p:sp>
          <p:nvSpPr>
            <p:cNvPr id="8" name="直角三角形 7">
              <a:extLst>
                <a:ext uri="{FF2B5EF4-FFF2-40B4-BE49-F238E27FC236}">
                  <a16:creationId xmlns:a16="http://schemas.microsoft.com/office/drawing/2014/main" id="{EF42289C-9CDB-361A-E60B-94692D337DC9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>
                <a:latin typeface="+mn-ea"/>
              </a:endParaRPr>
            </a:p>
          </p:txBody>
        </p:sp>
        <p:sp>
          <p:nvSpPr>
            <p:cNvPr id="9" name="直角三角形 8">
              <a:extLst>
                <a:ext uri="{FF2B5EF4-FFF2-40B4-BE49-F238E27FC236}">
                  <a16:creationId xmlns:a16="http://schemas.microsoft.com/office/drawing/2014/main" id="{1BA92F09-F21F-BDC4-AA29-CB0E3665CC5E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>
                <a:latin typeface="+mn-ea"/>
              </a:endParaRPr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F28B148-6C0E-CC81-B1DC-19B3D031DC59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n-ea"/>
              </a:rPr>
              <a:t>うさぎ小屋Ａ</a:t>
            </a:r>
            <a:r>
              <a:rPr lang="ja-JP" altLang="en-US" sz="2800" dirty="0">
                <a:latin typeface="+mn-ea"/>
              </a:rPr>
              <a:t>と</a:t>
            </a:r>
            <a:r>
              <a:rPr lang="ja-JP" altLang="en-US" sz="2800" b="1" dirty="0">
                <a:latin typeface="+mn-ea"/>
              </a:rPr>
              <a:t>うさぎ小屋Ｂ</a:t>
            </a:r>
            <a:r>
              <a:rPr lang="ja-JP" altLang="en-US" sz="2800" dirty="0">
                <a:latin typeface="+mn-ea"/>
              </a:rPr>
              <a:t>の、面積とうさぎの数を表にまとめました。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うさぎ小屋Ａ</a:t>
            </a:r>
            <a:r>
              <a:rPr lang="ja-JP" altLang="en-US" sz="2800" dirty="0">
                <a:latin typeface="+mn-ea"/>
              </a:rPr>
              <a:t>と</a:t>
            </a:r>
            <a:r>
              <a:rPr lang="ja-JP" altLang="en-US" sz="2800" b="1" dirty="0">
                <a:latin typeface="+mn-ea"/>
              </a:rPr>
              <a:t>うさぎ小屋Ｂ</a:t>
            </a:r>
            <a:r>
              <a:rPr lang="ja-JP" altLang="en-US" sz="2800" dirty="0">
                <a:latin typeface="+mn-ea"/>
              </a:rPr>
              <a:t>のこみぐあいは同じです。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4409DF6-2CD2-340A-0B59-15C499F6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>
              <a:latin typeface="+mn-ea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A542EE9-5607-E561-40C0-80CE354D4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072258"/>
              </p:ext>
            </p:extLst>
          </p:nvPr>
        </p:nvGraphicFramePr>
        <p:xfrm>
          <a:off x="2050573" y="3379238"/>
          <a:ext cx="9002722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5336">
                  <a:extLst>
                    <a:ext uri="{9D8B030D-6E8A-4147-A177-3AD203B41FA5}">
                      <a16:colId xmlns:a16="http://schemas.microsoft.com/office/drawing/2014/main" val="840378109"/>
                    </a:ext>
                  </a:extLst>
                </a:gridCol>
                <a:gridCol w="2418080">
                  <a:extLst>
                    <a:ext uri="{9D8B030D-6E8A-4147-A177-3AD203B41FA5}">
                      <a16:colId xmlns:a16="http://schemas.microsoft.com/office/drawing/2014/main" val="316669884"/>
                    </a:ext>
                  </a:extLst>
                </a:gridCol>
                <a:gridCol w="3959306">
                  <a:extLst>
                    <a:ext uri="{9D8B030D-6E8A-4147-A177-3AD203B41FA5}">
                      <a16:colId xmlns:a16="http://schemas.microsoft.com/office/drawing/2014/main" val="159259990"/>
                    </a:ext>
                  </a:extLst>
                </a:gridCol>
              </a:tblGrid>
              <a:tr h="8128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面積（㎡）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うさぎの数（ひき）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7023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うさぎ小屋Ａ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02908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solidFill>
                            <a:schemeClr val="tx1"/>
                          </a:solidFill>
                        </a:rPr>
                        <a:t>うさぎ小屋Ｂ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</a:rPr>
                        <a:t>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</a:rPr>
                        <a:t>（　①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573970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CE544F-1C7A-A3A4-95CC-2916631EAB54}"/>
              </a:ext>
            </a:extLst>
          </p:cNvPr>
          <p:cNvSpPr txBox="1"/>
          <p:nvPr/>
        </p:nvSpPr>
        <p:spPr>
          <a:xfrm>
            <a:off x="0" y="6488668"/>
            <a:ext cx="83179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12.</a:t>
            </a:r>
            <a:r>
              <a:rPr kumimoji="0" lang="ja-JP" altLang="en-US" sz="1800">
                <a:latin typeface="+mn-ea"/>
              </a:rPr>
              <a:t>単位量あたりの大きさ</a:t>
            </a:r>
            <a:r>
              <a:rPr kumimoji="0" lang="en-US" altLang="ja-JP" sz="1800" dirty="0">
                <a:latin typeface="+mn-ea"/>
              </a:rPr>
              <a:t>】【</a:t>
            </a:r>
            <a:r>
              <a:rPr kumimoji="0" lang="ja-JP" altLang="en-US" sz="1800">
                <a:latin typeface="+mn-ea"/>
              </a:rPr>
              <a:t>４年６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わり算の筆算、倍の見方</a:t>
            </a:r>
            <a:r>
              <a:rPr kumimoji="0" lang="en-US" altLang="ja-JP" sz="1800" dirty="0">
                <a:latin typeface="+mn-ea"/>
              </a:rPr>
              <a:t>】</a:t>
            </a:r>
            <a:endParaRPr kumimoji="0"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8428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A1F63-C3D8-A37C-8856-6E4513E31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E310E0B-D758-EE97-1A93-02EC47BD4714}"/>
              </a:ext>
            </a:extLst>
          </p:cNvPr>
          <p:cNvSpPr txBox="1"/>
          <p:nvPr/>
        </p:nvSpPr>
        <p:spPr>
          <a:xfrm>
            <a:off x="881726" y="543726"/>
            <a:ext cx="1131027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うどんのつゆを作るのに、めんつゆと水を２：５の割合で混ぜます。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めんつゆを</a:t>
            </a:r>
            <a:r>
              <a:rPr kumimoji="0" lang="en-US" altLang="ja-JP" sz="2800" dirty="0">
                <a:latin typeface="+mn-ea"/>
              </a:rPr>
              <a:t>160mL</a:t>
            </a:r>
            <a:r>
              <a:rPr kumimoji="0" lang="ja-JP" altLang="en-US" sz="2800" dirty="0">
                <a:latin typeface="+mn-ea"/>
              </a:rPr>
              <a:t>使うとき、水は（　①　）</a:t>
            </a:r>
            <a:r>
              <a:rPr kumimoji="0" lang="en-US" altLang="ja-JP" sz="2800" dirty="0">
                <a:latin typeface="+mn-ea"/>
              </a:rPr>
              <a:t>mL</a:t>
            </a:r>
            <a:r>
              <a:rPr kumimoji="0" lang="ja-JP" altLang="en-US" sz="2800" dirty="0">
                <a:latin typeface="+mn-ea"/>
              </a:rPr>
              <a:t>使います。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C3BE4F-4D4A-B567-0DDD-27C251F5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4A17291-FEC5-70A5-9874-FF11F4A8FEF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６年５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比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00784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FC101-52D7-A4EF-7C49-D80665D15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0BE2AD8-4B1F-C922-CE79-3B9A3354F78E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図の円の円周の長さは（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ただし、円周率は</a:t>
            </a:r>
            <a:r>
              <a:rPr lang="en-US" altLang="ja-JP" sz="2800" dirty="0">
                <a:latin typeface="+mn-ea"/>
              </a:rPr>
              <a:t>3.14</a:t>
            </a:r>
            <a:r>
              <a:rPr lang="ja-JP" altLang="en-US" sz="2800" dirty="0">
                <a:latin typeface="+mn-ea"/>
              </a:rPr>
              <a:t>と</a:t>
            </a:r>
            <a:r>
              <a:rPr lang="ja-JP" altLang="en-US" sz="2800">
                <a:latin typeface="+mn-ea"/>
              </a:rPr>
              <a:t>します。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707F853-1492-4661-0E4F-5C54B2C40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CBC00A2B-D4D7-682F-0570-1BFAAEC5ADAB}"/>
              </a:ext>
            </a:extLst>
          </p:cNvPr>
          <p:cNvSpPr/>
          <p:nvPr/>
        </p:nvSpPr>
        <p:spPr>
          <a:xfrm>
            <a:off x="3927604" y="2162743"/>
            <a:ext cx="4336792" cy="418361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E2B68F9-EB29-7197-E2BF-26917907AE44}"/>
              </a:ext>
            </a:extLst>
          </p:cNvPr>
          <p:cNvCxnSpPr>
            <a:cxnSpLocks/>
          </p:cNvCxnSpPr>
          <p:nvPr/>
        </p:nvCxnSpPr>
        <p:spPr>
          <a:xfrm>
            <a:off x="6096000" y="2162743"/>
            <a:ext cx="0" cy="4183619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2EF2847-EC10-AA41-E6F9-BCCAB4DE738F}"/>
              </a:ext>
            </a:extLst>
          </p:cNvPr>
          <p:cNvGrpSpPr/>
          <p:nvPr/>
        </p:nvGrpSpPr>
        <p:grpSpPr>
          <a:xfrm rot="16200000">
            <a:off x="4004191" y="3890383"/>
            <a:ext cx="4183617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0BC52EFF-9F0A-2344-1601-7EA64BBA3E18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91DB2483-0017-2B2A-95B3-3A758D32618C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FCB87B8-16FE-D265-C808-F428A30FB565}"/>
              </a:ext>
            </a:extLst>
          </p:cNvPr>
          <p:cNvSpPr txBox="1"/>
          <p:nvPr/>
        </p:nvSpPr>
        <p:spPr>
          <a:xfrm>
            <a:off x="4798014" y="3907611"/>
            <a:ext cx="134545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latin typeface="+mn-ea"/>
              </a:rPr>
              <a:t>1</a:t>
            </a:r>
            <a:r>
              <a:rPr kumimoji="1" lang="en-US" altLang="ja-JP" sz="2800" dirty="0">
                <a:latin typeface="+mn-ea"/>
              </a:rPr>
              <a:t>0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BD41BC75-0D66-B660-8F1A-97E77964803B}"/>
              </a:ext>
            </a:extLst>
          </p:cNvPr>
          <p:cNvSpPr/>
          <p:nvPr/>
        </p:nvSpPr>
        <p:spPr>
          <a:xfrm>
            <a:off x="6012426" y="4169221"/>
            <a:ext cx="167148" cy="17066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ADFFBA-3279-222D-83E3-090D94434CDA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17.</a:t>
            </a:r>
            <a:r>
              <a:rPr kumimoji="0" lang="ja-JP" altLang="en-US" sz="1800">
                <a:latin typeface="+mn-ea"/>
              </a:rPr>
              <a:t>正多角形と円周の長さ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35718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294C6-18DD-DBD8-50B9-E57B13699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8C82E94-CDDA-F981-9D04-BFFA3DC49147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分速</a:t>
            </a:r>
            <a:r>
              <a:rPr kumimoji="0" lang="en-US" altLang="ja-JP" sz="2800" dirty="0">
                <a:latin typeface="+mn-ea"/>
              </a:rPr>
              <a:t>125</a:t>
            </a:r>
            <a:r>
              <a:rPr kumimoji="0" lang="ja-JP" altLang="en-US" sz="2800" dirty="0">
                <a:latin typeface="+mn-ea"/>
              </a:rPr>
              <a:t>ｍの速さでランニングをします。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800" dirty="0">
                <a:latin typeface="+mn-ea"/>
              </a:rPr>
              <a:t>20</a:t>
            </a:r>
            <a:r>
              <a:rPr kumimoji="0" lang="ja-JP" altLang="en-US" sz="2800" dirty="0">
                <a:latin typeface="+mn-ea"/>
              </a:rPr>
              <a:t>分では（　①　）ｍ進むことができます。</a:t>
            </a:r>
            <a:endParaRPr kumimoji="0" lang="en-US" altLang="ja-JP" sz="2800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n-ea"/>
              </a:rPr>
              <a:t>①にあてはまる数を書きましょう。</a:t>
            </a:r>
            <a:endParaRPr kumimoji="0"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0025098-36EE-C1B0-062A-32CDA281C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ADA6F3-23EE-BD3C-FCE1-7BAF8C90354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５年</a:t>
            </a:r>
            <a:r>
              <a:rPr kumimoji="0" lang="en-US" altLang="ja-JP" sz="1800" dirty="0">
                <a:latin typeface="+mn-ea"/>
              </a:rPr>
              <a:t>12.</a:t>
            </a:r>
            <a:r>
              <a:rPr kumimoji="0" lang="ja-JP" altLang="en-US" sz="1800">
                <a:latin typeface="+mn-ea"/>
              </a:rPr>
              <a:t>単位量あたりの大きさ</a:t>
            </a:r>
            <a:r>
              <a:rPr kumimoji="0" lang="en-US" altLang="ja-JP" sz="1800" dirty="0">
                <a:latin typeface="+mn-ea"/>
              </a:rPr>
              <a:t>】</a:t>
            </a:r>
            <a:endParaRPr kumimoji="0"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5535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Props1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CF8A18-0B31-4CBB-A113-EEA65297E6D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0d21fbe-0215-4329-b29a-4bd358d22447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A3DC8C-2DA7-41AE-8AC1-194CAE9AE71E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60d21fbe-0215-4329-b29a-4bd358d22447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643</Words>
  <Application>Microsoft Office PowerPoint</Application>
  <PresentationFormat>ワイド画面</PresentationFormat>
  <Paragraphs>84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UDゴシック</vt:lpstr>
      <vt:lpstr>游ゴシック</vt:lpstr>
      <vt:lpstr>Arial</vt:lpstr>
      <vt:lpstr>Cambria Math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19</cp:revision>
  <cp:lastPrinted>2026-03-09T07:42:55Z</cp:lastPrinted>
  <dcterms:created xsi:type="dcterms:W3CDTF">2025-08-29T05:34:34Z</dcterms:created>
  <dcterms:modified xsi:type="dcterms:W3CDTF">2026-03-13T01:39:03Z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