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6" r:id="rId7"/>
    <p:sldId id="258" r:id="rId8"/>
    <p:sldId id="259" r:id="rId9"/>
    <p:sldId id="260" r:id="rId10"/>
    <p:sldId id="261" r:id="rId11"/>
    <p:sldId id="264" r:id="rId12"/>
    <p:sldId id="265" r:id="rId13"/>
    <p:sldId id="368" r:id="rId14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142409-2542-4597-AF03-DE63D7AADBC0}" v="1" dt="2026-02-17T00:04:35.142"/>
    <p1510:client id="{F3C67626-6626-3F46-839C-7CF712C1545C}" v="29" dt="2026-02-16T16:01:10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92"/>
    <p:restoredTop sz="94643"/>
  </p:normalViewPr>
  <p:slideViewPr>
    <p:cSldViewPr snapToGrid="0">
      <p:cViewPr varScale="1">
        <p:scale>
          <a:sx n="105" d="100"/>
          <a:sy n="105" d="100"/>
        </p:scale>
        <p:origin x="7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1900" cy="345004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1"/>
            <a:ext cx="4341898" cy="345004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799" y="3316838"/>
            <a:ext cx="8016702" cy="2713083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46334"/>
            <a:ext cx="4341900" cy="345004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4"/>
            <a:ext cx="4341898" cy="345004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６年</a:t>
            </a:r>
            <a:r>
              <a:rPr lang="ja-JP" altLang="en-US" dirty="0"/>
              <a:t>９</a:t>
            </a:r>
            <a:r>
              <a:rPr lang="en-US" altLang="ja-JP" dirty="0"/>
              <a:t>.</a:t>
            </a:r>
            <a:r>
              <a:rPr kumimoji="1" lang="ja-JP" altLang="en-US" dirty="0"/>
              <a:t>角柱と円柱の体積</a:t>
            </a: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71E90-1407-0B41-D7E7-676EC0706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503E308-3A67-90C1-FA46-9506DFA44847}"/>
              </a:ext>
            </a:extLst>
          </p:cNvPr>
          <p:cNvSpPr txBox="1"/>
          <p:nvPr/>
        </p:nvSpPr>
        <p:spPr>
          <a:xfrm>
            <a:off x="825600" y="559500"/>
            <a:ext cx="10540800" cy="4320000"/>
          </a:xfrm>
          <a:prstGeom prst="rect">
            <a:avLst/>
          </a:prstGeom>
          <a:noFill/>
        </p:spPr>
        <p:txBody>
          <a:bodyPr wrap="square" numCol="2" spcCol="360000">
            <a:spAutoFit/>
          </a:bodyPr>
          <a:lstStyle/>
          <a:p>
            <a:pPr lvl="0"/>
            <a:r>
              <a:rPr lang="ja-JP" altLang="en-US" sz="2800" dirty="0"/>
              <a:t>解答</a:t>
            </a:r>
            <a:endParaRPr lang="en-US" altLang="ja-JP" sz="2800" dirty="0"/>
          </a:p>
          <a:p>
            <a:pPr marL="579438" indent="-579438">
              <a:buFont typeface="+mj-lt"/>
              <a:buAutoNum type="arabicPeriod"/>
            </a:pPr>
            <a:r>
              <a:rPr lang="ja-JP" altLang="en-US" sz="2800" dirty="0"/>
              <a:t>㋑</a:t>
            </a:r>
            <a:endParaRPr lang="en-US" altLang="ja-JP" sz="2800" dirty="0"/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18</a:t>
            </a:r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63</a:t>
            </a:r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16</a:t>
            </a:r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12</a:t>
            </a:r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314</a:t>
            </a:r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24</a:t>
            </a:r>
          </a:p>
          <a:p>
            <a:pPr marL="579438" indent="-579438">
              <a:buFont typeface="+mj-lt"/>
              <a:buAutoNum type="arabicPeriod"/>
            </a:pPr>
            <a:r>
              <a:rPr lang="en-US" altLang="ja-JP" sz="2800" dirty="0"/>
              <a:t>42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69600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235018C-E2E7-8991-6C8E-5C196A1EBFF3}"/>
              </a:ext>
            </a:extLst>
          </p:cNvPr>
          <p:cNvSpPr/>
          <p:nvPr/>
        </p:nvSpPr>
        <p:spPr>
          <a:xfrm>
            <a:off x="1373031" y="2366034"/>
            <a:ext cx="4165200" cy="324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>
                <a:solidFill>
                  <a:schemeClr val="tx1"/>
                </a:solidFill>
                <a:latin typeface="+mj-ea"/>
                <a:ea typeface="+mj-ea"/>
              </a:rPr>
              <a:t>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D53FFD-DD10-AB26-0599-9BDB4FE43F4C}"/>
              </a:ext>
            </a:extLst>
          </p:cNvPr>
          <p:cNvSpPr/>
          <p:nvPr/>
        </p:nvSpPr>
        <p:spPr>
          <a:xfrm>
            <a:off x="7557635" y="2366034"/>
            <a:ext cx="3704400" cy="370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>
                <a:solidFill>
                  <a:schemeClr val="tx1"/>
                </a:solidFill>
                <a:latin typeface="+mj-ea"/>
                <a:ea typeface="+mj-ea"/>
              </a:rPr>
              <a:t>㋑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779BB80-8FBD-1252-D5A1-CF4027CBEBCA}"/>
              </a:ext>
            </a:extLst>
          </p:cNvPr>
          <p:cNvGrpSpPr/>
          <p:nvPr/>
        </p:nvGrpSpPr>
        <p:grpSpPr>
          <a:xfrm>
            <a:off x="1373031" y="1996949"/>
            <a:ext cx="4165200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54873988-1ADD-4171-C772-E27181A8DE5D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DE31A9EA-A75F-48D9-9D64-EDCD65D7038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0D904D2-6524-27CF-D5A1-AE6BCB629FA1}"/>
              </a:ext>
            </a:extLst>
          </p:cNvPr>
          <p:cNvGrpSpPr/>
          <p:nvPr/>
        </p:nvGrpSpPr>
        <p:grpSpPr>
          <a:xfrm rot="16200000">
            <a:off x="-244404" y="3621868"/>
            <a:ext cx="3240001" cy="728335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7F0C28FC-F043-6233-12C2-0B5E17C6F6E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F2A8A785-987B-DD72-2F9E-A0CDE82CBAB4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F7CDE3E-7121-9535-BC55-F00D1375B867}"/>
              </a:ext>
            </a:extLst>
          </p:cNvPr>
          <p:cNvGrpSpPr/>
          <p:nvPr/>
        </p:nvGrpSpPr>
        <p:grpSpPr>
          <a:xfrm rot="16200000">
            <a:off x="5695609" y="3854064"/>
            <a:ext cx="3704399" cy="728335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F80B9A3B-09CB-50FC-614D-BD99AB4CB3FF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8EA490E6-599A-ECB6-AF0E-514FAE8BEE6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2EF42C0-6BDB-AA88-AB9F-A92772EA83CC}"/>
              </a:ext>
            </a:extLst>
          </p:cNvPr>
          <p:cNvGrpSpPr/>
          <p:nvPr/>
        </p:nvGrpSpPr>
        <p:grpSpPr>
          <a:xfrm>
            <a:off x="7572386" y="1992032"/>
            <a:ext cx="3689649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C2F090D7-17C1-F237-2D10-A1B92B527B46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21223B11-1A28-C0E3-7DDD-9B40BE80955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j-ea"/>
                <a:ea typeface="+mj-ea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AA7F08-4360-B941-FF69-2A74144E984E}"/>
              </a:ext>
            </a:extLst>
          </p:cNvPr>
          <p:cNvSpPr txBox="1"/>
          <p:nvPr/>
        </p:nvSpPr>
        <p:spPr>
          <a:xfrm>
            <a:off x="3091311" y="1725504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j-ea"/>
                <a:ea typeface="+mj-ea"/>
              </a:rPr>
              <a:t>９㎝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2802B32-CC71-33F1-DC94-3C0BB8205904}"/>
              </a:ext>
            </a:extLst>
          </p:cNvPr>
          <p:cNvSpPr txBox="1"/>
          <p:nvPr/>
        </p:nvSpPr>
        <p:spPr>
          <a:xfrm>
            <a:off x="488224" y="3599219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j-ea"/>
                <a:ea typeface="+mj-ea"/>
              </a:rPr>
              <a:t>７㎝</a:t>
            </a:r>
            <a:endParaRPr kumimoji="1" lang="ja-JP" altLang="en-US" sz="2800" dirty="0">
              <a:latin typeface="+mj-ea"/>
              <a:ea typeface="+mj-ea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F52309A-0EE2-BAF2-A607-D61F6EE4E647}"/>
              </a:ext>
            </a:extLst>
          </p:cNvPr>
          <p:cNvSpPr txBox="1"/>
          <p:nvPr/>
        </p:nvSpPr>
        <p:spPr>
          <a:xfrm>
            <a:off x="9023281" y="173042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j-ea"/>
                <a:ea typeface="+mj-ea"/>
              </a:rPr>
              <a:t>８㎝</a:t>
            </a:r>
            <a:endParaRPr kumimoji="1" lang="ja-JP" altLang="en-US" sz="2800" dirty="0">
              <a:latin typeface="+mj-ea"/>
              <a:ea typeface="+mj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FF1CC56-98D7-8F74-A964-AACF01E81F97}"/>
              </a:ext>
            </a:extLst>
          </p:cNvPr>
          <p:cNvSpPr txBox="1"/>
          <p:nvPr/>
        </p:nvSpPr>
        <p:spPr>
          <a:xfrm>
            <a:off x="6637522" y="3870248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j-ea"/>
                <a:ea typeface="+mj-ea"/>
              </a:rPr>
              <a:t>８㎝</a:t>
            </a:r>
            <a:endParaRPr kumimoji="1" lang="ja-JP" altLang="en-US" sz="2800" dirty="0">
              <a:latin typeface="+mj-ea"/>
              <a:ea typeface="+mj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C645195-952D-0218-9D57-F9075DC2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j-ea"/>
                <a:ea typeface="+mj-ea"/>
              </a:rPr>
              <a:t>1</a:t>
            </a:fld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498876-B158-B339-264F-9FB3C656E054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j-ea"/>
                <a:ea typeface="+mj-ea"/>
              </a:rPr>
              <a:t>㋐</a:t>
            </a:r>
            <a:r>
              <a:rPr lang="ja-JP" altLang="en-US" sz="2800" dirty="0">
                <a:latin typeface="+mj-ea"/>
                <a:ea typeface="+mj-ea"/>
              </a:rPr>
              <a:t>の長方形と、</a:t>
            </a:r>
            <a:r>
              <a:rPr lang="ja-JP" altLang="en-US" sz="2800" b="1" dirty="0">
                <a:latin typeface="+mj-ea"/>
                <a:ea typeface="+mj-ea"/>
              </a:rPr>
              <a:t>㋑</a:t>
            </a:r>
            <a:r>
              <a:rPr lang="ja-JP" altLang="en-US" sz="2800" dirty="0">
                <a:latin typeface="+mj-ea"/>
                <a:ea typeface="+mj-ea"/>
              </a:rPr>
              <a:t>の正方形は、どちらが広いですか。</a:t>
            </a:r>
            <a:endParaRPr lang="en-US" altLang="ja-JP" sz="2800" dirty="0">
              <a:latin typeface="+mj-ea"/>
              <a:ea typeface="+mj-ea"/>
            </a:endParaRPr>
          </a:p>
          <a:p>
            <a:r>
              <a:rPr lang="ja-JP" altLang="en-US" sz="2800" b="1" dirty="0">
                <a:latin typeface="+mj-ea"/>
                <a:ea typeface="+mj-ea"/>
              </a:rPr>
              <a:t>㋐</a:t>
            </a:r>
            <a:r>
              <a:rPr lang="ja-JP" altLang="en-US" sz="2800" dirty="0">
                <a:latin typeface="+mj-ea"/>
                <a:ea typeface="+mj-ea"/>
              </a:rPr>
              <a:t>、</a:t>
            </a:r>
            <a:r>
              <a:rPr lang="ja-JP" altLang="en-US" sz="2800" b="1" dirty="0">
                <a:latin typeface="+mj-ea"/>
                <a:ea typeface="+mj-ea"/>
              </a:rPr>
              <a:t>㋑</a:t>
            </a:r>
            <a:r>
              <a:rPr lang="ja-JP" altLang="en-US" sz="2800" dirty="0">
                <a:latin typeface="+mj-ea"/>
                <a:ea typeface="+mj-ea"/>
              </a:rPr>
              <a:t>からどちらか１つを</a:t>
            </a:r>
            <a:r>
              <a:rPr lang="ja-JP" altLang="en-US" sz="2800">
                <a:latin typeface="+mj-ea"/>
                <a:ea typeface="+mj-ea"/>
              </a:rPr>
              <a:t>選びましょう。</a:t>
            </a:r>
            <a:endParaRPr lang="en-US" altLang="ja-JP" sz="2800" dirty="0">
              <a:latin typeface="+mj-ea"/>
              <a:ea typeface="+mj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66EA3DC-B592-EA2B-F6B0-BA28D7832653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j-ea"/>
                <a:ea typeface="+mj-ea"/>
              </a:rPr>
              <a:t>【</a:t>
            </a:r>
            <a:r>
              <a:rPr lang="ja-JP" altLang="en-US" sz="1800">
                <a:latin typeface="+mj-ea"/>
                <a:ea typeface="+mj-ea"/>
              </a:rPr>
              <a:t>４年</a:t>
            </a:r>
            <a:r>
              <a:rPr lang="en-US" altLang="ja-JP" sz="1800" dirty="0">
                <a:latin typeface="+mj-ea"/>
                <a:ea typeface="+mj-ea"/>
              </a:rPr>
              <a:t>12.</a:t>
            </a:r>
            <a:r>
              <a:rPr lang="ja-JP" altLang="en-US" sz="1800">
                <a:latin typeface="+mj-ea"/>
                <a:ea typeface="+mj-ea"/>
              </a:rPr>
              <a:t>面積の比べ方と表し方</a:t>
            </a:r>
            <a:r>
              <a:rPr lang="en-US" altLang="ja-JP" sz="1800" dirty="0">
                <a:latin typeface="+mj-ea"/>
                <a:ea typeface="+mj-ea"/>
              </a:rPr>
              <a:t>】</a:t>
            </a:r>
            <a:endParaRPr lang="ja-JP" altLang="en-US" sz="1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3550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9312-159E-50E6-F2BA-5CB7DF325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4AB23AE-82B3-309A-A43B-896387074F1A}"/>
              </a:ext>
            </a:extLst>
          </p:cNvPr>
          <p:cNvGrpSpPr/>
          <p:nvPr/>
        </p:nvGrpSpPr>
        <p:grpSpPr>
          <a:xfrm>
            <a:off x="3821408" y="1976692"/>
            <a:ext cx="2804530" cy="708171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C09CD5F0-5243-DB1C-F757-F43681FAE33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9C430D17-ACCA-AEDE-EFCC-6E2EB466AF23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5C4B36B-6FDC-0816-6207-370D53893718}"/>
              </a:ext>
            </a:extLst>
          </p:cNvPr>
          <p:cNvGrpSpPr/>
          <p:nvPr/>
        </p:nvGrpSpPr>
        <p:grpSpPr>
          <a:xfrm rot="16200000">
            <a:off x="1977489" y="3799360"/>
            <a:ext cx="3648500" cy="728335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1B3FB80B-1A42-4F5C-C4B6-11CE12746B41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6FA160F0-C1CB-5A39-5AEF-17110C8C3BE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3AF809D-B9AE-C3D7-D74A-A7E1443A3B15}"/>
              </a:ext>
            </a:extLst>
          </p:cNvPr>
          <p:cNvGrpSpPr/>
          <p:nvPr/>
        </p:nvGrpSpPr>
        <p:grpSpPr>
          <a:xfrm rot="5400000">
            <a:off x="5731910" y="2852375"/>
            <a:ext cx="1807713" cy="728335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8F4BF85D-8779-B100-7B74-FC8075AE9CDC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52461CAA-AB60-589C-B3BA-4DA864AEA148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839F2AF-1CA5-916D-7242-566C4F1CD3F2}"/>
              </a:ext>
            </a:extLst>
          </p:cNvPr>
          <p:cNvGrpSpPr/>
          <p:nvPr/>
        </p:nvGrpSpPr>
        <p:grpSpPr>
          <a:xfrm rot="10800000">
            <a:off x="3808858" y="5615331"/>
            <a:ext cx="5657227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2FD84E00-F17F-3CA4-B620-AA446D3FECE6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F9C57266-8CC1-E74E-76CB-D0C0EE18B71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357B456-9252-4627-4A35-7E0B91710D75}"/>
              </a:ext>
            </a:extLst>
          </p:cNvPr>
          <p:cNvSpPr txBox="1"/>
          <p:nvPr/>
        </p:nvSpPr>
        <p:spPr>
          <a:xfrm>
            <a:off x="4884545" y="1687775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３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76A4C41-3CF1-D150-9344-B65F67E37B98}"/>
              </a:ext>
            </a:extLst>
          </p:cNvPr>
          <p:cNvSpPr txBox="1"/>
          <p:nvPr/>
        </p:nvSpPr>
        <p:spPr>
          <a:xfrm>
            <a:off x="2899255" y="3858789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４㎝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6CDB2D5-0D2F-0B7A-39F5-26A5D8D6615C}"/>
              </a:ext>
            </a:extLst>
          </p:cNvPr>
          <p:cNvSpPr txBox="1"/>
          <p:nvPr/>
        </p:nvSpPr>
        <p:spPr>
          <a:xfrm>
            <a:off x="6188246" y="6076228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６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5A99DCF-BC68-F4A2-B0F3-C34B7D3F4906}"/>
              </a:ext>
            </a:extLst>
          </p:cNvPr>
          <p:cNvSpPr txBox="1"/>
          <p:nvPr/>
        </p:nvSpPr>
        <p:spPr>
          <a:xfrm>
            <a:off x="6743830" y="295493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２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2" name="L 字 1">
            <a:extLst>
              <a:ext uri="{FF2B5EF4-FFF2-40B4-BE49-F238E27FC236}">
                <a16:creationId xmlns:a16="http://schemas.microsoft.com/office/drawing/2014/main" id="{83F2FD39-715C-10E3-6B15-DFB09B168799}"/>
              </a:ext>
            </a:extLst>
          </p:cNvPr>
          <p:cNvSpPr>
            <a:spLocks noChangeAspect="1"/>
          </p:cNvSpPr>
          <p:nvPr/>
        </p:nvSpPr>
        <p:spPr>
          <a:xfrm>
            <a:off x="3811578" y="2315778"/>
            <a:ext cx="5657228" cy="3672000"/>
          </a:xfrm>
          <a:prstGeom prst="corner">
            <a:avLst>
              <a:gd name="adj1" fmla="val 50518"/>
              <a:gd name="adj2" fmla="val 76723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B048FC5-1121-01A2-0DFB-7D52604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FF7334A-293D-B6D8-8A59-942F86BEFC5B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次の図形の面積は（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>
                <a:latin typeface="+mn-ea"/>
              </a:rPr>
              <a:t>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D6E0249-8C71-6CA6-AE2F-812E4644AF1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面積の比べ方と表し方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9613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CDB05-C27E-DFA3-AC34-7C3DA01E4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7D79AC9-F5CC-8A3A-9DD8-17F4C1793A68}"/>
              </a:ext>
            </a:extLst>
          </p:cNvPr>
          <p:cNvSpPr txBox="1"/>
          <p:nvPr/>
        </p:nvSpPr>
        <p:spPr>
          <a:xfrm>
            <a:off x="6158344" y="1693074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９㎝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BA0C2DE-614A-FD14-BA4C-BAD0EA4D5DC7}"/>
              </a:ext>
            </a:extLst>
          </p:cNvPr>
          <p:cNvSpPr txBox="1"/>
          <p:nvPr/>
        </p:nvSpPr>
        <p:spPr>
          <a:xfrm>
            <a:off x="3538988" y="4216145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８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C3A1DAD-FC3D-C134-C40F-BE06F212ED96}"/>
              </a:ext>
            </a:extLst>
          </p:cNvPr>
          <p:cNvGrpSpPr/>
          <p:nvPr/>
        </p:nvGrpSpPr>
        <p:grpSpPr>
          <a:xfrm rot="20544270">
            <a:off x="4605247" y="1940458"/>
            <a:ext cx="4092718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22F39CF8-8E2B-9B40-E5FD-BDCCC7E59D3E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1DA8BD50-98A4-BA1C-DF28-6ADE2CEE654F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11EE890-2539-39FE-80C3-FCB0F87C31CD}"/>
              </a:ext>
            </a:extLst>
          </p:cNvPr>
          <p:cNvGrpSpPr/>
          <p:nvPr/>
        </p:nvGrpSpPr>
        <p:grpSpPr>
          <a:xfrm rot="16921701">
            <a:off x="2526646" y="4329584"/>
            <a:ext cx="3579217" cy="728335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2840F2B7-1D90-7688-30A0-CB5365E5B604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00017E80-1A03-8604-0781-9E5F86884503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" name="平行四辺形 1">
            <a:extLst>
              <a:ext uri="{FF2B5EF4-FFF2-40B4-BE49-F238E27FC236}">
                <a16:creationId xmlns:a16="http://schemas.microsoft.com/office/drawing/2014/main" id="{6A82F127-8829-5B0A-5E15-03554FB2D1B8}"/>
              </a:ext>
            </a:extLst>
          </p:cNvPr>
          <p:cNvSpPr>
            <a:spLocks noChangeAspect="1"/>
          </p:cNvSpPr>
          <p:nvPr/>
        </p:nvSpPr>
        <p:spPr>
          <a:xfrm rot="20544270">
            <a:off x="3355510" y="2511808"/>
            <a:ext cx="5815145" cy="3132000"/>
          </a:xfrm>
          <a:prstGeom prst="parallelogram">
            <a:avLst>
              <a:gd name="adj" fmla="val 55968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19DDC080-FA85-B990-189C-6607599B04C6}"/>
              </a:ext>
            </a:extLst>
          </p:cNvPr>
          <p:cNvCxnSpPr>
            <a:cxnSpLocks noChangeAspect="1"/>
          </p:cNvCxnSpPr>
          <p:nvPr/>
        </p:nvCxnSpPr>
        <p:spPr>
          <a:xfrm rot="20544270">
            <a:off x="6105516" y="2587860"/>
            <a:ext cx="0" cy="306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E92E7A01-8AAD-42A6-4CE1-910D70B6E8D1}"/>
              </a:ext>
            </a:extLst>
          </p:cNvPr>
          <p:cNvCxnSpPr/>
          <p:nvPr/>
        </p:nvCxnSpPr>
        <p:spPr>
          <a:xfrm rot="20544270">
            <a:off x="6488431" y="5349553"/>
            <a:ext cx="25563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51FDFA32-CF32-08C8-3962-AD64818C7C52}"/>
              </a:ext>
            </a:extLst>
          </p:cNvPr>
          <p:cNvCxnSpPr>
            <a:cxnSpLocks/>
          </p:cNvCxnSpPr>
          <p:nvPr/>
        </p:nvCxnSpPr>
        <p:spPr>
          <a:xfrm rot="20544270">
            <a:off x="6760327" y="5304098"/>
            <a:ext cx="0" cy="2514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F8B23A9-9420-C1B5-4F73-B54104A55BC3}"/>
              </a:ext>
            </a:extLst>
          </p:cNvPr>
          <p:cNvGrpSpPr/>
          <p:nvPr/>
        </p:nvGrpSpPr>
        <p:grpSpPr>
          <a:xfrm rot="15144270">
            <a:off x="4562968" y="3774325"/>
            <a:ext cx="3098170" cy="728335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9ACDDB28-EF15-12C7-F478-05BE4CC453D6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8A881012-A386-5586-3A84-81AB0D9FF0DC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D8AC768-E2DA-E5D4-8E89-22D922D53922}"/>
              </a:ext>
            </a:extLst>
          </p:cNvPr>
          <p:cNvSpPr txBox="1"/>
          <p:nvPr/>
        </p:nvSpPr>
        <p:spPr>
          <a:xfrm>
            <a:off x="5279570" y="3935246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７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5DDA327-1639-AAFB-D7FA-3DDD8654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6948D9-1FAC-6DEF-0150-4356221AB711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次の平行四辺形の面積は（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3A9DE49-5768-2A24-DF57-97ACB53F5628}"/>
              </a:ext>
            </a:extLst>
          </p:cNvPr>
          <p:cNvSpPr txBox="1"/>
          <p:nvPr/>
        </p:nvSpPr>
        <p:spPr>
          <a:xfrm>
            <a:off x="0" y="6485005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四角形と三角形の面積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43623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CDCF1-3323-FC8B-1314-69C11FD97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E61E5181-2B11-7E7D-88EE-AACC529B50BC}"/>
              </a:ext>
            </a:extLst>
          </p:cNvPr>
          <p:cNvSpPr/>
          <p:nvPr/>
        </p:nvSpPr>
        <p:spPr>
          <a:xfrm>
            <a:off x="3123259" y="1979809"/>
            <a:ext cx="6764222" cy="3424061"/>
          </a:xfrm>
          <a:prstGeom prst="triangle">
            <a:avLst>
              <a:gd name="adj" fmla="val 37236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C715DA1-E4BE-A73B-A2B3-261FB11C4779}"/>
              </a:ext>
            </a:extLst>
          </p:cNvPr>
          <p:cNvSpPr txBox="1"/>
          <p:nvPr/>
        </p:nvSpPr>
        <p:spPr>
          <a:xfrm>
            <a:off x="6096000" y="5655399"/>
            <a:ext cx="1600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８㎝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3FD1CDE-CD98-672F-DAC4-0F10606F360C}"/>
              </a:ext>
            </a:extLst>
          </p:cNvPr>
          <p:cNvSpPr txBox="1"/>
          <p:nvPr/>
        </p:nvSpPr>
        <p:spPr>
          <a:xfrm>
            <a:off x="3598734" y="3023037"/>
            <a:ext cx="1600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５㎝</a:t>
            </a:r>
            <a:endParaRPr kumimoji="1" lang="ja-JP" altLang="en-US" sz="2800" dirty="0"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641A911-4B9B-E8DC-9CFA-6FE119BDADF5}"/>
              </a:ext>
            </a:extLst>
          </p:cNvPr>
          <p:cNvGrpSpPr/>
          <p:nvPr/>
        </p:nvGrpSpPr>
        <p:grpSpPr>
          <a:xfrm rot="10800000">
            <a:off x="3123255" y="4896605"/>
            <a:ext cx="6764220" cy="1097400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B9E94FEA-AC3C-9DC5-E790-D34E2AD6A4F0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231A9AD0-FCAB-5857-0CE5-1D6442387B72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D83AFC8-0830-4074-B68D-9B271E10E40B}"/>
              </a:ext>
            </a:extLst>
          </p:cNvPr>
          <p:cNvGrpSpPr/>
          <p:nvPr/>
        </p:nvGrpSpPr>
        <p:grpSpPr>
          <a:xfrm rot="18382236">
            <a:off x="2267023" y="3154338"/>
            <a:ext cx="4227586" cy="1082930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406474CE-8A7E-C1CD-3D8C-23A594AFC086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69676A96-C5C6-CD30-33DD-BEE8DEA36E6D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A381DA4-CBC5-CC94-4FB7-1C7A26F80911}"/>
              </a:ext>
            </a:extLst>
          </p:cNvPr>
          <p:cNvCxnSpPr>
            <a:cxnSpLocks/>
          </p:cNvCxnSpPr>
          <p:nvPr/>
        </p:nvCxnSpPr>
        <p:spPr>
          <a:xfrm>
            <a:off x="5637736" y="1994627"/>
            <a:ext cx="14619" cy="342406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48345A9-5475-29D3-7A2B-AA8FF6CC4601}"/>
              </a:ext>
            </a:extLst>
          </p:cNvPr>
          <p:cNvCxnSpPr/>
          <p:nvPr/>
        </p:nvCxnSpPr>
        <p:spPr>
          <a:xfrm>
            <a:off x="5666443" y="5021110"/>
            <a:ext cx="3800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58D0D1BB-00BA-2729-754D-3BB9E5AEC1C3}"/>
              </a:ext>
            </a:extLst>
          </p:cNvPr>
          <p:cNvCxnSpPr>
            <a:cxnSpLocks/>
          </p:cNvCxnSpPr>
          <p:nvPr/>
        </p:nvCxnSpPr>
        <p:spPr>
          <a:xfrm>
            <a:off x="6024609" y="5012587"/>
            <a:ext cx="0" cy="3788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9822A51-FE3D-6BD5-B6CB-28AAAA2B04D1}"/>
              </a:ext>
            </a:extLst>
          </p:cNvPr>
          <p:cNvGrpSpPr/>
          <p:nvPr/>
        </p:nvGrpSpPr>
        <p:grpSpPr>
          <a:xfrm rot="16200000">
            <a:off x="3968910" y="3401423"/>
            <a:ext cx="3380357" cy="627724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5502D94D-7215-EB28-9379-4D06F8995A41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FA3A579E-E3BE-2F1D-50B6-D5271398DDD4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FA5754D-24A9-E972-6E5F-4C78B3322E4C}"/>
              </a:ext>
            </a:extLst>
          </p:cNvPr>
          <p:cNvSpPr txBox="1"/>
          <p:nvPr/>
        </p:nvSpPr>
        <p:spPr>
          <a:xfrm>
            <a:off x="4747266" y="3435264"/>
            <a:ext cx="1144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４㎝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55B5925-BCAE-FD9E-B208-B484218B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E72D8F-57F3-78CF-AFAE-11525B2944FE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次の三角形の面積は（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38D2E3-3491-5E26-9C9C-9331BC59C81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四角形と三角形の面積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32339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A0006-BDCC-83B6-444F-8C3DF3859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350DED4-7FEA-2098-15F0-0676106EBE50}"/>
              </a:ext>
            </a:extLst>
          </p:cNvPr>
          <p:cNvGrpSpPr/>
          <p:nvPr/>
        </p:nvGrpSpPr>
        <p:grpSpPr>
          <a:xfrm>
            <a:off x="2786866" y="2007930"/>
            <a:ext cx="6626360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4014FCA5-4E1E-1031-D279-AB20CCD5CD38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10228E54-1934-3203-1A3E-1D26A775B93F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DF17E4E-4B6F-145E-BF66-D52A10D83194}"/>
              </a:ext>
            </a:extLst>
          </p:cNvPr>
          <p:cNvSpPr txBox="1"/>
          <p:nvPr/>
        </p:nvSpPr>
        <p:spPr>
          <a:xfrm>
            <a:off x="6391072" y="569005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AACC720-3642-87DE-75BB-69F879546187}"/>
              </a:ext>
            </a:extLst>
          </p:cNvPr>
          <p:cNvSpPr txBox="1"/>
          <p:nvPr/>
        </p:nvSpPr>
        <p:spPr>
          <a:xfrm>
            <a:off x="3427227" y="3868913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４㎝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D2E78EF-9FC6-16F3-D1AB-919BA6232680}"/>
              </a:ext>
            </a:extLst>
          </p:cNvPr>
          <p:cNvSpPr txBox="1"/>
          <p:nvPr/>
        </p:nvSpPr>
        <p:spPr>
          <a:xfrm>
            <a:off x="5780950" y="1746229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６㎝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2028436-9360-6A32-5A24-8C63CFBD9EAD}"/>
              </a:ext>
            </a:extLst>
          </p:cNvPr>
          <p:cNvGrpSpPr/>
          <p:nvPr/>
        </p:nvGrpSpPr>
        <p:grpSpPr>
          <a:xfrm rot="10800000">
            <a:off x="5688416" y="5267621"/>
            <a:ext cx="2178129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D4CF720B-D34C-1651-B615-B77924ED841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C92B5182-CF19-93BA-9349-D210E6DBB4D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AA6B2EE-53C4-39E3-65D7-46023265AE2D}"/>
              </a:ext>
            </a:extLst>
          </p:cNvPr>
          <p:cNvGrpSpPr/>
          <p:nvPr/>
        </p:nvGrpSpPr>
        <p:grpSpPr>
          <a:xfrm rot="13718295">
            <a:off x="2053791" y="3635373"/>
            <a:ext cx="4353754" cy="728335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FC037831-2544-78C5-D2D9-6E658F49FDA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91763FB6-B4BD-0282-0657-AAFD25789B1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C5ACFCE4-9449-DD14-FB78-B6DCCAE916DB}"/>
              </a:ext>
            </a:extLst>
          </p:cNvPr>
          <p:cNvCxnSpPr>
            <a:cxnSpLocks/>
            <a:endCxn id="6" idx="2"/>
          </p:cNvCxnSpPr>
          <p:nvPr/>
        </p:nvCxnSpPr>
        <p:spPr>
          <a:xfrm>
            <a:off x="2786866" y="2365210"/>
            <a:ext cx="2901550" cy="32665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3B0CFE75-27B1-7D6C-5C75-3B83CDB11DC2}"/>
              </a:ext>
            </a:extLst>
          </p:cNvPr>
          <p:cNvCxnSpPr>
            <a:cxnSpLocks/>
          </p:cNvCxnSpPr>
          <p:nvPr/>
        </p:nvCxnSpPr>
        <p:spPr>
          <a:xfrm flipH="1">
            <a:off x="5677687" y="5631970"/>
            <a:ext cx="2188861" cy="26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06B22039-375B-2843-A3D9-71A81B7B2460}"/>
              </a:ext>
            </a:extLst>
          </p:cNvPr>
          <p:cNvCxnSpPr>
            <a:cxnSpLocks/>
          </p:cNvCxnSpPr>
          <p:nvPr/>
        </p:nvCxnSpPr>
        <p:spPr>
          <a:xfrm>
            <a:off x="2778774" y="2359425"/>
            <a:ext cx="6634452" cy="528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149F1F79-F737-72A9-79F7-873123C4DDEF}"/>
              </a:ext>
            </a:extLst>
          </p:cNvPr>
          <p:cNvCxnSpPr>
            <a:cxnSpLocks/>
            <a:stCxn id="7" idx="2"/>
          </p:cNvCxnSpPr>
          <p:nvPr/>
        </p:nvCxnSpPr>
        <p:spPr>
          <a:xfrm flipV="1">
            <a:off x="7864274" y="2412232"/>
            <a:ext cx="1548952" cy="32244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27F4320-86EE-17BB-1B91-440A83F62164}"/>
              </a:ext>
            </a:extLst>
          </p:cNvPr>
          <p:cNvCxnSpPr>
            <a:cxnSpLocks/>
          </p:cNvCxnSpPr>
          <p:nvPr/>
        </p:nvCxnSpPr>
        <p:spPr>
          <a:xfrm>
            <a:off x="6736312" y="2412232"/>
            <a:ext cx="0" cy="3232191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1B6C8C13-6990-B1D4-32C5-E4D80603DAB0}"/>
              </a:ext>
            </a:extLst>
          </p:cNvPr>
          <p:cNvCxnSpPr/>
          <p:nvPr/>
        </p:nvCxnSpPr>
        <p:spPr>
          <a:xfrm flipH="1">
            <a:off x="6498564" y="5409822"/>
            <a:ext cx="2377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A3499E3A-7233-7A26-62B4-D8AC1C90529A}"/>
              </a:ext>
            </a:extLst>
          </p:cNvPr>
          <p:cNvCxnSpPr>
            <a:cxnSpLocks/>
          </p:cNvCxnSpPr>
          <p:nvPr/>
        </p:nvCxnSpPr>
        <p:spPr>
          <a:xfrm flipV="1">
            <a:off x="6513310" y="5395077"/>
            <a:ext cx="0" cy="2367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27F01F19-1D5C-1FEE-C779-7B88AB5F42C8}"/>
              </a:ext>
            </a:extLst>
          </p:cNvPr>
          <p:cNvGrpSpPr/>
          <p:nvPr/>
        </p:nvGrpSpPr>
        <p:grpSpPr>
          <a:xfrm rot="5400000">
            <a:off x="5141413" y="3640225"/>
            <a:ext cx="3228416" cy="728335"/>
            <a:chOff x="861630" y="1283480"/>
            <a:chExt cx="4919738" cy="728335"/>
          </a:xfrm>
        </p:grpSpPr>
        <p:sp>
          <p:nvSpPr>
            <p:cNvPr id="53" name="円弧 52">
              <a:extLst>
                <a:ext uri="{FF2B5EF4-FFF2-40B4-BE49-F238E27FC236}">
                  <a16:creationId xmlns:a16="http://schemas.microsoft.com/office/drawing/2014/main" id="{27FBC00B-5E40-9056-87E5-B8C4181FBE5D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4" name="円弧 53">
              <a:extLst>
                <a:ext uri="{FF2B5EF4-FFF2-40B4-BE49-F238E27FC236}">
                  <a16:creationId xmlns:a16="http://schemas.microsoft.com/office/drawing/2014/main" id="{BF184FBC-F47E-A091-69F0-642BAB4D1702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CFA469F-0BA4-380E-0FAB-21829EBB2A7B}"/>
              </a:ext>
            </a:extLst>
          </p:cNvPr>
          <p:cNvSpPr txBox="1"/>
          <p:nvPr/>
        </p:nvSpPr>
        <p:spPr>
          <a:xfrm>
            <a:off x="6857582" y="3736889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３㎝</a:t>
            </a: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06327852-9165-4FCD-2281-9B6D50AD4817}"/>
              </a:ext>
            </a:extLst>
          </p:cNvPr>
          <p:cNvCxnSpPr/>
          <p:nvPr/>
        </p:nvCxnSpPr>
        <p:spPr>
          <a:xfrm flipH="1">
            <a:off x="6495191" y="2602715"/>
            <a:ext cx="2377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3411C619-C11F-2C12-852D-11A4BDFC47E7}"/>
              </a:ext>
            </a:extLst>
          </p:cNvPr>
          <p:cNvCxnSpPr>
            <a:cxnSpLocks/>
          </p:cNvCxnSpPr>
          <p:nvPr/>
        </p:nvCxnSpPr>
        <p:spPr>
          <a:xfrm flipV="1">
            <a:off x="6508194" y="2381820"/>
            <a:ext cx="0" cy="2367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CE22C85-7754-7D35-C105-FEBB581C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2125BF-19D9-5648-B1FB-B340F7C54D30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次の台形の面積は（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1B006A-F133-4FEA-8289-FDF9F262BC8C}"/>
              </a:ext>
            </a:extLst>
          </p:cNvPr>
          <p:cNvSpPr txBox="1"/>
          <p:nvPr/>
        </p:nvSpPr>
        <p:spPr>
          <a:xfrm>
            <a:off x="4323" y="6485857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四角形と三角形の面積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8834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E7BC3-CCE3-7B92-75AD-0BEE3E6EA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E10061F8-7FB3-5DA3-0928-8B20B0336CA4}"/>
              </a:ext>
            </a:extLst>
          </p:cNvPr>
          <p:cNvSpPr/>
          <p:nvPr/>
        </p:nvSpPr>
        <p:spPr>
          <a:xfrm>
            <a:off x="3927604" y="2116156"/>
            <a:ext cx="4336792" cy="418361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1ED4C79-8CA2-3D43-D11A-CCB1F6243CFC}"/>
              </a:ext>
            </a:extLst>
          </p:cNvPr>
          <p:cNvCxnSpPr>
            <a:cxnSpLocks/>
            <a:endCxn id="2" idx="4"/>
          </p:cNvCxnSpPr>
          <p:nvPr/>
        </p:nvCxnSpPr>
        <p:spPr>
          <a:xfrm>
            <a:off x="6096000" y="2116156"/>
            <a:ext cx="0" cy="4183619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6209D29-B9D1-3004-051B-3768769A87E9}"/>
              </a:ext>
            </a:extLst>
          </p:cNvPr>
          <p:cNvGrpSpPr/>
          <p:nvPr/>
        </p:nvGrpSpPr>
        <p:grpSpPr>
          <a:xfrm rot="16200000">
            <a:off x="4004191" y="3843796"/>
            <a:ext cx="4183617" cy="728335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72D20852-C744-A200-79B4-E5F28C5B52DC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38182376-CC9D-2B41-5E50-F3DD4B3D4A6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9E132BB-152D-4021-EFC6-3485C32DF17F}"/>
              </a:ext>
            </a:extLst>
          </p:cNvPr>
          <p:cNvSpPr txBox="1"/>
          <p:nvPr/>
        </p:nvSpPr>
        <p:spPr>
          <a:xfrm>
            <a:off x="4946699" y="3860179"/>
            <a:ext cx="134545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+mn-ea"/>
              </a:rPr>
              <a:t>2</a:t>
            </a:r>
            <a:r>
              <a:rPr kumimoji="1" lang="en-US" altLang="ja-JP" sz="2800" dirty="0">
                <a:latin typeface="+mn-ea"/>
              </a:rPr>
              <a:t>0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DB89E5E4-FCC6-4462-4269-6752DD9FEA15}"/>
              </a:ext>
            </a:extLst>
          </p:cNvPr>
          <p:cNvSpPr>
            <a:spLocks noChangeAspect="1"/>
          </p:cNvSpPr>
          <p:nvPr/>
        </p:nvSpPr>
        <p:spPr>
          <a:xfrm>
            <a:off x="6038193" y="4067789"/>
            <a:ext cx="105776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0F8AEE6-CE2E-319E-92A1-5FD3D9C2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81CC17D-6661-C54E-2F65-8184ACD90B4E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次の円の面積は（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にあてはまる数を書きましょう。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ただし、円周率は</a:t>
            </a:r>
            <a:r>
              <a:rPr lang="en-US" altLang="ja-JP" sz="2800" dirty="0">
                <a:latin typeface="+mn-ea"/>
              </a:rPr>
              <a:t>3.14</a:t>
            </a:r>
            <a:r>
              <a:rPr lang="ja-JP" altLang="en-US" sz="2800" dirty="0">
                <a:latin typeface="+mn-ea"/>
              </a:rPr>
              <a:t>と</a:t>
            </a:r>
            <a:r>
              <a:rPr lang="ja-JP" altLang="en-US" sz="2800">
                <a:latin typeface="+mn-ea"/>
              </a:rPr>
              <a:t>します。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413CFE4-54CB-A8D3-6081-3DA9EAFD219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四角形と三角形の面積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16196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DAE27-ACE8-00BB-8E00-1981BE906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方体 12">
            <a:extLst>
              <a:ext uri="{FF2B5EF4-FFF2-40B4-BE49-F238E27FC236}">
                <a16:creationId xmlns:a16="http://schemas.microsoft.com/office/drawing/2014/main" id="{C82BAC04-080B-97A2-EF96-126374A8B17C}"/>
              </a:ext>
            </a:extLst>
          </p:cNvPr>
          <p:cNvSpPr/>
          <p:nvPr/>
        </p:nvSpPr>
        <p:spPr>
          <a:xfrm rot="10800000">
            <a:off x="3782461" y="1904719"/>
            <a:ext cx="5458465" cy="4281232"/>
          </a:xfrm>
          <a:prstGeom prst="cube">
            <a:avLst>
              <a:gd name="adj" fmla="val 24183"/>
            </a:avLst>
          </a:prstGeom>
          <a:solidFill>
            <a:schemeClr val="bg1">
              <a:lumMod val="95000"/>
              <a:alpha val="57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7310651-8A2C-E82C-BCB3-E2688D937516}"/>
              </a:ext>
            </a:extLst>
          </p:cNvPr>
          <p:cNvSpPr txBox="1"/>
          <p:nvPr/>
        </p:nvSpPr>
        <p:spPr>
          <a:xfrm>
            <a:off x="2904186" y="4207467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３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3" name="直方体 2">
            <a:extLst>
              <a:ext uri="{FF2B5EF4-FFF2-40B4-BE49-F238E27FC236}">
                <a16:creationId xmlns:a16="http://schemas.microsoft.com/office/drawing/2014/main" id="{D411D5F0-3D0C-2B9D-7068-80B3FB26BDE4}"/>
              </a:ext>
            </a:extLst>
          </p:cNvPr>
          <p:cNvSpPr/>
          <p:nvPr/>
        </p:nvSpPr>
        <p:spPr>
          <a:xfrm>
            <a:off x="3787378" y="1899804"/>
            <a:ext cx="5458465" cy="4291062"/>
          </a:xfrm>
          <a:prstGeom prst="cube">
            <a:avLst>
              <a:gd name="adj" fmla="val 24183"/>
            </a:avLst>
          </a:prstGeom>
          <a:solidFill>
            <a:schemeClr val="bg1">
              <a:lumMod val="95000"/>
              <a:alpha val="57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EC7FE40-DBED-5A85-3F9F-EB38C1B1ACDA}"/>
              </a:ext>
            </a:extLst>
          </p:cNvPr>
          <p:cNvGrpSpPr/>
          <p:nvPr/>
        </p:nvGrpSpPr>
        <p:grpSpPr>
          <a:xfrm rot="18938890">
            <a:off x="3548397" y="2056978"/>
            <a:ext cx="1490073" cy="741167"/>
            <a:chOff x="861630" y="1283480"/>
            <a:chExt cx="4919738" cy="728335"/>
          </a:xfrm>
        </p:grpSpPr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A7DCF74A-A037-EA16-2538-8E3B0D5B63FA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FF5A408D-B363-2865-494A-B5D027F791E3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E01291C-ECE4-B95D-7808-D74DC99EB88A}"/>
              </a:ext>
            </a:extLst>
          </p:cNvPr>
          <p:cNvGrpSpPr/>
          <p:nvPr/>
        </p:nvGrpSpPr>
        <p:grpSpPr>
          <a:xfrm rot="16200000">
            <a:off x="2164300" y="4219194"/>
            <a:ext cx="3215006" cy="728335"/>
            <a:chOff x="861630" y="1283480"/>
            <a:chExt cx="4919738" cy="728335"/>
          </a:xfrm>
        </p:grpSpPr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F4710727-FFB7-0CFE-804B-A1DE92FEE3C7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837185D9-1796-9328-231A-09B65A2FE9F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D86AE70-AFE5-D983-C8A1-DFB298FC1C63}"/>
              </a:ext>
            </a:extLst>
          </p:cNvPr>
          <p:cNvGrpSpPr/>
          <p:nvPr/>
        </p:nvGrpSpPr>
        <p:grpSpPr>
          <a:xfrm>
            <a:off x="3766885" y="2603447"/>
            <a:ext cx="4444210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59DD124F-A7FD-40FE-6062-57FD6C10B414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877781DB-038A-0F32-4071-806F21F52178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6C3AD6F-8A5F-2955-9D3F-99DB93CACF1F}"/>
              </a:ext>
            </a:extLst>
          </p:cNvPr>
          <p:cNvSpPr txBox="1"/>
          <p:nvPr/>
        </p:nvSpPr>
        <p:spPr>
          <a:xfrm>
            <a:off x="3536492" y="1859079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２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3C7173-BC9F-98B5-24F0-2CF6BF770BE0}"/>
              </a:ext>
            </a:extLst>
          </p:cNvPr>
          <p:cNvSpPr txBox="1"/>
          <p:nvPr/>
        </p:nvSpPr>
        <p:spPr>
          <a:xfrm>
            <a:off x="5613536" y="2351723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４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4D5985-412E-6CBC-ED2A-4AB6C95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>
              <a:latin typeface="+mn-ea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0911F28C-03B0-3B4B-02C6-E7250D8E5B87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3771517" y="2962697"/>
            <a:ext cx="4442843" cy="32281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7FF09BD-9FDF-083A-6B9D-CC35237EB7D8}"/>
              </a:ext>
            </a:extLst>
          </p:cNvPr>
          <p:cNvGrpSpPr/>
          <p:nvPr/>
        </p:nvGrpSpPr>
        <p:grpSpPr>
          <a:xfrm rot="2127689">
            <a:off x="3241748" y="4195200"/>
            <a:ext cx="5455895" cy="728335"/>
            <a:chOff x="861630" y="1283480"/>
            <a:chExt cx="4919738" cy="728335"/>
          </a:xfrm>
        </p:grpSpPr>
        <p:sp>
          <p:nvSpPr>
            <p:cNvPr id="27" name="円弧 26">
              <a:extLst>
                <a:ext uri="{FF2B5EF4-FFF2-40B4-BE49-F238E27FC236}">
                  <a16:creationId xmlns:a16="http://schemas.microsoft.com/office/drawing/2014/main" id="{1923D2FE-CF90-A208-8188-323DCAC118C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8" name="円弧 27">
              <a:extLst>
                <a:ext uri="{FF2B5EF4-FFF2-40B4-BE49-F238E27FC236}">
                  <a16:creationId xmlns:a16="http://schemas.microsoft.com/office/drawing/2014/main" id="{171DDC9D-74CE-AED6-DB36-3BBC12E5226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C3B1457-D591-1AC8-507C-7D15383421C0}"/>
              </a:ext>
            </a:extLst>
          </p:cNvPr>
          <p:cNvSpPr txBox="1"/>
          <p:nvPr/>
        </p:nvSpPr>
        <p:spPr>
          <a:xfrm>
            <a:off x="5811020" y="3963037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５㎝</a:t>
            </a:r>
            <a:endParaRPr kumimoji="1" lang="en-US" altLang="ja-JP" sz="2800" dirty="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C828F5C-A3DC-0FA6-F030-C280E1C701EC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次の直方体の体積は（　①　）㎤です。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CA54423-4932-AB90-6511-4D829F90F964}"/>
              </a:ext>
            </a:extLst>
          </p:cNvPr>
          <p:cNvSpPr txBox="1"/>
          <p:nvPr/>
        </p:nvSpPr>
        <p:spPr>
          <a:xfrm>
            <a:off x="0" y="6490793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５年２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直方体や立方体の体積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2760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B7E8E-6EFC-7BA0-336C-44BAA0D8D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方体 2">
            <a:extLst>
              <a:ext uri="{FF2B5EF4-FFF2-40B4-BE49-F238E27FC236}">
                <a16:creationId xmlns:a16="http://schemas.microsoft.com/office/drawing/2014/main" id="{C83BC400-631A-BD33-1289-8497D0BCF98F}"/>
              </a:ext>
            </a:extLst>
          </p:cNvPr>
          <p:cNvSpPr/>
          <p:nvPr/>
        </p:nvSpPr>
        <p:spPr>
          <a:xfrm>
            <a:off x="3782891" y="2286069"/>
            <a:ext cx="5183109" cy="2502263"/>
          </a:xfrm>
          <a:prstGeom prst="cube">
            <a:avLst>
              <a:gd name="adj" fmla="val 36613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直方体 12">
            <a:extLst>
              <a:ext uri="{FF2B5EF4-FFF2-40B4-BE49-F238E27FC236}">
                <a16:creationId xmlns:a16="http://schemas.microsoft.com/office/drawing/2014/main" id="{F3EA0881-083E-F363-D64A-0ED5E84F872A}"/>
              </a:ext>
            </a:extLst>
          </p:cNvPr>
          <p:cNvSpPr/>
          <p:nvPr/>
        </p:nvSpPr>
        <p:spPr>
          <a:xfrm>
            <a:off x="5439141" y="3199254"/>
            <a:ext cx="2615880" cy="2520043"/>
          </a:xfrm>
          <a:prstGeom prst="cube">
            <a:avLst>
              <a:gd name="adj" fmla="val 37281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65DBA25A-C8A7-77D3-09EC-3A163A3DF0F7}"/>
              </a:ext>
            </a:extLst>
          </p:cNvPr>
          <p:cNvGrpSpPr/>
          <p:nvPr/>
        </p:nvGrpSpPr>
        <p:grpSpPr>
          <a:xfrm>
            <a:off x="4686395" y="1932462"/>
            <a:ext cx="4250185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93934DBF-01F2-C51F-5B51-92F470A2576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BF526B05-80AC-C78C-9E8E-68FAE3809FD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A39AD3A-CD5E-DABA-CA60-E4663973DB28}"/>
              </a:ext>
            </a:extLst>
          </p:cNvPr>
          <p:cNvSpPr txBox="1"/>
          <p:nvPr/>
        </p:nvSpPr>
        <p:spPr>
          <a:xfrm>
            <a:off x="6445717" y="1636113"/>
            <a:ext cx="1375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５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6DA9A11D-AB46-4773-37CE-09E5E78A6617}"/>
              </a:ext>
            </a:extLst>
          </p:cNvPr>
          <p:cNvGrpSpPr/>
          <p:nvPr/>
        </p:nvGrpSpPr>
        <p:grpSpPr>
          <a:xfrm rot="18881970">
            <a:off x="3590671" y="2427028"/>
            <a:ext cx="1301000" cy="648281"/>
            <a:chOff x="861630" y="1283480"/>
            <a:chExt cx="4919738" cy="728335"/>
          </a:xfrm>
        </p:grpSpPr>
        <p:sp>
          <p:nvSpPr>
            <p:cNvPr id="25" name="円弧 24">
              <a:extLst>
                <a:ext uri="{FF2B5EF4-FFF2-40B4-BE49-F238E27FC236}">
                  <a16:creationId xmlns:a16="http://schemas.microsoft.com/office/drawing/2014/main" id="{2799C4F7-D752-ED1B-D1E7-3A0C6118ECBA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6" name="円弧 25">
              <a:extLst>
                <a:ext uri="{FF2B5EF4-FFF2-40B4-BE49-F238E27FC236}">
                  <a16:creationId xmlns:a16="http://schemas.microsoft.com/office/drawing/2014/main" id="{644A71A1-7B10-9CC3-4AFD-FFE0785FDC0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C618B34F-7D05-C3BF-E54B-337F4DFA190A}"/>
              </a:ext>
            </a:extLst>
          </p:cNvPr>
          <p:cNvGrpSpPr/>
          <p:nvPr/>
        </p:nvGrpSpPr>
        <p:grpSpPr>
          <a:xfrm rot="16200000">
            <a:off x="2969640" y="3665426"/>
            <a:ext cx="1598340" cy="648281"/>
            <a:chOff x="861630" y="1283480"/>
            <a:chExt cx="4919738" cy="728335"/>
          </a:xfrm>
        </p:grpSpPr>
        <p:sp>
          <p:nvSpPr>
            <p:cNvPr id="28" name="円弧 27">
              <a:extLst>
                <a:ext uri="{FF2B5EF4-FFF2-40B4-BE49-F238E27FC236}">
                  <a16:creationId xmlns:a16="http://schemas.microsoft.com/office/drawing/2014/main" id="{DC48ED23-79AD-2B6D-AF25-7324BF8503CA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9" name="円弧 28">
              <a:extLst>
                <a:ext uri="{FF2B5EF4-FFF2-40B4-BE49-F238E27FC236}">
                  <a16:creationId xmlns:a16="http://schemas.microsoft.com/office/drawing/2014/main" id="{85F8D93C-30B6-97E7-4238-721A2FC2C199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42C7A30C-6883-396D-D792-DA84FA3A0592}"/>
              </a:ext>
            </a:extLst>
          </p:cNvPr>
          <p:cNvGrpSpPr/>
          <p:nvPr/>
        </p:nvGrpSpPr>
        <p:grpSpPr>
          <a:xfrm rot="10800000">
            <a:off x="5448423" y="3831580"/>
            <a:ext cx="1669178" cy="648281"/>
            <a:chOff x="861630" y="1283480"/>
            <a:chExt cx="4919738" cy="728335"/>
          </a:xfrm>
        </p:grpSpPr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619374D1-38AE-4468-68F6-9AB0ED4024D9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2" name="円弧 31">
              <a:extLst>
                <a:ext uri="{FF2B5EF4-FFF2-40B4-BE49-F238E27FC236}">
                  <a16:creationId xmlns:a16="http://schemas.microsoft.com/office/drawing/2014/main" id="{66E6DCFC-00CD-E68E-C267-9D3EA466DD6D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6A31C4B-1A44-03B1-BD9E-99B456677290}"/>
              </a:ext>
            </a:extLst>
          </p:cNvPr>
          <p:cNvSpPr txBox="1"/>
          <p:nvPr/>
        </p:nvSpPr>
        <p:spPr>
          <a:xfrm>
            <a:off x="3444669" y="2233256"/>
            <a:ext cx="137591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</a:t>
            </a:r>
            <a:r>
              <a:rPr lang="ja-JP" altLang="en-US" sz="2800" dirty="0">
                <a:latin typeface="+mn-ea"/>
              </a:rPr>
              <a:t>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5B4C448-1870-D452-D79F-EDCAB6DE44F7}"/>
              </a:ext>
            </a:extLst>
          </p:cNvPr>
          <p:cNvSpPr txBox="1"/>
          <p:nvPr/>
        </p:nvSpPr>
        <p:spPr>
          <a:xfrm>
            <a:off x="2886930" y="3666822"/>
            <a:ext cx="1375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２㎝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6A263C2-DF69-B43F-7561-C4B314F893EA}"/>
              </a:ext>
            </a:extLst>
          </p:cNvPr>
          <p:cNvSpPr txBox="1"/>
          <p:nvPr/>
        </p:nvSpPr>
        <p:spPr>
          <a:xfrm>
            <a:off x="5857184" y="4190042"/>
            <a:ext cx="1375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２㎝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06B178C-3EE3-9C52-FC47-A6518A624CAD}"/>
              </a:ext>
            </a:extLst>
          </p:cNvPr>
          <p:cNvSpPr/>
          <p:nvPr/>
        </p:nvSpPr>
        <p:spPr>
          <a:xfrm rot="18892741">
            <a:off x="6500746" y="2642805"/>
            <a:ext cx="1391380" cy="114791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5AA8ADBB-6F9B-D59D-FC77-4E7345432D67}"/>
              </a:ext>
            </a:extLst>
          </p:cNvPr>
          <p:cNvGrpSpPr/>
          <p:nvPr/>
        </p:nvGrpSpPr>
        <p:grpSpPr>
          <a:xfrm rot="18915168">
            <a:off x="6731867" y="2873077"/>
            <a:ext cx="2591786" cy="728335"/>
            <a:chOff x="861630" y="1283480"/>
            <a:chExt cx="4919738" cy="728335"/>
          </a:xfrm>
        </p:grpSpPr>
        <p:sp>
          <p:nvSpPr>
            <p:cNvPr id="22" name="円弧 21">
              <a:extLst>
                <a:ext uri="{FF2B5EF4-FFF2-40B4-BE49-F238E27FC236}">
                  <a16:creationId xmlns:a16="http://schemas.microsoft.com/office/drawing/2014/main" id="{B726DCE5-2C5E-84A6-B8C9-FD86BB12CD1F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E0C4316F-80B6-F58A-36E5-FDECEFF4D43C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D5D75A2-F9A8-A203-1199-67F98E2C3529}"/>
              </a:ext>
            </a:extLst>
          </p:cNvPr>
          <p:cNvSpPr txBox="1"/>
          <p:nvPr/>
        </p:nvSpPr>
        <p:spPr>
          <a:xfrm>
            <a:off x="7281636" y="2644427"/>
            <a:ext cx="1375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６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EDC39C8-DBEB-2377-5AFC-0348F8548479}"/>
              </a:ext>
            </a:extLst>
          </p:cNvPr>
          <p:cNvSpPr/>
          <p:nvPr/>
        </p:nvSpPr>
        <p:spPr>
          <a:xfrm rot="2708383" flipH="1">
            <a:off x="7496415" y="3276022"/>
            <a:ext cx="1074661" cy="1470171"/>
          </a:xfrm>
          <a:prstGeom prst="rect">
            <a:avLst/>
          </a:prstGeom>
          <a:solidFill>
            <a:srgbClr val="C3C3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491421A3-3DB2-E20A-7149-15B5FFACC6A5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4698726" y="2288790"/>
            <a:ext cx="0" cy="15427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BA6DCCF-DAD8-BADB-E3AF-2979B5F6A0C1}"/>
              </a:ext>
            </a:extLst>
          </p:cNvPr>
          <p:cNvCxnSpPr/>
          <p:nvPr/>
        </p:nvCxnSpPr>
        <p:spPr>
          <a:xfrm flipH="1" flipV="1">
            <a:off x="4686395" y="3851900"/>
            <a:ext cx="4279605" cy="2249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7DBAEE4A-CC32-8D0C-6BC0-2FBD4D6250B5}"/>
              </a:ext>
            </a:extLst>
          </p:cNvPr>
          <p:cNvCxnSpPr>
            <a:stCxn id="29" idx="2"/>
          </p:cNvCxnSpPr>
          <p:nvPr/>
        </p:nvCxnSpPr>
        <p:spPr>
          <a:xfrm flipV="1">
            <a:off x="3764434" y="3831580"/>
            <a:ext cx="921961" cy="9554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14E13334-BCB4-3C76-9F52-B6F673406AA5}"/>
              </a:ext>
            </a:extLst>
          </p:cNvPr>
          <p:cNvCxnSpPr>
            <a:cxnSpLocks/>
          </p:cNvCxnSpPr>
          <p:nvPr/>
        </p:nvCxnSpPr>
        <p:spPr>
          <a:xfrm>
            <a:off x="6370739" y="3190396"/>
            <a:ext cx="0" cy="15427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991C154B-8CFF-A699-4139-643EB0B14C3C}"/>
              </a:ext>
            </a:extLst>
          </p:cNvPr>
          <p:cNvCxnSpPr>
            <a:cxnSpLocks/>
          </p:cNvCxnSpPr>
          <p:nvPr/>
        </p:nvCxnSpPr>
        <p:spPr>
          <a:xfrm flipH="1">
            <a:off x="5454941" y="4787071"/>
            <a:ext cx="877469" cy="525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AE69E9A3-8AB3-68D6-D00E-AB7D34708D0B}"/>
              </a:ext>
            </a:extLst>
          </p:cNvPr>
          <p:cNvCxnSpPr/>
          <p:nvPr/>
        </p:nvCxnSpPr>
        <p:spPr>
          <a:xfrm flipV="1">
            <a:off x="5454941" y="4754268"/>
            <a:ext cx="921961" cy="9554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DBEA3B4-4E62-9D81-ABD7-93CC87B7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ADBE24-6A55-056E-172D-D392DE4597A0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次のような形の体積は（　①　）㎤です。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38842D3-6014-A4E3-1064-40E5CCB1B948}"/>
              </a:ext>
            </a:extLst>
          </p:cNvPr>
          <p:cNvSpPr txBox="1"/>
          <p:nvPr/>
        </p:nvSpPr>
        <p:spPr>
          <a:xfrm>
            <a:off x="5216" y="6488331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５年２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直方体や立方体の体積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1002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E90D86-F30E-4119-8BC5-9E5E6E9DD998}">
  <ds:schemaRefs>
    <ds:schemaRef ds:uri="60d21fbe-0215-4329-b29a-4bd358d22447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A1473C4-71B6-40EA-AA4C-D26BCCC35F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3EDCBB-57D5-4445-A949-392A97248E4F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313</Words>
  <Application>Microsoft Macintosh PowerPoint</Application>
  <PresentationFormat>ワイド画面</PresentationFormat>
  <Paragraphs>74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BIZ UDゴシック</vt:lpstr>
      <vt:lpstr>游ゴシック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7</cp:revision>
  <cp:lastPrinted>2026-02-17T00:04:36Z</cp:lastPrinted>
  <dcterms:created xsi:type="dcterms:W3CDTF">2025-08-29T05:34:34Z</dcterms:created>
  <dcterms:modified xsi:type="dcterms:W3CDTF">2026-03-10T21:21:55Z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