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353" r:id="rId6"/>
    <p:sldId id="362" r:id="rId7"/>
    <p:sldId id="289" r:id="rId8"/>
    <p:sldId id="364" r:id="rId9"/>
    <p:sldId id="295" r:id="rId10"/>
    <p:sldId id="341" r:id="rId11"/>
    <p:sldId id="264" r:id="rId12"/>
    <p:sldId id="357" r:id="rId13"/>
    <p:sldId id="365" r:id="rId14"/>
    <p:sldId id="344" r:id="rId15"/>
    <p:sldId id="366" r:id="rId16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7F60D-DEF6-E14F-881D-D759C072B3D6}" v="83" dt="2026-02-16T16:18:35.3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/>
    <p:restoredTop sz="94643"/>
  </p:normalViewPr>
  <p:slideViewPr>
    <p:cSldViewPr snapToGrid="0">
      <p:cViewPr varScale="1">
        <p:scale>
          <a:sx n="74" d="100"/>
          <a:sy n="74" d="100"/>
        </p:scale>
        <p:origin x="6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ng2503\Desktop\&#30446;&#30427;&#12426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1400" b="0" i="0" u="none" strike="noStrike" kern="1200" spc="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/>
              <a:t>自宅で学習を行った合計時間</a:t>
            </a:r>
          </a:p>
        </c:rich>
      </c:tx>
      <c:layout>
        <c:manualLayout>
          <c:xMode val="edge"/>
          <c:yMode val="edge"/>
          <c:x val="0.27909155810327752"/>
          <c:y val="2.4330620564930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400" b="0" i="0" u="none" strike="noStrike" kern="1200" spc="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212097857147063"/>
          <c:y val="0.12246412351014864"/>
          <c:w val="0.85049403312036997"/>
          <c:h val="0.75677489641924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棒グラフ!$B$2</c:f>
              <c:strCache>
                <c:ptCount val="1"/>
                <c:pt idx="0">
                  <c:v>お楽しみ会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棒グラフ!$A$19:$A$23</c:f>
              <c:strCache>
                <c:ptCount val="5"/>
                <c:pt idx="0">
                  <c:v>国語</c:v>
                </c:pt>
                <c:pt idx="1">
                  <c:v>算数</c:v>
                </c:pt>
                <c:pt idx="2">
                  <c:v>理科</c:v>
                </c:pt>
                <c:pt idx="3">
                  <c:v>社会</c:v>
                </c:pt>
                <c:pt idx="4">
                  <c:v>英語</c:v>
                </c:pt>
              </c:strCache>
            </c:strRef>
          </c:cat>
          <c:val>
            <c:numRef>
              <c:f>棒グラフ!$B$19:$B$23</c:f>
              <c:numCache>
                <c:formatCode>General</c:formatCode>
                <c:ptCount val="5"/>
                <c:pt idx="0">
                  <c:v>30</c:v>
                </c:pt>
                <c:pt idx="1">
                  <c:v>70</c:v>
                </c:pt>
                <c:pt idx="2">
                  <c:v>35</c:v>
                </c:pt>
                <c:pt idx="3">
                  <c:v>60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D-44F9-96CF-EBE519580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2116063"/>
        <c:axId val="2052105983"/>
      </c:barChart>
      <c:catAx>
        <c:axId val="2052116063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lang="ja-JP"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05983"/>
        <c:crosses val="autoZero"/>
        <c:auto val="1"/>
        <c:lblAlgn val="ctr"/>
        <c:lblOffset val="100"/>
        <c:noMultiLvlLbl val="0"/>
      </c:catAx>
      <c:valAx>
        <c:axId val="2052105983"/>
        <c:scaling>
          <c:orientation val="minMax"/>
          <c:max val="100"/>
          <c:min val="0"/>
        </c:scaling>
        <c:delete val="0"/>
        <c:axPos val="l"/>
        <c:majorGridlines>
          <c:spPr>
            <a:ln w="1905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minorGridlines>
          <c:spPr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16063"/>
        <c:crosses val="autoZero"/>
        <c:crossBetween val="between"/>
        <c:majorUnit val="10"/>
        <c:minorUnit val="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年の平均気温の変わり方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849902439112439"/>
          <c:y val="0.16546207161413762"/>
          <c:w val="0.797892829229639"/>
          <c:h val="0.6650213396926212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気温（度）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17</c:v>
                </c:pt>
                <c:pt idx="1">
                  <c:v>16</c:v>
                </c:pt>
                <c:pt idx="2">
                  <c:v>19</c:v>
                </c:pt>
                <c:pt idx="3">
                  <c:v>21</c:v>
                </c:pt>
                <c:pt idx="4">
                  <c:v>24</c:v>
                </c:pt>
                <c:pt idx="5">
                  <c:v>29</c:v>
                </c:pt>
                <c:pt idx="6">
                  <c:v>29</c:v>
                </c:pt>
                <c:pt idx="7">
                  <c:v>30</c:v>
                </c:pt>
                <c:pt idx="8">
                  <c:v>30</c:v>
                </c:pt>
                <c:pt idx="9">
                  <c:v>28</c:v>
                </c:pt>
                <c:pt idx="10">
                  <c:v>23</c:v>
                </c:pt>
                <c:pt idx="11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A0-45A8-9AFE-07FC58483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0286624"/>
        <c:axId val="471374784"/>
      </c:lineChart>
      <c:catAx>
        <c:axId val="1510286624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1374784"/>
        <c:crosses val="autoZero"/>
        <c:auto val="1"/>
        <c:lblAlgn val="ctr"/>
        <c:lblOffset val="100"/>
        <c:noMultiLvlLbl val="0"/>
      </c:catAx>
      <c:valAx>
        <c:axId val="471374784"/>
        <c:scaling>
          <c:orientation val="minMax"/>
          <c:max val="32"/>
          <c:min val="10"/>
        </c:scaling>
        <c:delete val="0"/>
        <c:axPos val="l"/>
        <c:majorGridlines>
          <c:spPr>
            <a:ln w="1587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[=10]&quot;0&quot;;General" sourceLinked="0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10286624"/>
        <c:crosses val="autoZero"/>
        <c:crossBetween val="between"/>
        <c:majorUnit val="5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>
                <a:solidFill>
                  <a:schemeClr val="tx1"/>
                </a:solidFill>
              </a:rPr>
              <a:t>月曜日</a:t>
            </a:r>
            <a:r>
              <a:rPr lang="ja-JP" altLang="en-US" dirty="0">
                <a:solidFill>
                  <a:schemeClr val="tx1"/>
                </a:solidFill>
              </a:rPr>
              <a:t>と金曜日の売り上げ個数の割合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913185534408599"/>
          <c:y val="0.14147091202227322"/>
          <c:w val="0.85714955141807303"/>
          <c:h val="0.8008005852397422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ショートケーキ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754627842198858"/>
                      <c:h val="0.195886332098834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D99-4AF6-A864-4CFE2E948C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月曜日
50個</c:v>
                </c:pt>
                <c:pt idx="1">
                  <c:v>土曜日
300個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1D-4E5F-A929-412AFC2C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チョコレートケーキ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39068275252493"/>
                      <c:h val="0.211025054546682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374-FE45-84B9-9BDDC94AE893}"/>
                </c:ext>
              </c:extLst>
            </c:dLbl>
            <c:dLbl>
              <c:idx val="1"/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73376295057262"/>
                      <c:h val="0.140324982807449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374-FE45-84B9-9BDDC94AE8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月曜日
50個</c:v>
                </c:pt>
                <c:pt idx="1">
                  <c:v>土曜日
300個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1D-4E5F-A929-412AFC2C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チーズケーキ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25856696232563"/>
                      <c:h val="0.201825191936279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E60-419E-BBCF-BA7B43AF42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月曜日
50個</c:v>
                </c:pt>
                <c:pt idx="1">
                  <c:v>土曜日
300個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1D-4E5F-A929-412AFC2C3FE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月曜日
50個</c:v>
                </c:pt>
                <c:pt idx="1">
                  <c:v>土曜日
300個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1D-4E5F-A929-412AFC2C3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overlap val="100"/>
        <c:axId val="1312703440"/>
        <c:axId val="1312701040"/>
      </c:barChart>
      <c:catAx>
        <c:axId val="1312703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1312701040"/>
        <c:crosses val="autoZero"/>
        <c:auto val="1"/>
        <c:lblAlgn val="ctr"/>
        <c:lblOffset val="100"/>
        <c:noMultiLvlLbl val="0"/>
      </c:catAx>
      <c:valAx>
        <c:axId val="1312701040"/>
        <c:scaling>
          <c:orientation val="minMax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12703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0.07643</cdr:y>
    </cdr:from>
    <cdr:to>
      <cdr:x>0.11789</cdr:x>
      <cdr:y>0.19334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C4B629A-94CF-4A31-FC10-58F4AD9A3FEC}"/>
            </a:ext>
          </a:extLst>
        </cdr:cNvPr>
        <cdr:cNvSpPr txBox="1"/>
      </cdr:nvSpPr>
      <cdr:spPr>
        <a:xfrm xmlns:a="http://schemas.openxmlformats.org/drawingml/2006/main">
          <a:off x="0" y="231341"/>
          <a:ext cx="440875" cy="3538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1100" kern="1200" dirty="0"/>
            <a:t>（度）</a:t>
          </a:r>
        </a:p>
      </cdr:txBody>
    </cdr:sp>
  </cdr:relSizeAnchor>
  <cdr:relSizeAnchor xmlns:cdr="http://schemas.openxmlformats.org/drawingml/2006/chartDrawing">
    <cdr:from>
      <cdr:x>0.84871</cdr:x>
      <cdr:y>0.88309</cdr:y>
    </cdr:from>
    <cdr:to>
      <cdr:x>1</cdr:x>
      <cdr:y>1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CFBE8E0-E8FE-EFE0-89D9-A517A1623130}"/>
            </a:ext>
          </a:extLst>
        </cdr:cNvPr>
        <cdr:cNvSpPr txBox="1"/>
      </cdr:nvSpPr>
      <cdr:spPr>
        <a:xfrm xmlns:a="http://schemas.openxmlformats.org/drawingml/2006/main">
          <a:off x="3173925" y="2672896"/>
          <a:ext cx="565789" cy="3538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100" kern="1200" dirty="0"/>
            <a:t>（月）</a:t>
          </a:r>
        </a:p>
      </cdr:txBody>
    </cdr:sp>
  </cdr:relSizeAnchor>
  <cdr:relSizeAnchor xmlns:cdr="http://schemas.openxmlformats.org/drawingml/2006/chartDrawing">
    <cdr:from>
      <cdr:x>0.09398</cdr:x>
      <cdr:y>0.73017</cdr:y>
    </cdr:from>
    <cdr:to>
      <cdr:x>0.94736</cdr:x>
      <cdr:y>0.78207</cdr:y>
    </cdr:to>
    <cdr:grpSp>
      <cdr:nvGrpSpPr>
        <cdr:cNvPr id="8" name="グループ化 7">
          <a:extLst xmlns:a="http://schemas.openxmlformats.org/drawingml/2006/main">
            <a:ext uri="{FF2B5EF4-FFF2-40B4-BE49-F238E27FC236}">
              <a16:creationId xmlns:a16="http://schemas.microsoft.com/office/drawing/2014/main" id="{4BDC13B5-B057-A440-9195-84B152A0EFEB}"/>
            </a:ext>
          </a:extLst>
        </cdr:cNvPr>
        <cdr:cNvGrpSpPr/>
      </cdr:nvGrpSpPr>
      <cdr:grpSpPr>
        <a:xfrm xmlns:a="http://schemas.openxmlformats.org/drawingml/2006/main">
          <a:off x="351458" y="1839969"/>
          <a:ext cx="3191397" cy="130783"/>
          <a:chOff x="559106" y="2090257"/>
          <a:chExt cx="3736777" cy="326582"/>
        </a:xfrm>
      </cdr:grpSpPr>
      <cdr:sp macro="" textlink="">
        <cdr:nvSpPr>
          <cdr:cNvPr id="4" name="フリーフォーム 3">
            <a:extLst xmlns:a="http://schemas.openxmlformats.org/drawingml/2006/main">
              <a:ext uri="{FF2B5EF4-FFF2-40B4-BE49-F238E27FC236}">
                <a16:creationId xmlns:a16="http://schemas.microsoft.com/office/drawing/2014/main" id="{F3A39BB3-2D5F-B174-CD82-71C558642B64}"/>
              </a:ext>
            </a:extLst>
          </cdr:cNvPr>
          <cdr:cNvSpPr/>
        </cdr:nvSpPr>
        <cdr:spPr>
          <a:xfrm xmlns:a="http://schemas.openxmlformats.org/drawingml/2006/main">
            <a:off x="561501" y="2153923"/>
            <a:ext cx="3734382" cy="195444"/>
          </a:xfrm>
          <a:custGeom xmlns:a="http://schemas.openxmlformats.org/drawingml/2006/main">
            <a:avLst/>
            <a:gdLst>
              <a:gd name="connsiteX0" fmla="*/ 0 w 3734382"/>
              <a:gd name="connsiteY0" fmla="*/ 188464 h 195444"/>
              <a:gd name="connsiteX1" fmla="*/ 146584 w 3734382"/>
              <a:gd name="connsiteY1" fmla="*/ 13960 h 195444"/>
              <a:gd name="connsiteX2" fmla="*/ 293167 w 3734382"/>
              <a:gd name="connsiteY2" fmla="*/ 188464 h 195444"/>
              <a:gd name="connsiteX3" fmla="*/ 467671 w 3734382"/>
              <a:gd name="connsiteY3" fmla="*/ 13960 h 195444"/>
              <a:gd name="connsiteX4" fmla="*/ 607274 w 3734382"/>
              <a:gd name="connsiteY4" fmla="*/ 188464 h 195444"/>
              <a:gd name="connsiteX5" fmla="*/ 774797 w 3734382"/>
              <a:gd name="connsiteY5" fmla="*/ 6980 h 195444"/>
              <a:gd name="connsiteX6" fmla="*/ 921381 w 3734382"/>
              <a:gd name="connsiteY6" fmla="*/ 188464 h 195444"/>
              <a:gd name="connsiteX7" fmla="*/ 1081924 w 3734382"/>
              <a:gd name="connsiteY7" fmla="*/ 13960 h 195444"/>
              <a:gd name="connsiteX8" fmla="*/ 1235487 w 3734382"/>
              <a:gd name="connsiteY8" fmla="*/ 188464 h 195444"/>
              <a:gd name="connsiteX9" fmla="*/ 1396031 w 3734382"/>
              <a:gd name="connsiteY9" fmla="*/ 0 h 195444"/>
              <a:gd name="connsiteX10" fmla="*/ 1549594 w 3734382"/>
              <a:gd name="connsiteY10" fmla="*/ 188464 h 195444"/>
              <a:gd name="connsiteX11" fmla="*/ 1703158 w 3734382"/>
              <a:gd name="connsiteY11" fmla="*/ 13960 h 195444"/>
              <a:gd name="connsiteX12" fmla="*/ 1863701 w 3734382"/>
              <a:gd name="connsiteY12" fmla="*/ 188464 h 195444"/>
              <a:gd name="connsiteX13" fmla="*/ 2024245 w 3734382"/>
              <a:gd name="connsiteY13" fmla="*/ 6980 h 195444"/>
              <a:gd name="connsiteX14" fmla="*/ 2177808 w 3734382"/>
              <a:gd name="connsiteY14" fmla="*/ 188464 h 195444"/>
              <a:gd name="connsiteX15" fmla="*/ 2338352 w 3734382"/>
              <a:gd name="connsiteY15" fmla="*/ 13960 h 195444"/>
              <a:gd name="connsiteX16" fmla="*/ 2491915 w 3734382"/>
              <a:gd name="connsiteY16" fmla="*/ 188464 h 195444"/>
              <a:gd name="connsiteX17" fmla="*/ 2638498 w 3734382"/>
              <a:gd name="connsiteY17" fmla="*/ 6980 h 195444"/>
              <a:gd name="connsiteX18" fmla="*/ 2799042 w 3734382"/>
              <a:gd name="connsiteY18" fmla="*/ 195444 h 195444"/>
              <a:gd name="connsiteX19" fmla="*/ 2959585 w 3734382"/>
              <a:gd name="connsiteY19" fmla="*/ 6980 h 195444"/>
              <a:gd name="connsiteX20" fmla="*/ 3113149 w 3734382"/>
              <a:gd name="connsiteY20" fmla="*/ 188464 h 195444"/>
              <a:gd name="connsiteX21" fmla="*/ 3266712 w 3734382"/>
              <a:gd name="connsiteY21" fmla="*/ 6980 h 195444"/>
              <a:gd name="connsiteX22" fmla="*/ 3420275 w 3734382"/>
              <a:gd name="connsiteY22" fmla="*/ 195444 h 195444"/>
              <a:gd name="connsiteX23" fmla="*/ 3573839 w 3734382"/>
              <a:gd name="connsiteY23" fmla="*/ 6980 h 195444"/>
              <a:gd name="connsiteX24" fmla="*/ 3734382 w 3734382"/>
              <a:gd name="connsiteY24" fmla="*/ 195444 h 195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734382" h="195444">
                <a:moveTo>
                  <a:pt x="0" y="188464"/>
                </a:moveTo>
                <a:cubicBezTo>
                  <a:pt x="48861" y="101212"/>
                  <a:pt x="97723" y="13960"/>
                  <a:pt x="146584" y="13960"/>
                </a:cubicBezTo>
                <a:cubicBezTo>
                  <a:pt x="195445" y="13960"/>
                  <a:pt x="239653" y="188464"/>
                  <a:pt x="293167" y="188464"/>
                </a:cubicBezTo>
                <a:cubicBezTo>
                  <a:pt x="346681" y="188464"/>
                  <a:pt x="415320" y="13960"/>
                  <a:pt x="467671" y="13960"/>
                </a:cubicBezTo>
                <a:cubicBezTo>
                  <a:pt x="520022" y="13960"/>
                  <a:pt x="556086" y="189627"/>
                  <a:pt x="607274" y="188464"/>
                </a:cubicBezTo>
                <a:cubicBezTo>
                  <a:pt x="658462" y="187301"/>
                  <a:pt x="722446" y="6980"/>
                  <a:pt x="774797" y="6980"/>
                </a:cubicBezTo>
                <a:cubicBezTo>
                  <a:pt x="827148" y="6980"/>
                  <a:pt x="870193" y="187301"/>
                  <a:pt x="921381" y="188464"/>
                </a:cubicBezTo>
                <a:cubicBezTo>
                  <a:pt x="972569" y="189627"/>
                  <a:pt x="1029573" y="13960"/>
                  <a:pt x="1081924" y="13960"/>
                </a:cubicBezTo>
                <a:cubicBezTo>
                  <a:pt x="1134275" y="13960"/>
                  <a:pt x="1183136" y="190791"/>
                  <a:pt x="1235487" y="188464"/>
                </a:cubicBezTo>
                <a:cubicBezTo>
                  <a:pt x="1287838" y="186137"/>
                  <a:pt x="1343680" y="0"/>
                  <a:pt x="1396031" y="0"/>
                </a:cubicBezTo>
                <a:cubicBezTo>
                  <a:pt x="1448382" y="0"/>
                  <a:pt x="1498406" y="186137"/>
                  <a:pt x="1549594" y="188464"/>
                </a:cubicBezTo>
                <a:cubicBezTo>
                  <a:pt x="1600782" y="190791"/>
                  <a:pt x="1650807" y="13960"/>
                  <a:pt x="1703158" y="13960"/>
                </a:cubicBezTo>
                <a:cubicBezTo>
                  <a:pt x="1755509" y="13960"/>
                  <a:pt x="1810187" y="189627"/>
                  <a:pt x="1863701" y="188464"/>
                </a:cubicBezTo>
                <a:cubicBezTo>
                  <a:pt x="1917216" y="187301"/>
                  <a:pt x="1971894" y="6980"/>
                  <a:pt x="2024245" y="6980"/>
                </a:cubicBezTo>
                <a:cubicBezTo>
                  <a:pt x="2076596" y="6980"/>
                  <a:pt x="2125457" y="187301"/>
                  <a:pt x="2177808" y="188464"/>
                </a:cubicBezTo>
                <a:cubicBezTo>
                  <a:pt x="2230159" y="189627"/>
                  <a:pt x="2286001" y="13960"/>
                  <a:pt x="2338352" y="13960"/>
                </a:cubicBezTo>
                <a:cubicBezTo>
                  <a:pt x="2390703" y="13960"/>
                  <a:pt x="2441891" y="189627"/>
                  <a:pt x="2491915" y="188464"/>
                </a:cubicBezTo>
                <a:cubicBezTo>
                  <a:pt x="2541939" y="187301"/>
                  <a:pt x="2587310" y="5817"/>
                  <a:pt x="2638498" y="6980"/>
                </a:cubicBezTo>
                <a:cubicBezTo>
                  <a:pt x="2689686" y="8143"/>
                  <a:pt x="2745528" y="195444"/>
                  <a:pt x="2799042" y="195444"/>
                </a:cubicBezTo>
                <a:cubicBezTo>
                  <a:pt x="2852556" y="195444"/>
                  <a:pt x="2907234" y="8143"/>
                  <a:pt x="2959585" y="6980"/>
                </a:cubicBezTo>
                <a:cubicBezTo>
                  <a:pt x="3011936" y="5817"/>
                  <a:pt x="3061961" y="188464"/>
                  <a:pt x="3113149" y="188464"/>
                </a:cubicBezTo>
                <a:cubicBezTo>
                  <a:pt x="3164337" y="188464"/>
                  <a:pt x="3215524" y="5817"/>
                  <a:pt x="3266712" y="6980"/>
                </a:cubicBezTo>
                <a:cubicBezTo>
                  <a:pt x="3317900" y="8143"/>
                  <a:pt x="3369087" y="195444"/>
                  <a:pt x="3420275" y="195444"/>
                </a:cubicBezTo>
                <a:cubicBezTo>
                  <a:pt x="3471463" y="195444"/>
                  <a:pt x="3521488" y="6980"/>
                  <a:pt x="3573839" y="6980"/>
                </a:cubicBezTo>
                <a:cubicBezTo>
                  <a:pt x="3626190" y="6980"/>
                  <a:pt x="3680286" y="101212"/>
                  <a:pt x="3734382" y="195444"/>
                </a:cubicBezTo>
              </a:path>
            </a:pathLst>
          </a:custGeom>
          <a:noFill xmlns:a="http://schemas.openxmlformats.org/drawingml/2006/main"/>
          <a:ln xmlns:a="http://schemas.openxmlformats.org/drawingml/2006/main" w="57150">
            <a:solidFill>
              <a:schemeClr val="bg1"/>
            </a:solidFill>
          </a:ln>
        </cdr:spPr>
        <cdr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vertOverflow="clip"/>
          <a:lstStyle xmlns:a="http://schemas.openxmlformats.org/drawingml/2006/main"/>
          <a:p xmlns:a="http://schemas.openxmlformats.org/drawingml/2006/main">
            <a:endParaRPr lang="ja-JP" altLang="en-US" kern="1200"/>
          </a:p>
        </cdr:txBody>
      </cdr:sp>
      <cdr:grpSp>
        <cdr:nvGrpSpPr>
          <cdr:cNvPr id="7" name="グループ化 6">
            <a:extLst xmlns:a="http://schemas.openxmlformats.org/drawingml/2006/main">
              <a:ext uri="{FF2B5EF4-FFF2-40B4-BE49-F238E27FC236}">
                <a16:creationId xmlns:a16="http://schemas.microsoft.com/office/drawing/2014/main" id="{F7BF1B25-FE54-3CC9-3842-616D7F4DD985}"/>
              </a:ext>
            </a:extLst>
          </cdr:cNvPr>
          <cdr:cNvGrpSpPr/>
        </cdr:nvGrpSpPr>
        <cdr:grpSpPr>
          <a:xfrm xmlns:a="http://schemas.openxmlformats.org/drawingml/2006/main">
            <a:off x="559106" y="2090257"/>
            <a:ext cx="3735752" cy="326582"/>
            <a:chOff x="559106" y="2090257"/>
            <a:chExt cx="3735752" cy="326582"/>
          </a:xfrm>
        </cdr:grpSpPr>
        <cdr:sp macro="" textlink="">
          <cdr:nvSpPr>
            <cdr:cNvPr id="5" name="フリーフォーム 4">
              <a:extLst xmlns:a="http://schemas.openxmlformats.org/drawingml/2006/main">
                <a:ext uri="{FF2B5EF4-FFF2-40B4-BE49-F238E27FC236}">
                  <a16:creationId xmlns:a16="http://schemas.microsoft.com/office/drawing/2014/main" id="{B7305633-D914-490E-7A52-57751E1956BC}"/>
                </a:ext>
              </a:extLst>
            </cdr:cNvPr>
            <cdr:cNvSpPr/>
          </cdr:nvSpPr>
          <cdr:spPr>
            <a:xfrm xmlns:a="http://schemas.openxmlformats.org/drawingml/2006/main">
              <a:off x="559106" y="2090257"/>
              <a:ext cx="3734382" cy="195444"/>
            </a:xfrm>
            <a:custGeom xmlns:a="http://schemas.openxmlformats.org/drawingml/2006/main">
              <a:avLst/>
              <a:gdLst>
                <a:gd name="connsiteX0" fmla="*/ 0 w 3734382"/>
                <a:gd name="connsiteY0" fmla="*/ 188464 h 195444"/>
                <a:gd name="connsiteX1" fmla="*/ 146584 w 3734382"/>
                <a:gd name="connsiteY1" fmla="*/ 13960 h 195444"/>
                <a:gd name="connsiteX2" fmla="*/ 293167 w 3734382"/>
                <a:gd name="connsiteY2" fmla="*/ 188464 h 195444"/>
                <a:gd name="connsiteX3" fmla="*/ 467671 w 3734382"/>
                <a:gd name="connsiteY3" fmla="*/ 13960 h 195444"/>
                <a:gd name="connsiteX4" fmla="*/ 607274 w 3734382"/>
                <a:gd name="connsiteY4" fmla="*/ 188464 h 195444"/>
                <a:gd name="connsiteX5" fmla="*/ 774797 w 3734382"/>
                <a:gd name="connsiteY5" fmla="*/ 6980 h 195444"/>
                <a:gd name="connsiteX6" fmla="*/ 921381 w 3734382"/>
                <a:gd name="connsiteY6" fmla="*/ 188464 h 195444"/>
                <a:gd name="connsiteX7" fmla="*/ 1081924 w 3734382"/>
                <a:gd name="connsiteY7" fmla="*/ 13960 h 195444"/>
                <a:gd name="connsiteX8" fmla="*/ 1235487 w 3734382"/>
                <a:gd name="connsiteY8" fmla="*/ 188464 h 195444"/>
                <a:gd name="connsiteX9" fmla="*/ 1396031 w 3734382"/>
                <a:gd name="connsiteY9" fmla="*/ 0 h 195444"/>
                <a:gd name="connsiteX10" fmla="*/ 1549594 w 3734382"/>
                <a:gd name="connsiteY10" fmla="*/ 188464 h 195444"/>
                <a:gd name="connsiteX11" fmla="*/ 1703158 w 3734382"/>
                <a:gd name="connsiteY11" fmla="*/ 13960 h 195444"/>
                <a:gd name="connsiteX12" fmla="*/ 1863701 w 3734382"/>
                <a:gd name="connsiteY12" fmla="*/ 188464 h 195444"/>
                <a:gd name="connsiteX13" fmla="*/ 2024245 w 3734382"/>
                <a:gd name="connsiteY13" fmla="*/ 6980 h 195444"/>
                <a:gd name="connsiteX14" fmla="*/ 2177808 w 3734382"/>
                <a:gd name="connsiteY14" fmla="*/ 188464 h 195444"/>
                <a:gd name="connsiteX15" fmla="*/ 2338352 w 3734382"/>
                <a:gd name="connsiteY15" fmla="*/ 13960 h 195444"/>
                <a:gd name="connsiteX16" fmla="*/ 2491915 w 3734382"/>
                <a:gd name="connsiteY16" fmla="*/ 188464 h 195444"/>
                <a:gd name="connsiteX17" fmla="*/ 2638498 w 3734382"/>
                <a:gd name="connsiteY17" fmla="*/ 6980 h 195444"/>
                <a:gd name="connsiteX18" fmla="*/ 2799042 w 3734382"/>
                <a:gd name="connsiteY18" fmla="*/ 195444 h 195444"/>
                <a:gd name="connsiteX19" fmla="*/ 2959585 w 3734382"/>
                <a:gd name="connsiteY19" fmla="*/ 6980 h 195444"/>
                <a:gd name="connsiteX20" fmla="*/ 3113149 w 3734382"/>
                <a:gd name="connsiteY20" fmla="*/ 188464 h 195444"/>
                <a:gd name="connsiteX21" fmla="*/ 3266712 w 3734382"/>
                <a:gd name="connsiteY21" fmla="*/ 6980 h 195444"/>
                <a:gd name="connsiteX22" fmla="*/ 3420275 w 3734382"/>
                <a:gd name="connsiteY22" fmla="*/ 195444 h 195444"/>
                <a:gd name="connsiteX23" fmla="*/ 3573839 w 3734382"/>
                <a:gd name="connsiteY23" fmla="*/ 6980 h 195444"/>
                <a:gd name="connsiteX24" fmla="*/ 3734382 w 3734382"/>
                <a:gd name="connsiteY24" fmla="*/ 195444 h 195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734382" h="195444">
                  <a:moveTo>
                    <a:pt x="0" y="188464"/>
                  </a:moveTo>
                  <a:cubicBezTo>
                    <a:pt x="48861" y="101212"/>
                    <a:pt x="97723" y="13960"/>
                    <a:pt x="146584" y="13960"/>
                  </a:cubicBezTo>
                  <a:cubicBezTo>
                    <a:pt x="195445" y="13960"/>
                    <a:pt x="239653" y="188464"/>
                    <a:pt x="293167" y="188464"/>
                  </a:cubicBezTo>
                  <a:cubicBezTo>
                    <a:pt x="346681" y="188464"/>
                    <a:pt x="415320" y="13960"/>
                    <a:pt x="467671" y="13960"/>
                  </a:cubicBezTo>
                  <a:cubicBezTo>
                    <a:pt x="520022" y="13960"/>
                    <a:pt x="556086" y="189627"/>
                    <a:pt x="607274" y="188464"/>
                  </a:cubicBezTo>
                  <a:cubicBezTo>
                    <a:pt x="658462" y="187301"/>
                    <a:pt x="722446" y="6980"/>
                    <a:pt x="774797" y="6980"/>
                  </a:cubicBezTo>
                  <a:cubicBezTo>
                    <a:pt x="827148" y="6980"/>
                    <a:pt x="870193" y="187301"/>
                    <a:pt x="921381" y="188464"/>
                  </a:cubicBezTo>
                  <a:cubicBezTo>
                    <a:pt x="972569" y="189627"/>
                    <a:pt x="1029573" y="13960"/>
                    <a:pt x="1081924" y="13960"/>
                  </a:cubicBezTo>
                  <a:cubicBezTo>
                    <a:pt x="1134275" y="13960"/>
                    <a:pt x="1183136" y="190791"/>
                    <a:pt x="1235487" y="188464"/>
                  </a:cubicBezTo>
                  <a:cubicBezTo>
                    <a:pt x="1287838" y="186137"/>
                    <a:pt x="1343680" y="0"/>
                    <a:pt x="1396031" y="0"/>
                  </a:cubicBezTo>
                  <a:cubicBezTo>
                    <a:pt x="1448382" y="0"/>
                    <a:pt x="1498406" y="186137"/>
                    <a:pt x="1549594" y="188464"/>
                  </a:cubicBezTo>
                  <a:cubicBezTo>
                    <a:pt x="1600782" y="190791"/>
                    <a:pt x="1650807" y="13960"/>
                    <a:pt x="1703158" y="13960"/>
                  </a:cubicBezTo>
                  <a:cubicBezTo>
                    <a:pt x="1755509" y="13960"/>
                    <a:pt x="1810187" y="189627"/>
                    <a:pt x="1863701" y="188464"/>
                  </a:cubicBezTo>
                  <a:cubicBezTo>
                    <a:pt x="1917216" y="187301"/>
                    <a:pt x="1971894" y="6980"/>
                    <a:pt x="2024245" y="6980"/>
                  </a:cubicBezTo>
                  <a:cubicBezTo>
                    <a:pt x="2076596" y="6980"/>
                    <a:pt x="2125457" y="187301"/>
                    <a:pt x="2177808" y="188464"/>
                  </a:cubicBezTo>
                  <a:cubicBezTo>
                    <a:pt x="2230159" y="189627"/>
                    <a:pt x="2286001" y="13960"/>
                    <a:pt x="2338352" y="13960"/>
                  </a:cubicBezTo>
                  <a:cubicBezTo>
                    <a:pt x="2390703" y="13960"/>
                    <a:pt x="2441891" y="189627"/>
                    <a:pt x="2491915" y="188464"/>
                  </a:cubicBezTo>
                  <a:cubicBezTo>
                    <a:pt x="2541939" y="187301"/>
                    <a:pt x="2587310" y="5817"/>
                    <a:pt x="2638498" y="6980"/>
                  </a:cubicBezTo>
                  <a:cubicBezTo>
                    <a:pt x="2689686" y="8143"/>
                    <a:pt x="2745528" y="195444"/>
                    <a:pt x="2799042" y="195444"/>
                  </a:cubicBezTo>
                  <a:cubicBezTo>
                    <a:pt x="2852556" y="195444"/>
                    <a:pt x="2907234" y="8143"/>
                    <a:pt x="2959585" y="6980"/>
                  </a:cubicBezTo>
                  <a:cubicBezTo>
                    <a:pt x="3011936" y="5817"/>
                    <a:pt x="3061961" y="188464"/>
                    <a:pt x="3113149" y="188464"/>
                  </a:cubicBezTo>
                  <a:cubicBezTo>
                    <a:pt x="3164337" y="188464"/>
                    <a:pt x="3215524" y="5817"/>
                    <a:pt x="3266712" y="6980"/>
                  </a:cubicBezTo>
                  <a:cubicBezTo>
                    <a:pt x="3317900" y="8143"/>
                    <a:pt x="3369087" y="195444"/>
                    <a:pt x="3420275" y="195444"/>
                  </a:cubicBezTo>
                  <a:cubicBezTo>
                    <a:pt x="3471463" y="195444"/>
                    <a:pt x="3521488" y="6980"/>
                    <a:pt x="3573839" y="6980"/>
                  </a:cubicBezTo>
                  <a:cubicBezTo>
                    <a:pt x="3626190" y="6980"/>
                    <a:pt x="3680286" y="101212"/>
                    <a:pt x="3734382" y="195444"/>
                  </a:cubicBezTo>
                </a:path>
              </a:pathLst>
            </a:custGeom>
            <a:noFill xmlns:a="http://schemas.openxmlformats.org/drawingml/2006/main"/>
            <a:ln xmlns:a="http://schemas.openxmlformats.org/drawingml/2006/main" w="12700">
              <a:solidFill>
                <a:schemeClr val="tx1"/>
              </a:solidFill>
            </a:ln>
          </cdr:spPr>
          <cdr:style>
            <a:lnRef xmlns:a="http://schemas.openxmlformats.org/drawingml/2006/main" idx="2">
              <a:schemeClr val="accent1">
                <a:shade val="15000"/>
              </a:schemeClr>
            </a:lnRef>
            <a:fillRef xmlns:a="http://schemas.openxmlformats.org/drawingml/2006/main" idx="1">
              <a:schemeClr val="accent1"/>
            </a:fillRef>
            <a:effectRef xmlns:a="http://schemas.openxmlformats.org/drawingml/2006/main" idx="0">
              <a:schemeClr val="accent1"/>
            </a:effectRef>
            <a:fontRef xmlns:a="http://schemas.openxmlformats.org/drawingml/2006/main" idx="minor">
              <a:schemeClr val="lt1"/>
            </a:fontRef>
          </cdr:style>
          <cdr:txBody>
            <a:bodyPr xmlns:a="http://schemas.openxmlformats.org/drawingml/2006/main"/>
            <a:lstStyle xmlns:a="http://schemas.openxmlformats.org/drawingml/2006/main"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endParaRPr lang="ja-JP" altLang="en-US" kern="1200"/>
            </a:p>
          </cdr:txBody>
        </cdr:sp>
        <cdr:sp macro="" textlink="">
          <cdr:nvSpPr>
            <cdr:cNvPr id="6" name="フリーフォーム 5">
              <a:extLst xmlns:a="http://schemas.openxmlformats.org/drawingml/2006/main">
                <a:ext uri="{FF2B5EF4-FFF2-40B4-BE49-F238E27FC236}">
                  <a16:creationId xmlns:a16="http://schemas.microsoft.com/office/drawing/2014/main" id="{CC960688-48DF-A0C8-1969-39660500DB9F}"/>
                </a:ext>
              </a:extLst>
            </cdr:cNvPr>
            <cdr:cNvSpPr/>
          </cdr:nvSpPr>
          <cdr:spPr>
            <a:xfrm xmlns:a="http://schemas.openxmlformats.org/drawingml/2006/main">
              <a:off x="560476" y="2221395"/>
              <a:ext cx="3734382" cy="195444"/>
            </a:xfrm>
            <a:custGeom xmlns:a="http://schemas.openxmlformats.org/drawingml/2006/main">
              <a:avLst/>
              <a:gdLst>
                <a:gd name="connsiteX0" fmla="*/ 0 w 3734382"/>
                <a:gd name="connsiteY0" fmla="*/ 188464 h 195444"/>
                <a:gd name="connsiteX1" fmla="*/ 146584 w 3734382"/>
                <a:gd name="connsiteY1" fmla="*/ 13960 h 195444"/>
                <a:gd name="connsiteX2" fmla="*/ 293167 w 3734382"/>
                <a:gd name="connsiteY2" fmla="*/ 188464 h 195444"/>
                <a:gd name="connsiteX3" fmla="*/ 467671 w 3734382"/>
                <a:gd name="connsiteY3" fmla="*/ 13960 h 195444"/>
                <a:gd name="connsiteX4" fmla="*/ 607274 w 3734382"/>
                <a:gd name="connsiteY4" fmla="*/ 188464 h 195444"/>
                <a:gd name="connsiteX5" fmla="*/ 774797 w 3734382"/>
                <a:gd name="connsiteY5" fmla="*/ 6980 h 195444"/>
                <a:gd name="connsiteX6" fmla="*/ 921381 w 3734382"/>
                <a:gd name="connsiteY6" fmla="*/ 188464 h 195444"/>
                <a:gd name="connsiteX7" fmla="*/ 1081924 w 3734382"/>
                <a:gd name="connsiteY7" fmla="*/ 13960 h 195444"/>
                <a:gd name="connsiteX8" fmla="*/ 1235487 w 3734382"/>
                <a:gd name="connsiteY8" fmla="*/ 188464 h 195444"/>
                <a:gd name="connsiteX9" fmla="*/ 1396031 w 3734382"/>
                <a:gd name="connsiteY9" fmla="*/ 0 h 195444"/>
                <a:gd name="connsiteX10" fmla="*/ 1549594 w 3734382"/>
                <a:gd name="connsiteY10" fmla="*/ 188464 h 195444"/>
                <a:gd name="connsiteX11" fmla="*/ 1703158 w 3734382"/>
                <a:gd name="connsiteY11" fmla="*/ 13960 h 195444"/>
                <a:gd name="connsiteX12" fmla="*/ 1863701 w 3734382"/>
                <a:gd name="connsiteY12" fmla="*/ 188464 h 195444"/>
                <a:gd name="connsiteX13" fmla="*/ 2024245 w 3734382"/>
                <a:gd name="connsiteY13" fmla="*/ 6980 h 195444"/>
                <a:gd name="connsiteX14" fmla="*/ 2177808 w 3734382"/>
                <a:gd name="connsiteY14" fmla="*/ 188464 h 195444"/>
                <a:gd name="connsiteX15" fmla="*/ 2338352 w 3734382"/>
                <a:gd name="connsiteY15" fmla="*/ 13960 h 195444"/>
                <a:gd name="connsiteX16" fmla="*/ 2491915 w 3734382"/>
                <a:gd name="connsiteY16" fmla="*/ 188464 h 195444"/>
                <a:gd name="connsiteX17" fmla="*/ 2638498 w 3734382"/>
                <a:gd name="connsiteY17" fmla="*/ 6980 h 195444"/>
                <a:gd name="connsiteX18" fmla="*/ 2799042 w 3734382"/>
                <a:gd name="connsiteY18" fmla="*/ 195444 h 195444"/>
                <a:gd name="connsiteX19" fmla="*/ 2959585 w 3734382"/>
                <a:gd name="connsiteY19" fmla="*/ 6980 h 195444"/>
                <a:gd name="connsiteX20" fmla="*/ 3113149 w 3734382"/>
                <a:gd name="connsiteY20" fmla="*/ 188464 h 195444"/>
                <a:gd name="connsiteX21" fmla="*/ 3266712 w 3734382"/>
                <a:gd name="connsiteY21" fmla="*/ 6980 h 195444"/>
                <a:gd name="connsiteX22" fmla="*/ 3420275 w 3734382"/>
                <a:gd name="connsiteY22" fmla="*/ 195444 h 195444"/>
                <a:gd name="connsiteX23" fmla="*/ 3573839 w 3734382"/>
                <a:gd name="connsiteY23" fmla="*/ 6980 h 195444"/>
                <a:gd name="connsiteX24" fmla="*/ 3734382 w 3734382"/>
                <a:gd name="connsiteY24" fmla="*/ 195444 h 195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734382" h="195444">
                  <a:moveTo>
                    <a:pt x="0" y="188464"/>
                  </a:moveTo>
                  <a:cubicBezTo>
                    <a:pt x="48861" y="101212"/>
                    <a:pt x="97723" y="13960"/>
                    <a:pt x="146584" y="13960"/>
                  </a:cubicBezTo>
                  <a:cubicBezTo>
                    <a:pt x="195445" y="13960"/>
                    <a:pt x="239653" y="188464"/>
                    <a:pt x="293167" y="188464"/>
                  </a:cubicBezTo>
                  <a:cubicBezTo>
                    <a:pt x="346681" y="188464"/>
                    <a:pt x="415320" y="13960"/>
                    <a:pt x="467671" y="13960"/>
                  </a:cubicBezTo>
                  <a:cubicBezTo>
                    <a:pt x="520022" y="13960"/>
                    <a:pt x="556086" y="189627"/>
                    <a:pt x="607274" y="188464"/>
                  </a:cubicBezTo>
                  <a:cubicBezTo>
                    <a:pt x="658462" y="187301"/>
                    <a:pt x="722446" y="6980"/>
                    <a:pt x="774797" y="6980"/>
                  </a:cubicBezTo>
                  <a:cubicBezTo>
                    <a:pt x="827148" y="6980"/>
                    <a:pt x="870193" y="187301"/>
                    <a:pt x="921381" y="188464"/>
                  </a:cubicBezTo>
                  <a:cubicBezTo>
                    <a:pt x="972569" y="189627"/>
                    <a:pt x="1029573" y="13960"/>
                    <a:pt x="1081924" y="13960"/>
                  </a:cubicBezTo>
                  <a:cubicBezTo>
                    <a:pt x="1134275" y="13960"/>
                    <a:pt x="1183136" y="190791"/>
                    <a:pt x="1235487" y="188464"/>
                  </a:cubicBezTo>
                  <a:cubicBezTo>
                    <a:pt x="1287838" y="186137"/>
                    <a:pt x="1343680" y="0"/>
                    <a:pt x="1396031" y="0"/>
                  </a:cubicBezTo>
                  <a:cubicBezTo>
                    <a:pt x="1448382" y="0"/>
                    <a:pt x="1498406" y="186137"/>
                    <a:pt x="1549594" y="188464"/>
                  </a:cubicBezTo>
                  <a:cubicBezTo>
                    <a:pt x="1600782" y="190791"/>
                    <a:pt x="1650807" y="13960"/>
                    <a:pt x="1703158" y="13960"/>
                  </a:cubicBezTo>
                  <a:cubicBezTo>
                    <a:pt x="1755509" y="13960"/>
                    <a:pt x="1810187" y="189627"/>
                    <a:pt x="1863701" y="188464"/>
                  </a:cubicBezTo>
                  <a:cubicBezTo>
                    <a:pt x="1917216" y="187301"/>
                    <a:pt x="1971894" y="6980"/>
                    <a:pt x="2024245" y="6980"/>
                  </a:cubicBezTo>
                  <a:cubicBezTo>
                    <a:pt x="2076596" y="6980"/>
                    <a:pt x="2125457" y="187301"/>
                    <a:pt x="2177808" y="188464"/>
                  </a:cubicBezTo>
                  <a:cubicBezTo>
                    <a:pt x="2230159" y="189627"/>
                    <a:pt x="2286001" y="13960"/>
                    <a:pt x="2338352" y="13960"/>
                  </a:cubicBezTo>
                  <a:cubicBezTo>
                    <a:pt x="2390703" y="13960"/>
                    <a:pt x="2441891" y="189627"/>
                    <a:pt x="2491915" y="188464"/>
                  </a:cubicBezTo>
                  <a:cubicBezTo>
                    <a:pt x="2541939" y="187301"/>
                    <a:pt x="2587310" y="5817"/>
                    <a:pt x="2638498" y="6980"/>
                  </a:cubicBezTo>
                  <a:cubicBezTo>
                    <a:pt x="2689686" y="8143"/>
                    <a:pt x="2745528" y="195444"/>
                    <a:pt x="2799042" y="195444"/>
                  </a:cubicBezTo>
                  <a:cubicBezTo>
                    <a:pt x="2852556" y="195444"/>
                    <a:pt x="2907234" y="8143"/>
                    <a:pt x="2959585" y="6980"/>
                  </a:cubicBezTo>
                  <a:cubicBezTo>
                    <a:pt x="3011936" y="5817"/>
                    <a:pt x="3061961" y="188464"/>
                    <a:pt x="3113149" y="188464"/>
                  </a:cubicBezTo>
                  <a:cubicBezTo>
                    <a:pt x="3164337" y="188464"/>
                    <a:pt x="3215524" y="5817"/>
                    <a:pt x="3266712" y="6980"/>
                  </a:cubicBezTo>
                  <a:cubicBezTo>
                    <a:pt x="3317900" y="8143"/>
                    <a:pt x="3369087" y="195444"/>
                    <a:pt x="3420275" y="195444"/>
                  </a:cubicBezTo>
                  <a:cubicBezTo>
                    <a:pt x="3471463" y="195444"/>
                    <a:pt x="3521488" y="6980"/>
                    <a:pt x="3573839" y="6980"/>
                  </a:cubicBezTo>
                  <a:cubicBezTo>
                    <a:pt x="3626190" y="6980"/>
                    <a:pt x="3680286" y="101212"/>
                    <a:pt x="3734382" y="195444"/>
                  </a:cubicBezTo>
                </a:path>
              </a:pathLst>
            </a:custGeom>
            <a:noFill xmlns:a="http://schemas.openxmlformats.org/drawingml/2006/main"/>
            <a:ln xmlns:a="http://schemas.openxmlformats.org/drawingml/2006/main" w="12700">
              <a:solidFill>
                <a:schemeClr val="tx1"/>
              </a:solidFill>
            </a:ln>
          </cdr:spPr>
          <cdr:style>
            <a:lnRef xmlns:a="http://schemas.openxmlformats.org/drawingml/2006/main" idx="2">
              <a:schemeClr val="accent1">
                <a:shade val="15000"/>
              </a:schemeClr>
            </a:lnRef>
            <a:fillRef xmlns:a="http://schemas.openxmlformats.org/drawingml/2006/main" idx="1">
              <a:schemeClr val="accent1"/>
            </a:fillRef>
            <a:effectRef xmlns:a="http://schemas.openxmlformats.org/drawingml/2006/main" idx="0">
              <a:schemeClr val="accent1"/>
            </a:effectRef>
            <a:fontRef xmlns:a="http://schemas.openxmlformats.org/drawingml/2006/main" idx="minor">
              <a:schemeClr val="lt1"/>
            </a:fontRef>
          </cdr:style>
          <cdr:txBody>
            <a:bodyPr xmlns:a="http://schemas.openxmlformats.org/drawingml/2006/main"/>
            <a:lstStyle xmlns:a="http://schemas.openxmlformats.org/drawingml/2006/main"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endParaRPr lang="ja-JP" altLang="en-US" kern="1200"/>
            </a:p>
          </cdr:txBody>
        </cdr:sp>
      </cdr:grp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8" tIns="66126" rIns="132248" bIns="661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48" tIns="66126" rIns="132248" bIns="661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5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+mn-ea"/>
              </a:rPr>
              <a:t>６</a:t>
            </a:r>
            <a:r>
              <a:rPr lang="ja-JP" altLang="ja-JP" dirty="0">
                <a:latin typeface="+mn-ea"/>
              </a:rPr>
              <a:t>年</a:t>
            </a:r>
            <a:r>
              <a:rPr lang="ja-JP" altLang="en-US" dirty="0">
                <a:latin typeface="+mn-ea"/>
              </a:rPr>
              <a:t>７</a:t>
            </a:r>
            <a:r>
              <a:rPr lang="en-US" altLang="ja-JP" dirty="0">
                <a:latin typeface="+mn-ea"/>
              </a:rPr>
              <a:t>.</a:t>
            </a:r>
            <a:r>
              <a:rPr lang="ja-JP" altLang="en-US" dirty="0">
                <a:latin typeface="+mn-ea"/>
              </a:rPr>
              <a:t>データの調べ方</a:t>
            </a:r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3FC5B-0CE3-028E-0BD3-A1D6572EA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AE2B73D-683C-8938-156F-23F883373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9B7B54-074F-FED6-18FF-D814B731ED2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 dirty="0">
                <a:latin typeface="+mn-ea"/>
              </a:rPr>
              <a:t>割合</a:t>
            </a:r>
            <a:r>
              <a:rPr kumimoji="0" lang="en-US" altLang="ja-JP" sz="1800" dirty="0">
                <a:latin typeface="+mn-ea"/>
              </a:rPr>
              <a:t>】</a:t>
            </a:r>
            <a:r>
              <a:rPr kumimoji="0" lang="en-US" altLang="ja-JP" dirty="0">
                <a:latin typeface="+mn-ea"/>
              </a:rPr>
              <a:t>【</a:t>
            </a:r>
            <a:r>
              <a:rPr kumimoji="0" lang="ja-JP" altLang="en-US" dirty="0">
                <a:latin typeface="+mn-ea"/>
              </a:rPr>
              <a:t>５年</a:t>
            </a:r>
            <a:r>
              <a:rPr kumimoji="0" lang="en-US" altLang="ja-JP" dirty="0">
                <a:latin typeface="+mn-ea"/>
              </a:rPr>
              <a:t>15.</a:t>
            </a:r>
            <a:r>
              <a:rPr kumimoji="0" lang="ja-JP" altLang="en-US" dirty="0">
                <a:latin typeface="+mn-ea"/>
              </a:rPr>
              <a:t>帯グラフと円グラフ</a:t>
            </a:r>
            <a:r>
              <a:rPr kumimoji="0" lang="en-US" altLang="ja-JP" dirty="0">
                <a:latin typeface="+mn-ea"/>
              </a:rPr>
              <a:t>】</a:t>
            </a:r>
            <a:endParaRPr kumimoji="0" lang="ja-JP" altLang="ja-JP" sz="18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335AFF-8C66-42D5-24A4-FA711542F8EA}"/>
              </a:ext>
            </a:extLst>
          </p:cNvPr>
          <p:cNvSpPr txBox="1"/>
          <p:nvPr/>
        </p:nvSpPr>
        <p:spPr>
          <a:xfrm>
            <a:off x="881725" y="543726"/>
            <a:ext cx="914081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latin typeface="+mn-ea"/>
              </a:rPr>
              <a:t>昨日の朝食のメニューについて、５年生</a:t>
            </a:r>
            <a:r>
              <a:rPr lang="en-US" altLang="ja-JP" sz="2800" dirty="0">
                <a:latin typeface="+mn-ea"/>
              </a:rPr>
              <a:t>70</a:t>
            </a:r>
            <a:r>
              <a:rPr lang="ja-JP" altLang="en-US" sz="2800" dirty="0">
                <a:latin typeface="+mn-ea"/>
              </a:rPr>
              <a:t>人に調査し、表にまとめました。</a:t>
            </a:r>
            <a:endParaRPr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②にあてはまる数を書きましょう。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EA9A375-2ECD-8E51-464B-07A71C98C6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14684"/>
              </p:ext>
            </p:extLst>
          </p:nvPr>
        </p:nvGraphicFramePr>
        <p:xfrm>
          <a:off x="3065584" y="2729575"/>
          <a:ext cx="5192542" cy="3108960"/>
        </p:xfrm>
        <a:graphic>
          <a:graphicData uri="http://schemas.openxmlformats.org/drawingml/2006/table">
            <a:tbl>
              <a:tblPr/>
              <a:tblGrid>
                <a:gridCol w="2164080">
                  <a:extLst>
                    <a:ext uri="{9D8B030D-6E8A-4147-A177-3AD203B41FA5}">
                      <a16:colId xmlns:a16="http://schemas.microsoft.com/office/drawing/2014/main" val="1330190690"/>
                    </a:ext>
                  </a:extLst>
                </a:gridCol>
                <a:gridCol w="1514231">
                  <a:extLst>
                    <a:ext uri="{9D8B030D-6E8A-4147-A177-3AD203B41FA5}">
                      <a16:colId xmlns:a16="http://schemas.microsoft.com/office/drawing/2014/main" val="1701891694"/>
                    </a:ext>
                  </a:extLst>
                </a:gridCol>
                <a:gridCol w="1514231">
                  <a:extLst>
                    <a:ext uri="{9D8B030D-6E8A-4147-A177-3AD203B41FA5}">
                      <a16:colId xmlns:a16="http://schemas.microsoft.com/office/drawing/2014/main" val="1856006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メニュー</a:t>
                      </a:r>
                      <a:endParaRPr lang="ja-JP" altLang="en-US" sz="24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人数（人）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割合（％）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511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ご飯（和食）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304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パン（洋食）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96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シリアル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3848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541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70</a:t>
                      </a:r>
                      <a:endParaRPr lang="ja-JP" altLang="en-US" sz="240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</a:t>
                      </a:r>
                      <a:endParaRPr lang="ja-JP" altLang="en-US" sz="240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25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52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F383-0B62-E0D2-50A2-B9288125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FA9D3A2A-75BC-20F0-8C35-BA756516BDB7}"/>
              </a:ext>
            </a:extLst>
          </p:cNvPr>
          <p:cNvGrpSpPr/>
          <p:nvPr/>
        </p:nvGrpSpPr>
        <p:grpSpPr>
          <a:xfrm>
            <a:off x="6671743" y="5204112"/>
            <a:ext cx="5557904" cy="540781"/>
            <a:chOff x="6148804" y="4278504"/>
            <a:chExt cx="5557904" cy="619761"/>
          </a:xfrm>
        </p:grpSpPr>
        <p:graphicFrame>
          <p:nvGraphicFramePr>
            <p:cNvPr id="32" name="オブジェクト 31">
              <a:extLst>
                <a:ext uri="{FF2B5EF4-FFF2-40B4-BE49-F238E27FC236}">
                  <a16:creationId xmlns:a16="http://schemas.microsoft.com/office/drawing/2014/main" id="{B77D7A6B-56BE-002B-7EB7-CBC114223FB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0818848"/>
                </p:ext>
              </p:extLst>
            </p:nvPr>
          </p:nvGraphicFramePr>
          <p:xfrm>
            <a:off x="6294118" y="4278504"/>
            <a:ext cx="5249367" cy="6197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2" imgW="7932314" imgH="777146" progId="Excel.Sheet.12">
                    <p:embed/>
                  </p:oleObj>
                </mc:Choice>
                <mc:Fallback>
                  <p:oleObj name="Worksheet" r:id="rId2" imgW="7932314" imgH="777146" progId="Excel.Sheet.12">
                    <p:embed/>
                    <p:pic>
                      <p:nvPicPr>
                        <p:cNvPr id="32" name="オブジェクト 31">
                          <a:extLst>
                            <a:ext uri="{FF2B5EF4-FFF2-40B4-BE49-F238E27FC236}">
                              <a16:creationId xmlns:a16="http://schemas.microsoft.com/office/drawing/2014/main" id="{B77D7A6B-56BE-002B-7EB7-CBC114223FB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294118" y="4278504"/>
                          <a:ext cx="5249367" cy="6197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FEB9AE63-45F3-1F26-70C2-06F6150F6D7E}"/>
                </a:ext>
              </a:extLst>
            </p:cNvPr>
            <p:cNvSpPr/>
            <p:nvPr/>
          </p:nvSpPr>
          <p:spPr>
            <a:xfrm>
              <a:off x="6203058" y="4663463"/>
              <a:ext cx="422720" cy="22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964E7F92-4CC4-95B4-B45B-09BAA7A95BE8}"/>
                </a:ext>
              </a:extLst>
            </p:cNvPr>
            <p:cNvSpPr txBox="1"/>
            <p:nvPr/>
          </p:nvSpPr>
          <p:spPr>
            <a:xfrm>
              <a:off x="8678420" y="4574438"/>
              <a:ext cx="444185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latin typeface="+mn-ea"/>
                </a:rPr>
                <a:t>50</a:t>
              </a:r>
              <a:endParaRPr kumimoji="1" lang="en-US" altLang="ja-JP" sz="1200" dirty="0">
                <a:latin typeface="+mn-ea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C6481CAF-EB61-DAFA-F352-5F928A33DD80}"/>
                </a:ext>
              </a:extLst>
            </p:cNvPr>
            <p:cNvSpPr txBox="1"/>
            <p:nvPr/>
          </p:nvSpPr>
          <p:spPr>
            <a:xfrm>
              <a:off x="6148804" y="4573768"/>
              <a:ext cx="444185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+mn-ea"/>
                </a:rPr>
                <a:t>０</a:t>
              </a:r>
              <a:endParaRPr kumimoji="1" lang="en-US" altLang="ja-JP" sz="1200" dirty="0">
                <a:latin typeface="+mn-ea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F8366E37-4767-CA8E-6954-C17E34633366}"/>
                </a:ext>
              </a:extLst>
            </p:cNvPr>
            <p:cNvSpPr/>
            <p:nvPr/>
          </p:nvSpPr>
          <p:spPr>
            <a:xfrm>
              <a:off x="11138770" y="4642656"/>
              <a:ext cx="422720" cy="22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65B7253-CD4E-09BB-0763-F37B6CF4E95B}"/>
                </a:ext>
              </a:extLst>
            </p:cNvPr>
            <p:cNvSpPr txBox="1"/>
            <p:nvPr/>
          </p:nvSpPr>
          <p:spPr>
            <a:xfrm>
              <a:off x="11120994" y="4568696"/>
              <a:ext cx="585714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+mn-ea"/>
                </a:rPr>
                <a:t>100</a:t>
              </a: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079690B-28CB-B3DD-84EB-D01AD5F9CCF4}"/>
              </a:ext>
            </a:extLst>
          </p:cNvPr>
          <p:cNvGrpSpPr/>
          <p:nvPr/>
        </p:nvGrpSpPr>
        <p:grpSpPr>
          <a:xfrm>
            <a:off x="6671743" y="6283285"/>
            <a:ext cx="5557904" cy="540781"/>
            <a:chOff x="6148804" y="4278504"/>
            <a:chExt cx="5557904" cy="619761"/>
          </a:xfrm>
        </p:grpSpPr>
        <p:graphicFrame>
          <p:nvGraphicFramePr>
            <p:cNvPr id="20" name="オブジェクト 19">
              <a:extLst>
                <a:ext uri="{FF2B5EF4-FFF2-40B4-BE49-F238E27FC236}">
                  <a16:creationId xmlns:a16="http://schemas.microsoft.com/office/drawing/2014/main" id="{A1359928-29B8-4D5B-5235-29D7F311EA9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8338536"/>
                </p:ext>
              </p:extLst>
            </p:nvPr>
          </p:nvGraphicFramePr>
          <p:xfrm>
            <a:off x="6294118" y="4278504"/>
            <a:ext cx="5249367" cy="6197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2" imgW="7932314" imgH="777146" progId="Excel.Sheet.12">
                    <p:embed/>
                  </p:oleObj>
                </mc:Choice>
                <mc:Fallback>
                  <p:oleObj name="Worksheet" r:id="rId2" imgW="7932314" imgH="777146" progId="Excel.Sheet.12">
                    <p:embed/>
                    <p:pic>
                      <p:nvPicPr>
                        <p:cNvPr id="20" name="オブジェクト 19">
                          <a:extLst>
                            <a:ext uri="{FF2B5EF4-FFF2-40B4-BE49-F238E27FC236}">
                              <a16:creationId xmlns:a16="http://schemas.microsoft.com/office/drawing/2014/main" id="{A1359928-29B8-4D5B-5235-29D7F311EA9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294118" y="4278504"/>
                          <a:ext cx="5249367" cy="6197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9DB12CB3-414D-A13A-9EB3-EAB7785E65BE}"/>
                </a:ext>
              </a:extLst>
            </p:cNvPr>
            <p:cNvSpPr/>
            <p:nvPr/>
          </p:nvSpPr>
          <p:spPr>
            <a:xfrm>
              <a:off x="6203058" y="4663463"/>
              <a:ext cx="422720" cy="22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FB6A69F-4E9B-D398-949A-48F92EBF4D52}"/>
                </a:ext>
              </a:extLst>
            </p:cNvPr>
            <p:cNvSpPr txBox="1"/>
            <p:nvPr/>
          </p:nvSpPr>
          <p:spPr>
            <a:xfrm>
              <a:off x="8678420" y="4574438"/>
              <a:ext cx="444185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200" dirty="0">
                  <a:latin typeface="+mn-ea"/>
                </a:rPr>
                <a:t>50</a:t>
              </a:r>
              <a:endParaRPr kumimoji="1" lang="en-US" altLang="ja-JP" sz="1200" dirty="0">
                <a:latin typeface="+mn-ea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AC67C30E-6B0A-D53C-AFEB-3204276EA6EE}"/>
                </a:ext>
              </a:extLst>
            </p:cNvPr>
            <p:cNvSpPr txBox="1"/>
            <p:nvPr/>
          </p:nvSpPr>
          <p:spPr>
            <a:xfrm>
              <a:off x="6148804" y="4573768"/>
              <a:ext cx="444185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+mn-ea"/>
                </a:rPr>
                <a:t>０</a:t>
              </a:r>
              <a:endParaRPr kumimoji="1" lang="en-US" altLang="ja-JP" sz="1200" dirty="0"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AECF07E1-F0BA-E213-7A57-F525D0C46FB0}"/>
                </a:ext>
              </a:extLst>
            </p:cNvPr>
            <p:cNvSpPr/>
            <p:nvPr/>
          </p:nvSpPr>
          <p:spPr>
            <a:xfrm>
              <a:off x="11138770" y="4642656"/>
              <a:ext cx="422720" cy="22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0B58208-2E4A-96A8-44E8-FD733ABB5CBE}"/>
                </a:ext>
              </a:extLst>
            </p:cNvPr>
            <p:cNvSpPr txBox="1"/>
            <p:nvPr/>
          </p:nvSpPr>
          <p:spPr>
            <a:xfrm>
              <a:off x="11120994" y="4568696"/>
              <a:ext cx="585714" cy="317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+mn-ea"/>
                </a:rPr>
                <a:t>100</a:t>
              </a:r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3046A20-F5C8-BDFD-3091-47522B7AB7B4}"/>
              </a:ext>
            </a:extLst>
          </p:cNvPr>
          <p:cNvSpPr txBox="1"/>
          <p:nvPr/>
        </p:nvSpPr>
        <p:spPr>
          <a:xfrm>
            <a:off x="881726" y="543726"/>
            <a:ext cx="1043397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i="0" u="none" strike="noStrike" dirty="0">
                <a:solidFill>
                  <a:srgbClr val="000000"/>
                </a:solidFill>
                <a:effectLst/>
                <a:latin typeface="+mn-ea"/>
              </a:rPr>
              <a:t>下のグラフは、あるケーキ屋さんの、月</a:t>
            </a:r>
            <a:r>
              <a:rPr lang="ja-JP" altLang="en-US" sz="2800" i="0" u="none" strike="noStrike" dirty="0">
                <a:solidFill>
                  <a:srgbClr val="000000"/>
                </a:solidFill>
                <a:effectLst/>
                <a:latin typeface="+mn-ea"/>
              </a:rPr>
              <a:t>曜日と</a:t>
            </a:r>
            <a:r>
              <a:rPr lang="ja-JP" altLang="en-US" sz="2800" dirty="0">
                <a:solidFill>
                  <a:srgbClr val="000000"/>
                </a:solidFill>
                <a:latin typeface="+mn-ea"/>
              </a:rPr>
              <a:t>土</a:t>
            </a:r>
            <a:r>
              <a:rPr lang="ja-JP" altLang="en-US" sz="2800" i="0" u="none" strike="noStrike" dirty="0">
                <a:solidFill>
                  <a:srgbClr val="000000"/>
                </a:solidFill>
                <a:effectLst/>
                <a:latin typeface="+mn-ea"/>
              </a:rPr>
              <a:t>曜日に売れたケーキの数を表したものです。</a:t>
            </a:r>
            <a:endParaRPr lang="en-US" altLang="ja-JP" sz="2800" i="0" u="none" strike="noStrike" dirty="0">
              <a:solidFill>
                <a:srgbClr val="000000"/>
              </a:solidFill>
              <a:effectLst/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の説明の中から、正しいものを１つ選びましょう。</a:t>
            </a:r>
            <a:endParaRPr lang="en-US" altLang="ja-JP" sz="2800" dirty="0">
              <a:latin typeface="+mn-ea"/>
            </a:endParaRPr>
          </a:p>
          <a:p>
            <a:pPr marL="717550" indent="-717550"/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月曜日について、チョコレートケーキの売り上げ個数は、ショートケーキの売り上げ個数の３倍です。</a:t>
            </a:r>
            <a:endParaRPr lang="en-US" altLang="ja-JP" sz="2800" dirty="0">
              <a:latin typeface="+mn-ea"/>
            </a:endParaRPr>
          </a:p>
          <a:p>
            <a:pPr marL="717550" indent="-717550"/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土曜日は月曜日と比べて、ショートケーキの売り上げ個数が減っています。</a:t>
            </a:r>
            <a:endParaRPr lang="en-US" altLang="ja-JP" sz="2800" dirty="0">
              <a:latin typeface="+mn-ea"/>
            </a:endParaRPr>
          </a:p>
          <a:p>
            <a:pPr marL="717550" indent="-717550"/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土曜日は月曜日と比べて、チーズケーキの割合が増えています。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9D0FA5-F0F9-2169-55E8-001DE4E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CC845803-4A2F-AB6A-C8CB-E4E7EDE176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5556231"/>
              </p:ext>
            </p:extLst>
          </p:nvPr>
        </p:nvGraphicFramePr>
        <p:xfrm>
          <a:off x="6210692" y="4051875"/>
          <a:ext cx="5889894" cy="2694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C1F203-82BF-F0F8-BC8A-B9FD98BA3F03}"/>
              </a:ext>
            </a:extLst>
          </p:cNvPr>
          <p:cNvSpPr txBox="1"/>
          <p:nvPr/>
        </p:nvSpPr>
        <p:spPr>
          <a:xfrm>
            <a:off x="0" y="6494932"/>
            <a:ext cx="6864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15.</a:t>
            </a:r>
            <a:r>
              <a:rPr kumimoji="0" lang="ja-JP" altLang="en-US" sz="1800">
                <a:latin typeface="+mn-ea"/>
              </a:rPr>
              <a:t>帯グラフと円グラフ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02286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562420-08F4-35D4-12A5-5C157D04DB66}"/>
              </a:ext>
            </a:extLst>
          </p:cNvPr>
          <p:cNvSpPr txBox="1"/>
          <p:nvPr/>
        </p:nvSpPr>
        <p:spPr>
          <a:xfrm>
            <a:off x="975855" y="457994"/>
            <a:ext cx="1094451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解答</a:t>
            </a:r>
          </a:p>
          <a:p>
            <a:pPr marL="714375" indent="-7143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２</a:t>
            </a:r>
          </a:p>
          <a:p>
            <a:pPr marL="714375" indent="-7143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150</a:t>
            </a:r>
            <a:endParaRPr lang="ja-JP" altLang="en-US" sz="2800" dirty="0">
              <a:latin typeface="+mn-ea"/>
            </a:endParaRPr>
          </a:p>
          <a:p>
            <a:pPr marL="714375" indent="-7143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11</a:t>
            </a:r>
            <a:endParaRPr lang="ja-JP" altLang="en-US" sz="2800" dirty="0">
              <a:latin typeface="+mn-ea"/>
            </a:endParaRPr>
          </a:p>
          <a:p>
            <a:pPr marL="714375" indent="-7143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㋒</a:t>
            </a:r>
          </a:p>
          <a:p>
            <a:pPr marL="714375" indent="-7143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㋒</a:t>
            </a:r>
          </a:p>
          <a:p>
            <a:pPr marL="714375" indent="-7143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㋑</a:t>
            </a:r>
          </a:p>
          <a:p>
            <a:pPr marL="714375" indent="-7143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20</a:t>
            </a:r>
            <a:endParaRPr lang="ja-JP" altLang="en-US" sz="2800" dirty="0">
              <a:latin typeface="+mn-ea"/>
            </a:endParaRPr>
          </a:p>
          <a:p>
            <a:pPr marL="714375" indent="-7143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50</a:t>
            </a:r>
            <a:endParaRPr lang="ja-JP" altLang="en-US" sz="2800" dirty="0">
              <a:latin typeface="+mn-ea"/>
            </a:endParaRPr>
          </a:p>
          <a:p>
            <a:pPr marL="714375" indent="-7143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21</a:t>
            </a:r>
            <a:endParaRPr lang="ja-JP" altLang="en-US" sz="2800" dirty="0">
              <a:latin typeface="+mn-ea"/>
            </a:endParaRPr>
          </a:p>
          <a:p>
            <a:pPr marL="714375" indent="-7143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㋑</a:t>
            </a:r>
          </a:p>
        </p:txBody>
      </p:sp>
    </p:spTree>
    <p:extLst>
      <p:ext uri="{BB962C8B-B14F-4D97-AF65-F5344CB8AC3E}">
        <p14:creationId xmlns:p14="http://schemas.microsoft.com/office/powerpoint/2010/main" val="372864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5C941-EC93-F4B6-5EC7-CC4AA477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2659E1E-CC67-94B7-4782-3F74DDA2CE7C}"/>
              </a:ext>
            </a:extLst>
          </p:cNvPr>
          <p:cNvSpPr txBox="1"/>
          <p:nvPr/>
        </p:nvSpPr>
        <p:spPr>
          <a:xfrm>
            <a:off x="881726" y="543726"/>
            <a:ext cx="109337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６年１組で先週５日間に欠席した人数を調べ、表にまとめました。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１日に平均（　①　）人が欠席しました。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①にあてはまる数を書きましょう。</a:t>
            </a:r>
            <a:endParaRPr kumimoji="0"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BF71249-800C-C713-8C30-68F394D0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1AD4C5-C183-315E-8561-6709AFE663BF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11.</a:t>
            </a:r>
            <a:r>
              <a:rPr kumimoji="0"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平均</a:t>
            </a:r>
            <a:r>
              <a:rPr kumimoji="0"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4749BD-70B8-9D96-765C-F582AFCEC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406411"/>
              </p:ext>
            </p:extLst>
          </p:nvPr>
        </p:nvGraphicFramePr>
        <p:xfrm>
          <a:off x="1516961" y="2794991"/>
          <a:ext cx="9158078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4743">
                  <a:extLst>
                    <a:ext uri="{9D8B030D-6E8A-4147-A177-3AD203B41FA5}">
                      <a16:colId xmlns:a16="http://schemas.microsoft.com/office/drawing/2014/main" val="46575064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7872170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207727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8826594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79629557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003426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曜日</a:t>
                      </a:r>
                    </a:p>
                  </a:txBody>
                  <a:tcPr anchor="ctr"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6602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人数（人）</a:t>
                      </a:r>
                    </a:p>
                  </a:txBody>
                  <a:tcPr anchor="ctr"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6536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52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8766C-5CB4-66D7-DB0A-81A101C15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A211343-00E8-5AC7-962D-A9FAB93375F8}"/>
              </a:ext>
            </a:extLst>
          </p:cNvPr>
          <p:cNvSpPr txBox="1"/>
          <p:nvPr/>
        </p:nvSpPr>
        <p:spPr>
          <a:xfrm>
            <a:off x="881726" y="543726"/>
            <a:ext cx="111197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収かくした５個のトマトの重さをはかり、表にまとめました。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ほかと大きくちがうデータを除いて、平均を求めると（　①　）ｇです。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9513BA9-E25E-B308-8C12-569DFD6E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4921C46-696F-8A69-54E7-931EDB503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20328"/>
              </p:ext>
            </p:extLst>
          </p:nvPr>
        </p:nvGraphicFramePr>
        <p:xfrm>
          <a:off x="1971274" y="3429000"/>
          <a:ext cx="9128525" cy="450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7960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026113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1026113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1026113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1026113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1026113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トマトの重さ（ｇ）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145</a:t>
                      </a:r>
                      <a:endParaRPr kumimoji="1" lang="ja-JP" altLang="ja-JP" sz="3200" b="1" kern="10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155</a:t>
                      </a:r>
                      <a:endParaRPr kumimoji="1" lang="ja-JP" altLang="ja-JP" sz="3200" b="1" kern="10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kumimoji="1" lang="ja-JP" altLang="ja-JP" sz="3200" b="1" kern="10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8EEFC1-594C-1E92-98A6-8A6F2622A82F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11.</a:t>
            </a:r>
            <a:r>
              <a:rPr kumimoji="0" lang="ja-JP" altLang="en-US" sz="1800">
                <a:latin typeface="+mn-ea"/>
              </a:rPr>
              <a:t>平均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7460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76976-BF89-D5D2-2C55-73AFF46E5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AA3EABE-9E11-C14B-3AD8-703F12B16083}"/>
              </a:ext>
            </a:extLst>
          </p:cNvPr>
          <p:cNvSpPr txBox="1"/>
          <p:nvPr/>
        </p:nvSpPr>
        <p:spPr>
          <a:xfrm>
            <a:off x="881725" y="543726"/>
            <a:ext cx="109938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クラスのお楽しみ会でどんな遊びをしたいか、クラス全員にアンケートを取り、１人１回ずつ回答してもらいました。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回答用紙をならべ、したい遊びと人数を表にまとめます。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にあてはまる数を答えましょう。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94B6FE4-6FC3-416B-0881-291AEF9D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3CF1380-7269-C26A-EF5C-BC0111A7A6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58559"/>
              </p:ext>
            </p:extLst>
          </p:nvPr>
        </p:nvGraphicFramePr>
        <p:xfrm>
          <a:off x="881726" y="2277307"/>
          <a:ext cx="6785165" cy="4028848"/>
        </p:xfrm>
        <a:graphic>
          <a:graphicData uri="http://schemas.openxmlformats.org/drawingml/2006/table">
            <a:tbl>
              <a:tblPr/>
              <a:tblGrid>
                <a:gridCol w="1357033">
                  <a:extLst>
                    <a:ext uri="{9D8B030D-6E8A-4147-A177-3AD203B41FA5}">
                      <a16:colId xmlns:a16="http://schemas.microsoft.com/office/drawing/2014/main" val="1376485914"/>
                    </a:ext>
                  </a:extLst>
                </a:gridCol>
                <a:gridCol w="1357033">
                  <a:extLst>
                    <a:ext uri="{9D8B030D-6E8A-4147-A177-3AD203B41FA5}">
                      <a16:colId xmlns:a16="http://schemas.microsoft.com/office/drawing/2014/main" val="3043950312"/>
                    </a:ext>
                  </a:extLst>
                </a:gridCol>
                <a:gridCol w="1357033">
                  <a:extLst>
                    <a:ext uri="{9D8B030D-6E8A-4147-A177-3AD203B41FA5}">
                      <a16:colId xmlns:a16="http://schemas.microsoft.com/office/drawing/2014/main" val="1643880697"/>
                    </a:ext>
                  </a:extLst>
                </a:gridCol>
                <a:gridCol w="1357033">
                  <a:extLst>
                    <a:ext uri="{9D8B030D-6E8A-4147-A177-3AD203B41FA5}">
                      <a16:colId xmlns:a16="http://schemas.microsoft.com/office/drawing/2014/main" val="2426203923"/>
                    </a:ext>
                  </a:extLst>
                </a:gridCol>
                <a:gridCol w="1357033">
                  <a:extLst>
                    <a:ext uri="{9D8B030D-6E8A-4147-A177-3AD203B41FA5}">
                      <a16:colId xmlns:a16="http://schemas.microsoft.com/office/drawing/2014/main" val="3652272567"/>
                    </a:ext>
                  </a:extLst>
                </a:gridCol>
              </a:tblGrid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宝探し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ビンゴ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710854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ドッジボール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宝探し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727430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ビンゴ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いす取りゲーム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521485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宝探し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フルーツ</a:t>
                      </a:r>
                      <a:endParaRPr lang="en-US" altLang="ja-JP" sz="1600" b="1" dirty="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バスケット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375460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ドッジボール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宝探し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ビンゴ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898095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いす取りゲーム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手品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宝探し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809134"/>
                  </a:ext>
                </a:extLst>
              </a:tr>
              <a:tr h="56662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ビンゴ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dirty="0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絵しりとり</a:t>
                      </a:r>
                      <a:endParaRPr lang="ja-JP" altLang="en-US" sz="1600" dirty="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dirty="0">
                          <a:effectLst/>
                          <a:latin typeface="Tsukushi A Round Gothic Regular" panose="02020400000000000000" pitchFamily="18" charset="-128"/>
                          <a:ea typeface="Tsukushi A Round Gothic Regular" panose="02020400000000000000" pitchFamily="18" charset="-128"/>
                        </a:rPr>
                        <a:t>クイズ</a:t>
                      </a:r>
                      <a:endParaRPr lang="ja-JP" altLang="en-US" sz="1600" dirty="0">
                        <a:effectLst/>
                        <a:latin typeface="Tsukushi A Round Gothic Regular" panose="02020400000000000000" pitchFamily="18" charset="-128"/>
                        <a:ea typeface="Tsukushi A Round Gothic Regula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468132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CD44BA8-A410-4688-D564-C40ED28EB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666938"/>
              </p:ext>
            </p:extLst>
          </p:nvPr>
        </p:nvGraphicFramePr>
        <p:xfrm>
          <a:off x="8152715" y="2595467"/>
          <a:ext cx="3722909" cy="3657600"/>
        </p:xfrm>
        <a:graphic>
          <a:graphicData uri="http://schemas.openxmlformats.org/drawingml/2006/table">
            <a:tbl>
              <a:tblPr/>
              <a:tblGrid>
                <a:gridCol w="2310930">
                  <a:extLst>
                    <a:ext uri="{9D8B030D-6E8A-4147-A177-3AD203B41FA5}">
                      <a16:colId xmlns:a16="http://schemas.microsoft.com/office/drawing/2014/main" val="3718657905"/>
                    </a:ext>
                  </a:extLst>
                </a:gridCol>
                <a:gridCol w="1411979">
                  <a:extLst>
                    <a:ext uri="{9D8B030D-6E8A-4147-A177-3AD203B41FA5}">
                      <a16:colId xmlns:a16="http://schemas.microsoft.com/office/drawing/2014/main" val="1587340795"/>
                    </a:ext>
                  </a:extLst>
                </a:gridCol>
              </a:tblGrid>
              <a:tr h="3514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したい遊び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人数（人）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143545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クイズ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529430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絵しりとり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487011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宝探し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943661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ビンゴ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392134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ドッジボール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179618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いす取りゲーム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4075296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フルーツバスケット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080592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手品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238483"/>
                  </a:ext>
                </a:extLst>
              </a:tr>
              <a:tr h="351487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35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103451"/>
                  </a:ext>
                </a:extLst>
              </a:tr>
            </a:tbl>
          </a:graphicData>
        </a:graphic>
      </p:graphicFrame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953515D-3E54-CD1A-2AAB-5ED7B18427DC}"/>
              </a:ext>
            </a:extLst>
          </p:cNvPr>
          <p:cNvGrpSpPr/>
          <p:nvPr/>
        </p:nvGrpSpPr>
        <p:grpSpPr>
          <a:xfrm>
            <a:off x="887015" y="2310217"/>
            <a:ext cx="1265680" cy="510382"/>
            <a:chOff x="926331" y="2825424"/>
            <a:chExt cx="1265680" cy="510382"/>
          </a:xfrm>
        </p:grpSpPr>
        <p:sp>
          <p:nvSpPr>
            <p:cNvPr id="3" name="フローチャート: カード 2">
              <a:extLst>
                <a:ext uri="{FF2B5EF4-FFF2-40B4-BE49-F238E27FC236}">
                  <a16:creationId xmlns:a16="http://schemas.microsoft.com/office/drawing/2014/main" id="{2D1319F4-79F0-E71B-A6F1-CE5F563F05D9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A4BA72B5-ABB6-D56C-219F-294037A28140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03926929-F090-A796-2845-514E1AAB5154}"/>
              </a:ext>
            </a:extLst>
          </p:cNvPr>
          <p:cNvGrpSpPr/>
          <p:nvPr/>
        </p:nvGrpSpPr>
        <p:grpSpPr>
          <a:xfrm>
            <a:off x="2254396" y="2310217"/>
            <a:ext cx="1265680" cy="510382"/>
            <a:chOff x="926331" y="2825424"/>
            <a:chExt cx="1265680" cy="510382"/>
          </a:xfrm>
        </p:grpSpPr>
        <p:sp>
          <p:nvSpPr>
            <p:cNvPr id="15" name="フローチャート: カード 14">
              <a:extLst>
                <a:ext uri="{FF2B5EF4-FFF2-40B4-BE49-F238E27FC236}">
                  <a16:creationId xmlns:a16="http://schemas.microsoft.com/office/drawing/2014/main" id="{BBF0346C-EE8A-366E-302B-C256F397E39C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6" name="フリーフォーム 15">
              <a:extLst>
                <a:ext uri="{FF2B5EF4-FFF2-40B4-BE49-F238E27FC236}">
                  <a16:creationId xmlns:a16="http://schemas.microsoft.com/office/drawing/2014/main" id="{AED2C2D3-69E2-0159-3649-A1A0BABEBBC7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C5C87F23-A6C4-0260-68D3-F2F25A806D43}"/>
              </a:ext>
            </a:extLst>
          </p:cNvPr>
          <p:cNvGrpSpPr/>
          <p:nvPr/>
        </p:nvGrpSpPr>
        <p:grpSpPr>
          <a:xfrm>
            <a:off x="3621777" y="2310217"/>
            <a:ext cx="1265680" cy="510382"/>
            <a:chOff x="926331" y="2825424"/>
            <a:chExt cx="1265680" cy="510382"/>
          </a:xfrm>
        </p:grpSpPr>
        <p:sp>
          <p:nvSpPr>
            <p:cNvPr id="18" name="フローチャート: カード 17">
              <a:extLst>
                <a:ext uri="{FF2B5EF4-FFF2-40B4-BE49-F238E27FC236}">
                  <a16:creationId xmlns:a16="http://schemas.microsoft.com/office/drawing/2014/main" id="{6B8BD3EC-64A6-FF24-EDF5-BCEB8EC4B5C0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B22F48D7-092A-D6C4-33B2-CB267D76BFE3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7D382F2-DAC9-4CE6-D2FB-94F82F14B75F}"/>
              </a:ext>
            </a:extLst>
          </p:cNvPr>
          <p:cNvGrpSpPr/>
          <p:nvPr/>
        </p:nvGrpSpPr>
        <p:grpSpPr>
          <a:xfrm>
            <a:off x="4989158" y="2310217"/>
            <a:ext cx="1265680" cy="510382"/>
            <a:chOff x="926331" y="2825424"/>
            <a:chExt cx="1265680" cy="510382"/>
          </a:xfrm>
        </p:grpSpPr>
        <p:sp>
          <p:nvSpPr>
            <p:cNvPr id="21" name="フローチャート: カード 20">
              <a:extLst>
                <a:ext uri="{FF2B5EF4-FFF2-40B4-BE49-F238E27FC236}">
                  <a16:creationId xmlns:a16="http://schemas.microsoft.com/office/drawing/2014/main" id="{D77839CD-353A-CD03-5B86-B53C2169D26D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CD514A88-A979-4BEB-F10C-AC83A1578681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FD2347F7-00B5-1FEF-4563-B08BBCFF3243}"/>
              </a:ext>
            </a:extLst>
          </p:cNvPr>
          <p:cNvGrpSpPr/>
          <p:nvPr/>
        </p:nvGrpSpPr>
        <p:grpSpPr>
          <a:xfrm>
            <a:off x="6356537" y="2310217"/>
            <a:ext cx="1265680" cy="510382"/>
            <a:chOff x="926331" y="2825424"/>
            <a:chExt cx="1265680" cy="510382"/>
          </a:xfrm>
        </p:grpSpPr>
        <p:sp>
          <p:nvSpPr>
            <p:cNvPr id="24" name="フローチャート: カード 23">
              <a:extLst>
                <a:ext uri="{FF2B5EF4-FFF2-40B4-BE49-F238E27FC236}">
                  <a16:creationId xmlns:a16="http://schemas.microsoft.com/office/drawing/2014/main" id="{DEED859A-72DA-830C-4785-41457FC40804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E154CB93-ECA4-ADB9-4F54-1A810CD5AB39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ED06081-1C03-9372-AF33-8DEEB3D4B3D1}"/>
              </a:ext>
            </a:extLst>
          </p:cNvPr>
          <p:cNvGrpSpPr/>
          <p:nvPr/>
        </p:nvGrpSpPr>
        <p:grpSpPr>
          <a:xfrm>
            <a:off x="887015" y="2881414"/>
            <a:ext cx="1265680" cy="510382"/>
            <a:chOff x="926331" y="2825424"/>
            <a:chExt cx="1265680" cy="510382"/>
          </a:xfrm>
        </p:grpSpPr>
        <p:sp>
          <p:nvSpPr>
            <p:cNvPr id="27" name="フローチャート: カード 26">
              <a:extLst>
                <a:ext uri="{FF2B5EF4-FFF2-40B4-BE49-F238E27FC236}">
                  <a16:creationId xmlns:a16="http://schemas.microsoft.com/office/drawing/2014/main" id="{367EEA1B-8C9B-255D-F8CF-99DAC0E870AA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6FCA01DB-0011-C54F-91C8-981D8B89041E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0CDEA6F-46EA-1B49-9AE6-DB65EA400541}"/>
              </a:ext>
            </a:extLst>
          </p:cNvPr>
          <p:cNvGrpSpPr/>
          <p:nvPr/>
        </p:nvGrpSpPr>
        <p:grpSpPr>
          <a:xfrm>
            <a:off x="2254396" y="2881414"/>
            <a:ext cx="1265680" cy="510382"/>
            <a:chOff x="926331" y="2825424"/>
            <a:chExt cx="1265680" cy="510382"/>
          </a:xfrm>
        </p:grpSpPr>
        <p:sp>
          <p:nvSpPr>
            <p:cNvPr id="30" name="フローチャート: カード 29">
              <a:extLst>
                <a:ext uri="{FF2B5EF4-FFF2-40B4-BE49-F238E27FC236}">
                  <a16:creationId xmlns:a16="http://schemas.microsoft.com/office/drawing/2014/main" id="{BE2A6004-648A-AD8B-EDD1-4FDCAA661F94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D9C0063C-1DE9-CB3E-AA9E-CD296699B2AA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2EA36E67-2175-6C1B-854B-30876FBFE534}"/>
              </a:ext>
            </a:extLst>
          </p:cNvPr>
          <p:cNvGrpSpPr/>
          <p:nvPr/>
        </p:nvGrpSpPr>
        <p:grpSpPr>
          <a:xfrm>
            <a:off x="3621777" y="2881414"/>
            <a:ext cx="1265680" cy="510382"/>
            <a:chOff x="926331" y="2825424"/>
            <a:chExt cx="1265680" cy="510382"/>
          </a:xfrm>
        </p:grpSpPr>
        <p:sp>
          <p:nvSpPr>
            <p:cNvPr id="33" name="フローチャート: カード 32">
              <a:extLst>
                <a:ext uri="{FF2B5EF4-FFF2-40B4-BE49-F238E27FC236}">
                  <a16:creationId xmlns:a16="http://schemas.microsoft.com/office/drawing/2014/main" id="{2FCC42A9-98AB-4B45-A738-1AD4D23CC170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4" name="フリーフォーム 33">
              <a:extLst>
                <a:ext uri="{FF2B5EF4-FFF2-40B4-BE49-F238E27FC236}">
                  <a16:creationId xmlns:a16="http://schemas.microsoft.com/office/drawing/2014/main" id="{F3DE81DF-DC04-4440-B8A6-0BE4890C8251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DA79DA94-0C4D-3D4E-32C9-6E101CC80B8F}"/>
              </a:ext>
            </a:extLst>
          </p:cNvPr>
          <p:cNvGrpSpPr/>
          <p:nvPr/>
        </p:nvGrpSpPr>
        <p:grpSpPr>
          <a:xfrm>
            <a:off x="4989158" y="2881414"/>
            <a:ext cx="1265680" cy="510382"/>
            <a:chOff x="926331" y="2825424"/>
            <a:chExt cx="1265680" cy="510382"/>
          </a:xfrm>
        </p:grpSpPr>
        <p:sp>
          <p:nvSpPr>
            <p:cNvPr id="36" name="フローチャート: カード 35">
              <a:extLst>
                <a:ext uri="{FF2B5EF4-FFF2-40B4-BE49-F238E27FC236}">
                  <a16:creationId xmlns:a16="http://schemas.microsoft.com/office/drawing/2014/main" id="{3EC814FF-4040-D9C6-E31E-075565B3596E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7" name="フリーフォーム 36">
              <a:extLst>
                <a:ext uri="{FF2B5EF4-FFF2-40B4-BE49-F238E27FC236}">
                  <a16:creationId xmlns:a16="http://schemas.microsoft.com/office/drawing/2014/main" id="{B43675EA-1024-0AD3-0543-83289407E6A9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27AAC89-600D-DBA4-CB56-FC6A55B26C9F}"/>
              </a:ext>
            </a:extLst>
          </p:cNvPr>
          <p:cNvGrpSpPr/>
          <p:nvPr/>
        </p:nvGrpSpPr>
        <p:grpSpPr>
          <a:xfrm>
            <a:off x="6356537" y="2881414"/>
            <a:ext cx="1265680" cy="510382"/>
            <a:chOff x="926331" y="2825424"/>
            <a:chExt cx="1265680" cy="510382"/>
          </a:xfrm>
        </p:grpSpPr>
        <p:sp>
          <p:nvSpPr>
            <p:cNvPr id="39" name="フローチャート: カード 38">
              <a:extLst>
                <a:ext uri="{FF2B5EF4-FFF2-40B4-BE49-F238E27FC236}">
                  <a16:creationId xmlns:a16="http://schemas.microsoft.com/office/drawing/2014/main" id="{8F3AB991-3B41-74C0-DC04-E6C539F1FFCD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0" name="フリーフォーム 39">
              <a:extLst>
                <a:ext uri="{FF2B5EF4-FFF2-40B4-BE49-F238E27FC236}">
                  <a16:creationId xmlns:a16="http://schemas.microsoft.com/office/drawing/2014/main" id="{B09304AB-86C4-B4A0-8BDE-59DCF47CB412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AA98E62-5977-647B-5E78-0124B8B89783}"/>
              </a:ext>
            </a:extLst>
          </p:cNvPr>
          <p:cNvGrpSpPr/>
          <p:nvPr/>
        </p:nvGrpSpPr>
        <p:grpSpPr>
          <a:xfrm>
            <a:off x="887015" y="3452611"/>
            <a:ext cx="1265680" cy="510382"/>
            <a:chOff x="926331" y="2825424"/>
            <a:chExt cx="1265680" cy="510382"/>
          </a:xfrm>
        </p:grpSpPr>
        <p:sp>
          <p:nvSpPr>
            <p:cNvPr id="42" name="フローチャート: カード 41">
              <a:extLst>
                <a:ext uri="{FF2B5EF4-FFF2-40B4-BE49-F238E27FC236}">
                  <a16:creationId xmlns:a16="http://schemas.microsoft.com/office/drawing/2014/main" id="{0F1D7B2E-3444-0C0D-68CB-9529A148BB86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05874A2A-2785-1D02-228D-6171E1BDAB6A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777CBA73-2101-ED33-7443-BB4E0941BD0F}"/>
              </a:ext>
            </a:extLst>
          </p:cNvPr>
          <p:cNvGrpSpPr/>
          <p:nvPr/>
        </p:nvGrpSpPr>
        <p:grpSpPr>
          <a:xfrm>
            <a:off x="2254396" y="3452611"/>
            <a:ext cx="1265680" cy="510382"/>
            <a:chOff x="926331" y="2825424"/>
            <a:chExt cx="1265680" cy="510382"/>
          </a:xfrm>
        </p:grpSpPr>
        <p:sp>
          <p:nvSpPr>
            <p:cNvPr id="45" name="フローチャート: カード 44">
              <a:extLst>
                <a:ext uri="{FF2B5EF4-FFF2-40B4-BE49-F238E27FC236}">
                  <a16:creationId xmlns:a16="http://schemas.microsoft.com/office/drawing/2014/main" id="{CD70B2B3-E81B-92CB-2572-4FCA90F62AA0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20E7FC5D-95F6-52C5-16C4-017F95947519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FF133CA3-8AE0-D589-D83C-E7377623874D}"/>
              </a:ext>
            </a:extLst>
          </p:cNvPr>
          <p:cNvGrpSpPr/>
          <p:nvPr/>
        </p:nvGrpSpPr>
        <p:grpSpPr>
          <a:xfrm>
            <a:off x="3621777" y="3452611"/>
            <a:ext cx="1265680" cy="510382"/>
            <a:chOff x="926331" y="2825424"/>
            <a:chExt cx="1265680" cy="510382"/>
          </a:xfrm>
        </p:grpSpPr>
        <p:sp>
          <p:nvSpPr>
            <p:cNvPr id="48" name="フローチャート: カード 47">
              <a:extLst>
                <a:ext uri="{FF2B5EF4-FFF2-40B4-BE49-F238E27FC236}">
                  <a16:creationId xmlns:a16="http://schemas.microsoft.com/office/drawing/2014/main" id="{AF353D9A-A9B3-B786-1CF1-1B9C472E12D1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AAEDB7BD-2F6F-506B-620A-4C9C9194260F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618D6DE9-4B70-4DAB-D46A-CD519B1B3CBF}"/>
              </a:ext>
            </a:extLst>
          </p:cNvPr>
          <p:cNvGrpSpPr/>
          <p:nvPr/>
        </p:nvGrpSpPr>
        <p:grpSpPr>
          <a:xfrm>
            <a:off x="4989158" y="3452611"/>
            <a:ext cx="1265680" cy="510382"/>
            <a:chOff x="926331" y="2825424"/>
            <a:chExt cx="1265680" cy="510382"/>
          </a:xfrm>
        </p:grpSpPr>
        <p:sp>
          <p:nvSpPr>
            <p:cNvPr id="51" name="フローチャート: カード 50">
              <a:extLst>
                <a:ext uri="{FF2B5EF4-FFF2-40B4-BE49-F238E27FC236}">
                  <a16:creationId xmlns:a16="http://schemas.microsoft.com/office/drawing/2014/main" id="{CF6E41BE-684A-1353-F5D5-02E16DEA6770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3654209B-15F0-3521-ABCC-93B834588261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EF849EC4-7E67-835D-D29A-7C8CB60C86C6}"/>
              </a:ext>
            </a:extLst>
          </p:cNvPr>
          <p:cNvGrpSpPr/>
          <p:nvPr/>
        </p:nvGrpSpPr>
        <p:grpSpPr>
          <a:xfrm>
            <a:off x="6356537" y="3452611"/>
            <a:ext cx="1265680" cy="510382"/>
            <a:chOff x="926331" y="2825424"/>
            <a:chExt cx="1265680" cy="510382"/>
          </a:xfrm>
        </p:grpSpPr>
        <p:sp>
          <p:nvSpPr>
            <p:cNvPr id="54" name="フローチャート: カード 53">
              <a:extLst>
                <a:ext uri="{FF2B5EF4-FFF2-40B4-BE49-F238E27FC236}">
                  <a16:creationId xmlns:a16="http://schemas.microsoft.com/office/drawing/2014/main" id="{5CB0CA37-3CBC-2C70-628C-146B9411AED9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5" name="フリーフォーム 54">
              <a:extLst>
                <a:ext uri="{FF2B5EF4-FFF2-40B4-BE49-F238E27FC236}">
                  <a16:creationId xmlns:a16="http://schemas.microsoft.com/office/drawing/2014/main" id="{08284F5E-45EA-817B-9CBF-093FE18BD6E4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3416BDCF-A84F-4300-CE3C-16EF20F9DA4A}"/>
              </a:ext>
            </a:extLst>
          </p:cNvPr>
          <p:cNvGrpSpPr/>
          <p:nvPr/>
        </p:nvGrpSpPr>
        <p:grpSpPr>
          <a:xfrm>
            <a:off x="887015" y="4023808"/>
            <a:ext cx="1265680" cy="510382"/>
            <a:chOff x="926331" y="2825424"/>
            <a:chExt cx="1265680" cy="510382"/>
          </a:xfrm>
        </p:grpSpPr>
        <p:sp>
          <p:nvSpPr>
            <p:cNvPr id="57" name="フローチャート: カード 56">
              <a:extLst>
                <a:ext uri="{FF2B5EF4-FFF2-40B4-BE49-F238E27FC236}">
                  <a16:creationId xmlns:a16="http://schemas.microsoft.com/office/drawing/2014/main" id="{2DCA6344-6BE5-A38E-085D-E3E22114C3CF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0A1F4FA7-AB69-E4CE-8E2B-8A5E0F6C80C8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7B64E1C4-7AFA-565A-0CB3-1CA10669BEFE}"/>
              </a:ext>
            </a:extLst>
          </p:cNvPr>
          <p:cNvGrpSpPr/>
          <p:nvPr/>
        </p:nvGrpSpPr>
        <p:grpSpPr>
          <a:xfrm>
            <a:off x="2254396" y="4023808"/>
            <a:ext cx="1265680" cy="510382"/>
            <a:chOff x="926331" y="2825424"/>
            <a:chExt cx="1265680" cy="510382"/>
          </a:xfrm>
        </p:grpSpPr>
        <p:sp>
          <p:nvSpPr>
            <p:cNvPr id="60" name="フローチャート: カード 59">
              <a:extLst>
                <a:ext uri="{FF2B5EF4-FFF2-40B4-BE49-F238E27FC236}">
                  <a16:creationId xmlns:a16="http://schemas.microsoft.com/office/drawing/2014/main" id="{25446259-D7DF-0880-3049-1AE2D88F722D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1" name="フリーフォーム 60">
              <a:extLst>
                <a:ext uri="{FF2B5EF4-FFF2-40B4-BE49-F238E27FC236}">
                  <a16:creationId xmlns:a16="http://schemas.microsoft.com/office/drawing/2014/main" id="{B7B277D4-36B0-A581-E739-172C2B6FCAB3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FCE996B4-9958-9DBD-9575-E779290B6784}"/>
              </a:ext>
            </a:extLst>
          </p:cNvPr>
          <p:cNvGrpSpPr/>
          <p:nvPr/>
        </p:nvGrpSpPr>
        <p:grpSpPr>
          <a:xfrm>
            <a:off x="3621777" y="4023808"/>
            <a:ext cx="1265680" cy="510382"/>
            <a:chOff x="926331" y="2825424"/>
            <a:chExt cx="1265680" cy="510382"/>
          </a:xfrm>
        </p:grpSpPr>
        <p:sp>
          <p:nvSpPr>
            <p:cNvPr id="63" name="フローチャート: カード 62">
              <a:extLst>
                <a:ext uri="{FF2B5EF4-FFF2-40B4-BE49-F238E27FC236}">
                  <a16:creationId xmlns:a16="http://schemas.microsoft.com/office/drawing/2014/main" id="{354B9925-212F-EDFE-26C6-749C7AA04D16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4" name="フリーフォーム 63">
              <a:extLst>
                <a:ext uri="{FF2B5EF4-FFF2-40B4-BE49-F238E27FC236}">
                  <a16:creationId xmlns:a16="http://schemas.microsoft.com/office/drawing/2014/main" id="{E44CF54F-6DA5-04B2-342F-11D630C9C2C2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3A238780-E451-2567-88A3-FAD158E4627E}"/>
              </a:ext>
            </a:extLst>
          </p:cNvPr>
          <p:cNvGrpSpPr/>
          <p:nvPr/>
        </p:nvGrpSpPr>
        <p:grpSpPr>
          <a:xfrm>
            <a:off x="4989158" y="4023808"/>
            <a:ext cx="1265680" cy="510382"/>
            <a:chOff x="926331" y="2825424"/>
            <a:chExt cx="1265680" cy="510382"/>
          </a:xfrm>
        </p:grpSpPr>
        <p:sp>
          <p:nvSpPr>
            <p:cNvPr id="66" name="フローチャート: カード 65">
              <a:extLst>
                <a:ext uri="{FF2B5EF4-FFF2-40B4-BE49-F238E27FC236}">
                  <a16:creationId xmlns:a16="http://schemas.microsoft.com/office/drawing/2014/main" id="{9D917573-A11F-E39A-3C3B-71E32599F292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7" name="フリーフォーム 66">
              <a:extLst>
                <a:ext uri="{FF2B5EF4-FFF2-40B4-BE49-F238E27FC236}">
                  <a16:creationId xmlns:a16="http://schemas.microsoft.com/office/drawing/2014/main" id="{63391F05-36F3-B64C-6964-877DD7F6D398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39B30396-3372-B7A4-04B0-F8660F28860D}"/>
              </a:ext>
            </a:extLst>
          </p:cNvPr>
          <p:cNvGrpSpPr/>
          <p:nvPr/>
        </p:nvGrpSpPr>
        <p:grpSpPr>
          <a:xfrm>
            <a:off x="6356537" y="4023808"/>
            <a:ext cx="1265680" cy="510382"/>
            <a:chOff x="926331" y="2825424"/>
            <a:chExt cx="1265680" cy="510382"/>
          </a:xfrm>
        </p:grpSpPr>
        <p:sp>
          <p:nvSpPr>
            <p:cNvPr id="70" name="フローチャート: カード 69">
              <a:extLst>
                <a:ext uri="{FF2B5EF4-FFF2-40B4-BE49-F238E27FC236}">
                  <a16:creationId xmlns:a16="http://schemas.microsoft.com/office/drawing/2014/main" id="{CF60E622-FF07-846C-9D2C-FEB657723985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1" name="フリーフォーム 70">
              <a:extLst>
                <a:ext uri="{FF2B5EF4-FFF2-40B4-BE49-F238E27FC236}">
                  <a16:creationId xmlns:a16="http://schemas.microsoft.com/office/drawing/2014/main" id="{290B9CEB-781E-12BC-35D9-15887A23139D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2EF362BF-CAA3-6EAC-F08D-673254A7B717}"/>
              </a:ext>
            </a:extLst>
          </p:cNvPr>
          <p:cNvGrpSpPr/>
          <p:nvPr/>
        </p:nvGrpSpPr>
        <p:grpSpPr>
          <a:xfrm>
            <a:off x="887015" y="4600291"/>
            <a:ext cx="1265680" cy="510382"/>
            <a:chOff x="926331" y="2825424"/>
            <a:chExt cx="1265680" cy="510382"/>
          </a:xfrm>
        </p:grpSpPr>
        <p:sp>
          <p:nvSpPr>
            <p:cNvPr id="73" name="フローチャート: カード 72">
              <a:extLst>
                <a:ext uri="{FF2B5EF4-FFF2-40B4-BE49-F238E27FC236}">
                  <a16:creationId xmlns:a16="http://schemas.microsoft.com/office/drawing/2014/main" id="{C8BDF66B-BD1D-1C44-46B3-92B64C321745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4" name="フリーフォーム 73">
              <a:extLst>
                <a:ext uri="{FF2B5EF4-FFF2-40B4-BE49-F238E27FC236}">
                  <a16:creationId xmlns:a16="http://schemas.microsoft.com/office/drawing/2014/main" id="{38BD4A7E-08D8-E487-77D2-B581648E0F75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CA9FA85C-465D-6B34-ABB2-48338C208659}"/>
              </a:ext>
            </a:extLst>
          </p:cNvPr>
          <p:cNvGrpSpPr/>
          <p:nvPr/>
        </p:nvGrpSpPr>
        <p:grpSpPr>
          <a:xfrm>
            <a:off x="2254396" y="4600291"/>
            <a:ext cx="1265680" cy="510382"/>
            <a:chOff x="926331" y="2825424"/>
            <a:chExt cx="1265680" cy="510382"/>
          </a:xfrm>
        </p:grpSpPr>
        <p:sp>
          <p:nvSpPr>
            <p:cNvPr id="76" name="フローチャート: カード 75">
              <a:extLst>
                <a:ext uri="{FF2B5EF4-FFF2-40B4-BE49-F238E27FC236}">
                  <a16:creationId xmlns:a16="http://schemas.microsoft.com/office/drawing/2014/main" id="{F5B995F6-68AB-9C97-0C61-4715B0025295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7" name="フリーフォーム 76">
              <a:extLst>
                <a:ext uri="{FF2B5EF4-FFF2-40B4-BE49-F238E27FC236}">
                  <a16:creationId xmlns:a16="http://schemas.microsoft.com/office/drawing/2014/main" id="{32E7A8B0-E2FB-3EEA-2DA0-704C1021E67D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BDCE261B-81EA-0892-4C31-DC5F3F2F2968}"/>
              </a:ext>
            </a:extLst>
          </p:cNvPr>
          <p:cNvGrpSpPr/>
          <p:nvPr/>
        </p:nvGrpSpPr>
        <p:grpSpPr>
          <a:xfrm>
            <a:off x="3621777" y="4600291"/>
            <a:ext cx="1265680" cy="510382"/>
            <a:chOff x="926331" y="2825424"/>
            <a:chExt cx="1265680" cy="510382"/>
          </a:xfrm>
        </p:grpSpPr>
        <p:sp>
          <p:nvSpPr>
            <p:cNvPr id="79" name="フローチャート: カード 78">
              <a:extLst>
                <a:ext uri="{FF2B5EF4-FFF2-40B4-BE49-F238E27FC236}">
                  <a16:creationId xmlns:a16="http://schemas.microsoft.com/office/drawing/2014/main" id="{FC6D6272-AFC5-1982-7DE5-83E3A0D8AB13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0" name="フリーフォーム 79">
              <a:extLst>
                <a:ext uri="{FF2B5EF4-FFF2-40B4-BE49-F238E27FC236}">
                  <a16:creationId xmlns:a16="http://schemas.microsoft.com/office/drawing/2014/main" id="{CC74DFD6-1E0B-CAB4-F180-878D7EE86B14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B19C64CD-F44C-13EF-AC33-8FFD344AB8E4}"/>
              </a:ext>
            </a:extLst>
          </p:cNvPr>
          <p:cNvGrpSpPr/>
          <p:nvPr/>
        </p:nvGrpSpPr>
        <p:grpSpPr>
          <a:xfrm>
            <a:off x="4989158" y="4600291"/>
            <a:ext cx="1265680" cy="510382"/>
            <a:chOff x="926331" y="2825424"/>
            <a:chExt cx="1265680" cy="510382"/>
          </a:xfrm>
        </p:grpSpPr>
        <p:sp>
          <p:nvSpPr>
            <p:cNvPr id="82" name="フローチャート: カード 81">
              <a:extLst>
                <a:ext uri="{FF2B5EF4-FFF2-40B4-BE49-F238E27FC236}">
                  <a16:creationId xmlns:a16="http://schemas.microsoft.com/office/drawing/2014/main" id="{4DB5741B-47E0-E380-268F-49606DA5A14A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3" name="フリーフォーム 82">
              <a:extLst>
                <a:ext uri="{FF2B5EF4-FFF2-40B4-BE49-F238E27FC236}">
                  <a16:creationId xmlns:a16="http://schemas.microsoft.com/office/drawing/2014/main" id="{28A4CA2D-7DBB-23EE-749E-94B9DCB89CE6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50743306-B1A2-01D9-C48A-DAC925E5F388}"/>
              </a:ext>
            </a:extLst>
          </p:cNvPr>
          <p:cNvGrpSpPr/>
          <p:nvPr/>
        </p:nvGrpSpPr>
        <p:grpSpPr>
          <a:xfrm>
            <a:off x="6356537" y="4600291"/>
            <a:ext cx="1265680" cy="510382"/>
            <a:chOff x="926331" y="2825424"/>
            <a:chExt cx="1265680" cy="510382"/>
          </a:xfrm>
        </p:grpSpPr>
        <p:sp>
          <p:nvSpPr>
            <p:cNvPr id="85" name="フローチャート: カード 84">
              <a:extLst>
                <a:ext uri="{FF2B5EF4-FFF2-40B4-BE49-F238E27FC236}">
                  <a16:creationId xmlns:a16="http://schemas.microsoft.com/office/drawing/2014/main" id="{2962D093-591D-6CB2-1FE6-97F3B7B3659A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6" name="フリーフォーム 85">
              <a:extLst>
                <a:ext uri="{FF2B5EF4-FFF2-40B4-BE49-F238E27FC236}">
                  <a16:creationId xmlns:a16="http://schemas.microsoft.com/office/drawing/2014/main" id="{9CDA112A-146B-2095-F54C-4868FFF73BB3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1AF7E2EF-A66D-E68A-91D2-EB7C94A13D9E}"/>
              </a:ext>
            </a:extLst>
          </p:cNvPr>
          <p:cNvGrpSpPr/>
          <p:nvPr/>
        </p:nvGrpSpPr>
        <p:grpSpPr>
          <a:xfrm>
            <a:off x="887015" y="5171488"/>
            <a:ext cx="1265680" cy="510382"/>
            <a:chOff x="926331" y="2825424"/>
            <a:chExt cx="1265680" cy="510382"/>
          </a:xfrm>
        </p:grpSpPr>
        <p:sp>
          <p:nvSpPr>
            <p:cNvPr id="88" name="フローチャート: カード 87">
              <a:extLst>
                <a:ext uri="{FF2B5EF4-FFF2-40B4-BE49-F238E27FC236}">
                  <a16:creationId xmlns:a16="http://schemas.microsoft.com/office/drawing/2014/main" id="{B14BA6FE-1707-FE57-D54A-D43AC13F02C1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9" name="フリーフォーム 88">
              <a:extLst>
                <a:ext uri="{FF2B5EF4-FFF2-40B4-BE49-F238E27FC236}">
                  <a16:creationId xmlns:a16="http://schemas.microsoft.com/office/drawing/2014/main" id="{447097C3-FAC7-3D09-DF3C-F977A9899C48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CAAEF039-AA22-76A3-FDB6-B778CDEB7EDC}"/>
              </a:ext>
            </a:extLst>
          </p:cNvPr>
          <p:cNvGrpSpPr/>
          <p:nvPr/>
        </p:nvGrpSpPr>
        <p:grpSpPr>
          <a:xfrm>
            <a:off x="2254396" y="5171488"/>
            <a:ext cx="1265680" cy="510382"/>
            <a:chOff x="926331" y="2825424"/>
            <a:chExt cx="1265680" cy="510382"/>
          </a:xfrm>
        </p:grpSpPr>
        <p:sp>
          <p:nvSpPr>
            <p:cNvPr id="91" name="フローチャート: カード 90">
              <a:extLst>
                <a:ext uri="{FF2B5EF4-FFF2-40B4-BE49-F238E27FC236}">
                  <a16:creationId xmlns:a16="http://schemas.microsoft.com/office/drawing/2014/main" id="{5F9EFF97-E85A-64AC-8120-C600CAD4B7D8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2" name="フリーフォーム 91">
              <a:extLst>
                <a:ext uri="{FF2B5EF4-FFF2-40B4-BE49-F238E27FC236}">
                  <a16:creationId xmlns:a16="http://schemas.microsoft.com/office/drawing/2014/main" id="{97DFB90B-8572-CEC1-A114-B5FBDFAE3371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id="{59A24994-4037-9437-443E-7B40BA498529}"/>
              </a:ext>
            </a:extLst>
          </p:cNvPr>
          <p:cNvGrpSpPr/>
          <p:nvPr/>
        </p:nvGrpSpPr>
        <p:grpSpPr>
          <a:xfrm>
            <a:off x="3621777" y="5171488"/>
            <a:ext cx="1265680" cy="510382"/>
            <a:chOff x="926331" y="2825424"/>
            <a:chExt cx="1265680" cy="510382"/>
          </a:xfrm>
        </p:grpSpPr>
        <p:sp>
          <p:nvSpPr>
            <p:cNvPr id="94" name="フローチャート: カード 93">
              <a:extLst>
                <a:ext uri="{FF2B5EF4-FFF2-40B4-BE49-F238E27FC236}">
                  <a16:creationId xmlns:a16="http://schemas.microsoft.com/office/drawing/2014/main" id="{668CF9EA-A107-19FD-0595-395B5C93AB36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5" name="フリーフォーム 94">
              <a:extLst>
                <a:ext uri="{FF2B5EF4-FFF2-40B4-BE49-F238E27FC236}">
                  <a16:creationId xmlns:a16="http://schemas.microsoft.com/office/drawing/2014/main" id="{764F25D0-F80D-2EF9-7070-1BF8583B681C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5E135079-A423-1311-9D9E-50D2363EF76B}"/>
              </a:ext>
            </a:extLst>
          </p:cNvPr>
          <p:cNvGrpSpPr/>
          <p:nvPr/>
        </p:nvGrpSpPr>
        <p:grpSpPr>
          <a:xfrm>
            <a:off x="4989158" y="5171488"/>
            <a:ext cx="1265680" cy="510382"/>
            <a:chOff x="926331" y="2825424"/>
            <a:chExt cx="1265680" cy="510382"/>
          </a:xfrm>
        </p:grpSpPr>
        <p:sp>
          <p:nvSpPr>
            <p:cNvPr id="97" name="フローチャート: カード 96">
              <a:extLst>
                <a:ext uri="{FF2B5EF4-FFF2-40B4-BE49-F238E27FC236}">
                  <a16:creationId xmlns:a16="http://schemas.microsoft.com/office/drawing/2014/main" id="{962C039C-C4C0-3831-0DE3-C61AEF83D127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8" name="フリーフォーム 97">
              <a:extLst>
                <a:ext uri="{FF2B5EF4-FFF2-40B4-BE49-F238E27FC236}">
                  <a16:creationId xmlns:a16="http://schemas.microsoft.com/office/drawing/2014/main" id="{753AF360-E845-EC3B-CD1A-A21575885454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5E78C2E8-1973-FC62-38DD-338D7AC5C32D}"/>
              </a:ext>
            </a:extLst>
          </p:cNvPr>
          <p:cNvGrpSpPr/>
          <p:nvPr/>
        </p:nvGrpSpPr>
        <p:grpSpPr>
          <a:xfrm>
            <a:off x="6356537" y="5171488"/>
            <a:ext cx="1265680" cy="510382"/>
            <a:chOff x="926331" y="2825424"/>
            <a:chExt cx="1265680" cy="510382"/>
          </a:xfrm>
        </p:grpSpPr>
        <p:sp>
          <p:nvSpPr>
            <p:cNvPr id="100" name="フローチャート: カード 99">
              <a:extLst>
                <a:ext uri="{FF2B5EF4-FFF2-40B4-BE49-F238E27FC236}">
                  <a16:creationId xmlns:a16="http://schemas.microsoft.com/office/drawing/2014/main" id="{61FB4200-EE2E-635C-83AE-D45E9AFA7A86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01" name="フリーフォーム 100">
              <a:extLst>
                <a:ext uri="{FF2B5EF4-FFF2-40B4-BE49-F238E27FC236}">
                  <a16:creationId xmlns:a16="http://schemas.microsoft.com/office/drawing/2014/main" id="{1A63FC4D-3EBF-B4C9-A34A-4F1E51582762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E5D55592-4DBD-D48A-7142-5B34CF0B31FF}"/>
              </a:ext>
            </a:extLst>
          </p:cNvPr>
          <p:cNvGrpSpPr/>
          <p:nvPr/>
        </p:nvGrpSpPr>
        <p:grpSpPr>
          <a:xfrm>
            <a:off x="887015" y="5742685"/>
            <a:ext cx="1265680" cy="510382"/>
            <a:chOff x="926331" y="2825424"/>
            <a:chExt cx="1265680" cy="510382"/>
          </a:xfrm>
        </p:grpSpPr>
        <p:sp>
          <p:nvSpPr>
            <p:cNvPr id="103" name="フローチャート: カード 102">
              <a:extLst>
                <a:ext uri="{FF2B5EF4-FFF2-40B4-BE49-F238E27FC236}">
                  <a16:creationId xmlns:a16="http://schemas.microsoft.com/office/drawing/2014/main" id="{811225EF-C901-931A-4B15-305590CF944F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04" name="フリーフォーム 103">
              <a:extLst>
                <a:ext uri="{FF2B5EF4-FFF2-40B4-BE49-F238E27FC236}">
                  <a16:creationId xmlns:a16="http://schemas.microsoft.com/office/drawing/2014/main" id="{824D7FBD-06CF-EF6C-E126-92B75DCCBF94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C6926302-8685-335C-75A5-8CF0F14DC0A5}"/>
              </a:ext>
            </a:extLst>
          </p:cNvPr>
          <p:cNvGrpSpPr/>
          <p:nvPr/>
        </p:nvGrpSpPr>
        <p:grpSpPr>
          <a:xfrm>
            <a:off x="2254396" y="5742685"/>
            <a:ext cx="1265680" cy="510382"/>
            <a:chOff x="926331" y="2825424"/>
            <a:chExt cx="1265680" cy="510382"/>
          </a:xfrm>
        </p:grpSpPr>
        <p:sp>
          <p:nvSpPr>
            <p:cNvPr id="106" name="フローチャート: カード 105">
              <a:extLst>
                <a:ext uri="{FF2B5EF4-FFF2-40B4-BE49-F238E27FC236}">
                  <a16:creationId xmlns:a16="http://schemas.microsoft.com/office/drawing/2014/main" id="{96ACE27F-F553-DB62-DE71-E60206063322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07" name="フリーフォーム 106">
              <a:extLst>
                <a:ext uri="{FF2B5EF4-FFF2-40B4-BE49-F238E27FC236}">
                  <a16:creationId xmlns:a16="http://schemas.microsoft.com/office/drawing/2014/main" id="{CF92CB66-8BF6-30D9-24ED-8B37B0852CA4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8BE5B1B6-E495-CE26-24A3-68A9B7C1B232}"/>
              </a:ext>
            </a:extLst>
          </p:cNvPr>
          <p:cNvGrpSpPr/>
          <p:nvPr/>
        </p:nvGrpSpPr>
        <p:grpSpPr>
          <a:xfrm>
            <a:off x="3621777" y="5742685"/>
            <a:ext cx="1265680" cy="510382"/>
            <a:chOff x="926331" y="2825424"/>
            <a:chExt cx="1265680" cy="510382"/>
          </a:xfrm>
        </p:grpSpPr>
        <p:sp>
          <p:nvSpPr>
            <p:cNvPr id="109" name="フローチャート: カード 108">
              <a:extLst>
                <a:ext uri="{FF2B5EF4-FFF2-40B4-BE49-F238E27FC236}">
                  <a16:creationId xmlns:a16="http://schemas.microsoft.com/office/drawing/2014/main" id="{9F4A9FBE-EEF2-070C-7E3D-6D9771CE3995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0" name="フリーフォーム 109">
              <a:extLst>
                <a:ext uri="{FF2B5EF4-FFF2-40B4-BE49-F238E27FC236}">
                  <a16:creationId xmlns:a16="http://schemas.microsoft.com/office/drawing/2014/main" id="{0468B812-1993-3EFD-1D7B-B748987B93E2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504A2D1D-904A-0A7B-5443-ED5962110BD3}"/>
              </a:ext>
            </a:extLst>
          </p:cNvPr>
          <p:cNvGrpSpPr/>
          <p:nvPr/>
        </p:nvGrpSpPr>
        <p:grpSpPr>
          <a:xfrm>
            <a:off x="4989158" y="5742685"/>
            <a:ext cx="1265680" cy="510382"/>
            <a:chOff x="926331" y="2825424"/>
            <a:chExt cx="1265680" cy="510382"/>
          </a:xfrm>
        </p:grpSpPr>
        <p:sp>
          <p:nvSpPr>
            <p:cNvPr id="112" name="フローチャート: カード 111">
              <a:extLst>
                <a:ext uri="{FF2B5EF4-FFF2-40B4-BE49-F238E27FC236}">
                  <a16:creationId xmlns:a16="http://schemas.microsoft.com/office/drawing/2014/main" id="{AC30A3F4-07DC-A8C6-985F-29173BCFE4CD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3" name="フリーフォーム 112">
              <a:extLst>
                <a:ext uri="{FF2B5EF4-FFF2-40B4-BE49-F238E27FC236}">
                  <a16:creationId xmlns:a16="http://schemas.microsoft.com/office/drawing/2014/main" id="{2934E4C8-C1BF-CA68-7618-E74E3376030B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30AE0BE2-1CEA-A878-03DF-299F808FFD28}"/>
              </a:ext>
            </a:extLst>
          </p:cNvPr>
          <p:cNvGrpSpPr/>
          <p:nvPr/>
        </p:nvGrpSpPr>
        <p:grpSpPr>
          <a:xfrm>
            <a:off x="6356537" y="5742685"/>
            <a:ext cx="1265680" cy="510382"/>
            <a:chOff x="926331" y="2825424"/>
            <a:chExt cx="1265680" cy="510382"/>
          </a:xfrm>
        </p:grpSpPr>
        <p:sp>
          <p:nvSpPr>
            <p:cNvPr id="115" name="フローチャート: カード 114">
              <a:extLst>
                <a:ext uri="{FF2B5EF4-FFF2-40B4-BE49-F238E27FC236}">
                  <a16:creationId xmlns:a16="http://schemas.microsoft.com/office/drawing/2014/main" id="{67F87E7C-2DCB-9E6C-37B1-61A61212629B}"/>
                </a:ext>
              </a:extLst>
            </p:cNvPr>
            <p:cNvSpPr/>
            <p:nvPr/>
          </p:nvSpPr>
          <p:spPr>
            <a:xfrm>
              <a:off x="926331" y="2825424"/>
              <a:ext cx="1265680" cy="510382"/>
            </a:xfrm>
            <a:prstGeom prst="flowChartPunchedCar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6" name="フリーフォーム 115">
              <a:extLst>
                <a:ext uri="{FF2B5EF4-FFF2-40B4-BE49-F238E27FC236}">
                  <a16:creationId xmlns:a16="http://schemas.microsoft.com/office/drawing/2014/main" id="{2A38ED79-5F69-F3AA-4D9D-400715CFFBBB}"/>
                </a:ext>
              </a:extLst>
            </p:cNvPr>
            <p:cNvSpPr/>
            <p:nvPr/>
          </p:nvSpPr>
          <p:spPr>
            <a:xfrm>
              <a:off x="926331" y="2834982"/>
              <a:ext cx="254961" cy="110474"/>
            </a:xfrm>
            <a:custGeom>
              <a:avLst/>
              <a:gdLst>
                <a:gd name="connsiteX0" fmla="*/ 0 w 388700"/>
                <a:gd name="connsiteY0" fmla="*/ 270815 h 270815"/>
                <a:gd name="connsiteX1" fmla="*/ 22302 w 388700"/>
                <a:gd name="connsiteY1" fmla="*/ 248513 h 270815"/>
                <a:gd name="connsiteX2" fmla="*/ 63721 w 388700"/>
                <a:gd name="connsiteY2" fmla="*/ 235769 h 270815"/>
                <a:gd name="connsiteX3" fmla="*/ 73279 w 388700"/>
                <a:gd name="connsiteY3" fmla="*/ 232583 h 270815"/>
                <a:gd name="connsiteX4" fmla="*/ 86024 w 388700"/>
                <a:gd name="connsiteY4" fmla="*/ 229397 h 270815"/>
                <a:gd name="connsiteX5" fmla="*/ 108326 w 388700"/>
                <a:gd name="connsiteY5" fmla="*/ 223024 h 270815"/>
                <a:gd name="connsiteX6" fmla="*/ 194350 w 388700"/>
                <a:gd name="connsiteY6" fmla="*/ 216652 h 270815"/>
                <a:gd name="connsiteX7" fmla="*/ 283560 w 388700"/>
                <a:gd name="connsiteY7" fmla="*/ 223024 h 270815"/>
                <a:gd name="connsiteX8" fmla="*/ 293118 w 388700"/>
                <a:gd name="connsiteY8" fmla="*/ 226210 h 270815"/>
                <a:gd name="connsiteX9" fmla="*/ 289932 w 388700"/>
                <a:gd name="connsiteY9" fmla="*/ 194350 h 270815"/>
                <a:gd name="connsiteX10" fmla="*/ 286746 w 388700"/>
                <a:gd name="connsiteY10" fmla="*/ 172047 h 270815"/>
                <a:gd name="connsiteX11" fmla="*/ 289932 w 388700"/>
                <a:gd name="connsiteY11" fmla="*/ 130629 h 270815"/>
                <a:gd name="connsiteX12" fmla="*/ 299490 w 388700"/>
                <a:gd name="connsiteY12" fmla="*/ 111512 h 270815"/>
                <a:gd name="connsiteX13" fmla="*/ 305862 w 388700"/>
                <a:gd name="connsiteY13" fmla="*/ 92396 h 270815"/>
                <a:gd name="connsiteX14" fmla="*/ 309048 w 388700"/>
                <a:gd name="connsiteY14" fmla="*/ 82838 h 270815"/>
                <a:gd name="connsiteX15" fmla="*/ 318606 w 388700"/>
                <a:gd name="connsiteY15" fmla="*/ 66907 h 270815"/>
                <a:gd name="connsiteX16" fmla="*/ 324978 w 388700"/>
                <a:gd name="connsiteY16" fmla="*/ 57349 h 270815"/>
                <a:gd name="connsiteX17" fmla="*/ 331351 w 388700"/>
                <a:gd name="connsiteY17" fmla="*/ 44605 h 270815"/>
                <a:gd name="connsiteX18" fmla="*/ 353653 w 388700"/>
                <a:gd name="connsiteY18" fmla="*/ 25489 h 270815"/>
                <a:gd name="connsiteX19" fmla="*/ 360025 w 388700"/>
                <a:gd name="connsiteY19" fmla="*/ 15930 h 270815"/>
                <a:gd name="connsiteX20" fmla="*/ 372769 w 388700"/>
                <a:gd name="connsiteY20" fmla="*/ 9558 h 270815"/>
                <a:gd name="connsiteX21" fmla="*/ 388700 w 388700"/>
                <a:gd name="connsiteY21" fmla="*/ 0 h 270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8700" h="270815">
                  <a:moveTo>
                    <a:pt x="0" y="270815"/>
                  </a:moveTo>
                  <a:cubicBezTo>
                    <a:pt x="7434" y="263381"/>
                    <a:pt x="13387" y="254085"/>
                    <a:pt x="22302" y="248513"/>
                  </a:cubicBezTo>
                  <a:cubicBezTo>
                    <a:pt x="32363" y="242225"/>
                    <a:pt x="51097" y="239376"/>
                    <a:pt x="63721" y="235769"/>
                  </a:cubicBezTo>
                  <a:cubicBezTo>
                    <a:pt x="66950" y="234846"/>
                    <a:pt x="70050" y="233506"/>
                    <a:pt x="73279" y="232583"/>
                  </a:cubicBezTo>
                  <a:cubicBezTo>
                    <a:pt x="77490" y="231380"/>
                    <a:pt x="81813" y="230600"/>
                    <a:pt x="86024" y="229397"/>
                  </a:cubicBezTo>
                  <a:cubicBezTo>
                    <a:pt x="94631" y="226937"/>
                    <a:pt x="98979" y="224270"/>
                    <a:pt x="108326" y="223024"/>
                  </a:cubicBezTo>
                  <a:cubicBezTo>
                    <a:pt x="129182" y="220243"/>
                    <a:pt x="176871" y="217744"/>
                    <a:pt x="194350" y="216652"/>
                  </a:cubicBezTo>
                  <a:cubicBezTo>
                    <a:pt x="219247" y="217838"/>
                    <a:pt x="255807" y="217474"/>
                    <a:pt x="283560" y="223024"/>
                  </a:cubicBezTo>
                  <a:cubicBezTo>
                    <a:pt x="286853" y="223683"/>
                    <a:pt x="289932" y="225148"/>
                    <a:pt x="293118" y="226210"/>
                  </a:cubicBezTo>
                  <a:cubicBezTo>
                    <a:pt x="292056" y="215590"/>
                    <a:pt x="291179" y="204950"/>
                    <a:pt x="289932" y="194350"/>
                  </a:cubicBezTo>
                  <a:cubicBezTo>
                    <a:pt x="289055" y="186892"/>
                    <a:pt x="286746" y="179557"/>
                    <a:pt x="286746" y="172047"/>
                  </a:cubicBezTo>
                  <a:cubicBezTo>
                    <a:pt x="286746" y="158200"/>
                    <a:pt x="288215" y="144369"/>
                    <a:pt x="289932" y="130629"/>
                  </a:cubicBezTo>
                  <a:cubicBezTo>
                    <a:pt x="291448" y="118502"/>
                    <a:pt x="294539" y="122651"/>
                    <a:pt x="299490" y="111512"/>
                  </a:cubicBezTo>
                  <a:cubicBezTo>
                    <a:pt x="302218" y="105374"/>
                    <a:pt x="303738" y="98768"/>
                    <a:pt x="305862" y="92396"/>
                  </a:cubicBezTo>
                  <a:cubicBezTo>
                    <a:pt x="306924" y="89210"/>
                    <a:pt x="307320" y="85718"/>
                    <a:pt x="309048" y="82838"/>
                  </a:cubicBezTo>
                  <a:cubicBezTo>
                    <a:pt x="312234" y="77528"/>
                    <a:pt x="315324" y="72159"/>
                    <a:pt x="318606" y="66907"/>
                  </a:cubicBezTo>
                  <a:cubicBezTo>
                    <a:pt x="320635" y="63660"/>
                    <a:pt x="323078" y="60674"/>
                    <a:pt x="324978" y="57349"/>
                  </a:cubicBezTo>
                  <a:cubicBezTo>
                    <a:pt x="327335" y="53225"/>
                    <a:pt x="328590" y="48470"/>
                    <a:pt x="331351" y="44605"/>
                  </a:cubicBezTo>
                  <a:cubicBezTo>
                    <a:pt x="336472" y="37436"/>
                    <a:pt x="346959" y="30510"/>
                    <a:pt x="353653" y="25489"/>
                  </a:cubicBezTo>
                  <a:cubicBezTo>
                    <a:pt x="355777" y="22303"/>
                    <a:pt x="357083" y="18382"/>
                    <a:pt x="360025" y="15930"/>
                  </a:cubicBezTo>
                  <a:cubicBezTo>
                    <a:pt x="363674" y="12889"/>
                    <a:pt x="368645" y="11914"/>
                    <a:pt x="372769" y="9558"/>
                  </a:cubicBezTo>
                  <a:cubicBezTo>
                    <a:pt x="399682" y="-5820"/>
                    <a:pt x="369366" y="9667"/>
                    <a:pt x="3887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B019AC-1A9A-0D6A-28AB-69B9EF07AC2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グラフとひょう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ぼうグラフと表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0815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76D80-5C76-8E4B-3EEF-B0A19846E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D80B9C-4B14-1590-610E-AAA730CECA1D}"/>
              </a:ext>
            </a:extLst>
          </p:cNvPr>
          <p:cNvSpPr txBox="1"/>
          <p:nvPr/>
        </p:nvSpPr>
        <p:spPr>
          <a:xfrm>
            <a:off x="881727" y="543726"/>
            <a:ext cx="105393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１年生から３年生の、先月借りた本の種類を調べて、表にまとめました。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の説明の中から、正しいものを１つ選びましょう。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「図かん」を借りた２年生は</a:t>
            </a:r>
            <a:r>
              <a:rPr lang="en-US" altLang="ja-JP" sz="2800" dirty="0">
                <a:latin typeface="+mn-ea"/>
              </a:rPr>
              <a:t>20</a:t>
            </a:r>
            <a:r>
              <a:rPr lang="ja-JP" altLang="en-US" sz="2800" dirty="0">
                <a:latin typeface="+mn-ea"/>
              </a:rPr>
              <a:t>人です。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本を借りた３年生は全員で</a:t>
            </a:r>
            <a:r>
              <a:rPr lang="en-US" altLang="ja-JP" sz="2800" dirty="0">
                <a:latin typeface="+mn-ea"/>
              </a:rPr>
              <a:t>15</a:t>
            </a:r>
            <a:r>
              <a:rPr lang="ja-JP" altLang="en-US" sz="2800" dirty="0">
                <a:latin typeface="+mn-ea"/>
              </a:rPr>
              <a:t>人です。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借りた人が一番多かった本は「物語」です。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D08AAF-E22E-809F-F2A5-C9312450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B0B11EA-451E-2A5F-B4AD-C51AEA7BD6B8}"/>
              </a:ext>
            </a:extLst>
          </p:cNvPr>
          <p:cNvGrpSpPr/>
          <p:nvPr/>
        </p:nvGrpSpPr>
        <p:grpSpPr>
          <a:xfrm>
            <a:off x="3301491" y="3445393"/>
            <a:ext cx="1650314" cy="914002"/>
            <a:chOff x="3301491" y="3738001"/>
            <a:chExt cx="1650314" cy="914002"/>
          </a:xfrm>
        </p:grpSpPr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D8B9FDCA-8BE0-24BA-49D3-3D5D4DD73D97}"/>
                </a:ext>
              </a:extLst>
            </p:cNvPr>
            <p:cNvSpPr/>
            <p:nvPr/>
          </p:nvSpPr>
          <p:spPr>
            <a:xfrm>
              <a:off x="3301491" y="3738001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直角三角形 6">
              <a:extLst>
                <a:ext uri="{FF2B5EF4-FFF2-40B4-BE49-F238E27FC236}">
                  <a16:creationId xmlns:a16="http://schemas.microsoft.com/office/drawing/2014/main" id="{FBB52F20-CBB0-BD23-E023-92CE45419DE7}"/>
                </a:ext>
              </a:extLst>
            </p:cNvPr>
            <p:cNvSpPr/>
            <p:nvPr/>
          </p:nvSpPr>
          <p:spPr>
            <a:xfrm rot="10800000">
              <a:off x="3321533" y="3743053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7E92E03-A614-9009-C6F4-29C4B3A0B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949921"/>
              </p:ext>
            </p:extLst>
          </p:nvPr>
        </p:nvGraphicFramePr>
        <p:xfrm>
          <a:off x="3301491" y="3445393"/>
          <a:ext cx="5589018" cy="2743200"/>
        </p:xfrm>
        <a:graphic>
          <a:graphicData uri="http://schemas.openxmlformats.org/drawingml/2006/table">
            <a:tbl>
              <a:tblPr/>
              <a:tblGrid>
                <a:gridCol w="1652954">
                  <a:extLst>
                    <a:ext uri="{9D8B030D-6E8A-4147-A177-3AD203B41FA5}">
                      <a16:colId xmlns:a16="http://schemas.microsoft.com/office/drawing/2014/main" val="1379827921"/>
                    </a:ext>
                  </a:extLst>
                </a:gridCol>
                <a:gridCol w="984016">
                  <a:extLst>
                    <a:ext uri="{9D8B030D-6E8A-4147-A177-3AD203B41FA5}">
                      <a16:colId xmlns:a16="http://schemas.microsoft.com/office/drawing/2014/main" val="29074971"/>
                    </a:ext>
                  </a:extLst>
                </a:gridCol>
                <a:gridCol w="984016">
                  <a:extLst>
                    <a:ext uri="{9D8B030D-6E8A-4147-A177-3AD203B41FA5}">
                      <a16:colId xmlns:a16="http://schemas.microsoft.com/office/drawing/2014/main" val="1109796263"/>
                    </a:ext>
                  </a:extLst>
                </a:gridCol>
                <a:gridCol w="984016">
                  <a:extLst>
                    <a:ext uri="{9D8B030D-6E8A-4147-A177-3AD203B41FA5}">
                      <a16:colId xmlns:a16="http://schemas.microsoft.com/office/drawing/2014/main" val="2861137934"/>
                    </a:ext>
                  </a:extLst>
                </a:gridCol>
                <a:gridCol w="984016">
                  <a:extLst>
                    <a:ext uri="{9D8B030D-6E8A-4147-A177-3AD203B41FA5}">
                      <a16:colId xmlns:a16="http://schemas.microsoft.com/office/drawing/2014/main" val="2849814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US" altLang="ja-JP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学年</a:t>
                      </a:r>
                      <a:endParaRPr lang="en-US" altLang="ja-JP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本の種類</a:t>
                      </a:r>
                      <a:endParaRPr lang="en-US" altLang="ja-JP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１年生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２年生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３年生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962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物語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35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686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絵本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28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6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図かん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342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  <a:endParaRPr lang="en-US" altLang="ja-JP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65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29</a:t>
                      </a:r>
                      <a:endParaRPr lang="ja-JP" altLang="en-US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33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92</a:t>
                      </a:r>
                      <a:endParaRPr lang="ja-JP" altLang="en-US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68098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2DF28F-6F42-5432-59AD-2287DA2FF4EC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３年６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ぼうグラフと表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3060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31CBF-F9C5-7B28-DE93-CE6132C72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0322698-D52C-11D4-99E5-6E1CBE9446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6349073"/>
              </p:ext>
            </p:extLst>
          </p:nvPr>
        </p:nvGraphicFramePr>
        <p:xfrm>
          <a:off x="7379932" y="3699033"/>
          <a:ext cx="4747073" cy="3131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B51569D-94BC-C8C9-42CE-A0599707566B}"/>
              </a:ext>
            </a:extLst>
          </p:cNvPr>
          <p:cNvSpPr txBox="1"/>
          <p:nvPr/>
        </p:nvSpPr>
        <p:spPr>
          <a:xfrm>
            <a:off x="881725" y="543726"/>
            <a:ext cx="1035929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下のグラフは、先週せいこさんが自宅で学習を行った合計時間を、教科ごとに表したものです。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の説明の中から、正しいものを１つ選びましょう。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たてのじくの１めもりは、１分を表しています。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「国語」の学習時間は、「社会」の学習時間の２倍です。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時間が長い教科の順にデータを並び替えてもよいです。</a:t>
            </a:r>
            <a:endParaRPr lang="en-US" altLang="ja-JP" sz="2800" dirty="0">
              <a:latin typeface="+mn-ea"/>
            </a:endParaRPr>
          </a:p>
          <a:p>
            <a:pPr marL="719138" indent="-719138"/>
            <a:r>
              <a:rPr lang="ja-JP" altLang="en-US" sz="2800" b="1" dirty="0">
                <a:latin typeface="+mn-ea"/>
              </a:rPr>
              <a:t> ㋓ </a:t>
            </a:r>
            <a:r>
              <a:rPr lang="ja-JP" altLang="en-US" sz="2800" dirty="0">
                <a:latin typeface="+mn-ea"/>
              </a:rPr>
              <a:t>各教科の学習時間の長さを表すためには、棒グラフよりも折れ線グラフが向いています。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B01EF7-646F-A3E9-D3C4-F6BC6614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F21A63A-E1EC-865A-83FD-E7875E32ABD5}"/>
              </a:ext>
            </a:extLst>
          </p:cNvPr>
          <p:cNvSpPr txBox="1"/>
          <p:nvPr/>
        </p:nvSpPr>
        <p:spPr>
          <a:xfrm>
            <a:off x="7379932" y="36990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>
                <a:latin typeface="+mn-ea"/>
              </a:rPr>
              <a:t>（</a:t>
            </a:r>
            <a:r>
              <a:rPr lang="ja-JP" altLang="en-US" sz="1200">
                <a:latin typeface="+mn-ea"/>
              </a:rPr>
              <a:t>分</a:t>
            </a:r>
            <a:r>
              <a:rPr kumimoji="1" lang="ja-JP" altLang="en-US" sz="1200">
                <a:latin typeface="+mn-ea"/>
              </a:rPr>
              <a:t>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907846-2E31-C318-9CBD-EF2D13E2996F}"/>
              </a:ext>
            </a:extLst>
          </p:cNvPr>
          <p:cNvSpPr txBox="1"/>
          <p:nvPr/>
        </p:nvSpPr>
        <p:spPr>
          <a:xfrm>
            <a:off x="0" y="6488668"/>
            <a:ext cx="70347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ぼうグラフ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01466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6" y="543726"/>
            <a:ext cx="10761634" cy="3539430"/>
          </a:xfrm>
          <a:prstGeom prst="rect">
            <a:avLst/>
          </a:prstGeom>
          <a:noFill/>
        </p:spPr>
        <p:txBody>
          <a:bodyPr wrap="square" lIns="90000">
            <a:spAutoFit/>
          </a:bodyPr>
          <a:lstStyle/>
          <a:p>
            <a:pPr lvl="0"/>
            <a:r>
              <a:rPr kumimoji="0" lang="ja-JP" altLang="en-US" sz="2800" dirty="0">
                <a:latin typeface="+mn-ea"/>
              </a:rPr>
              <a:t>下のグラフは、沖縄県那覇（なは）市の</a:t>
            </a:r>
            <a:r>
              <a:rPr kumimoji="0" lang="en-US" altLang="ja-JP" sz="2800" dirty="0">
                <a:latin typeface="+mn-ea"/>
              </a:rPr>
              <a:t>2025</a:t>
            </a:r>
            <a:r>
              <a:rPr kumimoji="0" lang="ja-JP" altLang="en-US" sz="2800" dirty="0">
                <a:latin typeface="+mn-ea"/>
              </a:rPr>
              <a:t>年の月ごとの平均気温の変わり方を表したものです。</a:t>
            </a:r>
            <a:endParaRPr kumimoji="0"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の説明の中から、正しいものを１つ選びましょう。 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横のじくは平均気温を、たてのじくは月を表しています。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平均気温が</a:t>
            </a:r>
            <a:r>
              <a:rPr lang="en-US" altLang="ja-JP" sz="2800" dirty="0">
                <a:latin typeface="+mn-ea"/>
              </a:rPr>
              <a:t>30</a:t>
            </a:r>
            <a:r>
              <a:rPr lang="ja-JP" altLang="en-US" sz="2800" dirty="0">
                <a:latin typeface="+mn-ea"/>
              </a:rPr>
              <a:t>度であるのは、８月と９月です。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平均気温が大きい順に月を並び替えてもよいです。</a:t>
            </a:r>
            <a:endParaRPr lang="en-US" altLang="ja-JP" sz="2800" dirty="0">
              <a:latin typeface="+mn-ea"/>
            </a:endParaRPr>
          </a:p>
          <a:p>
            <a:pPr marL="712788" indent="-712788"/>
            <a:r>
              <a:rPr lang="ja-JP" altLang="en-US" sz="2800" b="1" dirty="0">
                <a:latin typeface="+mn-ea"/>
              </a:rPr>
              <a:t> ㋓ </a:t>
            </a:r>
            <a:r>
              <a:rPr lang="ja-JP" altLang="en-US" sz="2800" dirty="0">
                <a:latin typeface="+mn-ea"/>
              </a:rPr>
              <a:t>気温が上がったり下がったりする「変わり方」を見るには、</a:t>
            </a:r>
            <a:endParaRPr lang="en-US" altLang="ja-JP" sz="2800" dirty="0">
              <a:latin typeface="+mn-ea"/>
            </a:endParaRPr>
          </a:p>
          <a:p>
            <a:pPr marL="712788" indent="-712788"/>
            <a:r>
              <a:rPr lang="ja-JP" altLang="en-US" sz="2800" dirty="0">
                <a:latin typeface="+mn-ea"/>
              </a:rPr>
              <a:t>　　折れ線グラフよりも棒グラフが向いています。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0D4DDF-9A5E-F881-47D1-6EF56B7E69FC}"/>
              </a:ext>
            </a:extLst>
          </p:cNvPr>
          <p:cNvSpPr txBox="1"/>
          <p:nvPr/>
        </p:nvSpPr>
        <p:spPr>
          <a:xfrm>
            <a:off x="7257636" y="6592576"/>
            <a:ext cx="50321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気象庁「那覇（沖縄県</a:t>
            </a:r>
            <a:r>
              <a:rPr kumimoji="1" lang="en-US" altLang="ja-JP" sz="1200" dirty="0">
                <a:latin typeface="+mn-ea"/>
              </a:rPr>
              <a:t>)2025</a:t>
            </a:r>
            <a:r>
              <a:rPr kumimoji="1" lang="ja-JP" altLang="en-US" sz="1200" dirty="0">
                <a:latin typeface="+mn-ea"/>
              </a:rPr>
              <a:t>年（月ごとの値）主な要素」を基に作成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3905105F-14A6-3EBE-0C21-CE2C59185D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6811505"/>
              </p:ext>
            </p:extLst>
          </p:nvPr>
        </p:nvGraphicFramePr>
        <p:xfrm>
          <a:off x="8363820" y="4083156"/>
          <a:ext cx="3739714" cy="2519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88D395-1F45-2975-0890-53A58C8CC3C5}"/>
              </a:ext>
            </a:extLst>
          </p:cNvPr>
          <p:cNvSpPr txBox="1"/>
          <p:nvPr/>
        </p:nvSpPr>
        <p:spPr>
          <a:xfrm>
            <a:off x="0" y="6488668"/>
            <a:ext cx="6900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折れ線グラフと表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95584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562420-08F4-35D4-12A5-5C157D04DB66}"/>
              </a:ext>
            </a:extLst>
          </p:cNvPr>
          <p:cNvSpPr txBox="1"/>
          <p:nvPr/>
        </p:nvSpPr>
        <p:spPr>
          <a:xfrm>
            <a:off x="881726" y="543726"/>
            <a:ext cx="1094451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６年１組の人数は</a:t>
            </a:r>
            <a:r>
              <a:rPr lang="en-US" altLang="ja-JP" sz="2800" dirty="0">
                <a:latin typeface="+mn-ea"/>
              </a:rPr>
              <a:t>30</a:t>
            </a:r>
            <a:r>
              <a:rPr lang="ja-JP" altLang="en-US" sz="2800" dirty="0">
                <a:latin typeface="+mn-ea"/>
              </a:rPr>
              <a:t>人です。今日の欠席者は６人でした。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６年１組の人数をもとにした、今日の欠席者の割合は（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）％です。</a:t>
            </a: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2CC4C8C-555E-FC8F-CCD3-CEB9AC7BE5E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>
                <a:latin typeface="+mn-ea"/>
              </a:rPr>
              <a:t>割合</a:t>
            </a:r>
            <a:r>
              <a:rPr kumimoji="0" lang="en-US" altLang="ja-JP" sz="1800" dirty="0">
                <a:latin typeface="+mn-ea"/>
              </a:rPr>
              <a:t>】</a:t>
            </a:r>
            <a:endParaRPr kumimoji="0" lang="ja-JP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7043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2FF57-0764-5CC4-0C20-B48F6E2F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F4E96DD-F778-9C7E-699E-B8F54765CF20}"/>
              </a:ext>
            </a:extLst>
          </p:cNvPr>
          <p:cNvSpPr txBox="1"/>
          <p:nvPr/>
        </p:nvSpPr>
        <p:spPr>
          <a:xfrm>
            <a:off x="881725" y="543726"/>
            <a:ext cx="914081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latin typeface="+mn-ea"/>
              </a:rPr>
              <a:t>昨日の朝食のメニューについて、５年生</a:t>
            </a:r>
            <a:r>
              <a:rPr lang="en-US" altLang="ja-JP" sz="2800" dirty="0">
                <a:latin typeface="+mn-ea"/>
              </a:rPr>
              <a:t>70</a:t>
            </a:r>
            <a:r>
              <a:rPr lang="ja-JP" altLang="en-US" sz="2800" dirty="0">
                <a:latin typeface="+mn-ea"/>
              </a:rPr>
              <a:t>人に調査し、表にまとめました。</a:t>
            </a:r>
            <a:endParaRPr lang="en-US" altLang="ja-JP" sz="2800" dirty="0">
              <a:latin typeface="+mn-e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①</a:t>
            </a:r>
            <a:r>
              <a:rPr kumimoji="0" lang="ja-JP" altLang="en-US" sz="2800" dirty="0">
                <a:latin typeface="+mn-ea"/>
              </a:rPr>
              <a:t>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6C2D-DE9F-D187-84F4-DAE78790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A6325C1-69A8-4D88-A77F-4FCBFADCA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07041"/>
              </p:ext>
            </p:extLst>
          </p:nvPr>
        </p:nvGraphicFramePr>
        <p:xfrm>
          <a:off x="3065584" y="2729575"/>
          <a:ext cx="5192542" cy="3108960"/>
        </p:xfrm>
        <a:graphic>
          <a:graphicData uri="http://schemas.openxmlformats.org/drawingml/2006/table">
            <a:tbl>
              <a:tblPr/>
              <a:tblGrid>
                <a:gridCol w="2164080">
                  <a:extLst>
                    <a:ext uri="{9D8B030D-6E8A-4147-A177-3AD203B41FA5}">
                      <a16:colId xmlns:a16="http://schemas.microsoft.com/office/drawing/2014/main" val="1330190690"/>
                    </a:ext>
                  </a:extLst>
                </a:gridCol>
                <a:gridCol w="1514231">
                  <a:extLst>
                    <a:ext uri="{9D8B030D-6E8A-4147-A177-3AD203B41FA5}">
                      <a16:colId xmlns:a16="http://schemas.microsoft.com/office/drawing/2014/main" val="1701891694"/>
                    </a:ext>
                  </a:extLst>
                </a:gridCol>
                <a:gridCol w="1514231">
                  <a:extLst>
                    <a:ext uri="{9D8B030D-6E8A-4147-A177-3AD203B41FA5}">
                      <a16:colId xmlns:a16="http://schemas.microsoft.com/office/drawing/2014/main" val="1856006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メニュー</a:t>
                      </a:r>
                      <a:endParaRPr lang="ja-JP" altLang="en-US" sz="24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人数（人）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割合（％）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511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ご飯（和食）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304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パン（洋食）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96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シリアル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endParaRPr lang="ja-JP" altLang="en-US" sz="2400" b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3848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</a:t>
                      </a:r>
                      <a:endParaRPr lang="en-US" altLang="ja-JP" sz="2400" b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2400" b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541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b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lang="ja-JP" altLang="en-US" sz="240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70</a:t>
                      </a:r>
                      <a:endParaRPr lang="ja-JP" altLang="en-US" sz="240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24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</a:t>
                      </a:r>
                      <a:endParaRPr lang="ja-JP" altLang="en-US" sz="2400" b="1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25213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65A661-4CB3-8098-9EA9-2FCC51948379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14.</a:t>
            </a:r>
            <a:r>
              <a:rPr kumimoji="0" lang="ja-JP" altLang="en-US" sz="1800" dirty="0">
                <a:latin typeface="+mn-ea"/>
              </a:rPr>
              <a:t>割合</a:t>
            </a:r>
            <a:r>
              <a:rPr kumimoji="0" lang="en-US" altLang="ja-JP" sz="1800" dirty="0">
                <a:latin typeface="+mn-ea"/>
              </a:rPr>
              <a:t>】</a:t>
            </a:r>
            <a:r>
              <a:rPr kumimoji="0" lang="en-US" altLang="ja-JP" dirty="0">
                <a:latin typeface="+mn-ea"/>
              </a:rPr>
              <a:t>【</a:t>
            </a:r>
            <a:r>
              <a:rPr kumimoji="0" lang="ja-JP" altLang="en-US" dirty="0">
                <a:latin typeface="+mn-ea"/>
              </a:rPr>
              <a:t>５年</a:t>
            </a:r>
            <a:r>
              <a:rPr kumimoji="0" lang="en-US" altLang="ja-JP" dirty="0">
                <a:latin typeface="+mn-ea"/>
              </a:rPr>
              <a:t>15.</a:t>
            </a:r>
            <a:r>
              <a:rPr kumimoji="0" lang="ja-JP" altLang="en-US" dirty="0">
                <a:latin typeface="+mn-ea"/>
              </a:rPr>
              <a:t>帯グラフと円グラフ</a:t>
            </a:r>
            <a:r>
              <a:rPr kumimoji="0" lang="en-US" altLang="ja-JP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39250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A3DC8C-2DA7-41AE-8AC1-194CAE9AE71E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60d21fbe-0215-4329-b29a-4bd358d22447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3140</TotalTime>
  <Words>986</Words>
  <Application>Microsoft Office PowerPoint</Application>
  <PresentationFormat>ワイド画面</PresentationFormat>
  <Paragraphs>226</Paragraphs>
  <Slides>12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BIZ UDゴシック</vt:lpstr>
      <vt:lpstr>Tsukushi A Round Gothic Regular</vt:lpstr>
      <vt:lpstr>游ゴシック</vt:lpstr>
      <vt:lpstr>Arial</vt:lpstr>
      <vt:lpstr>Office テーマ</vt:lpstr>
      <vt:lpstr>Worksheet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23</cp:revision>
  <cp:lastPrinted>2026-03-12T07:24:34Z</cp:lastPrinted>
  <dcterms:created xsi:type="dcterms:W3CDTF">2025-08-29T05:34:34Z</dcterms:created>
  <dcterms:modified xsi:type="dcterms:W3CDTF">2026-03-13T03:09:26Z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