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4"/>
  </p:sldMasterIdLst>
  <p:notesMasterIdLst>
    <p:notesMasterId r:id="rId17"/>
  </p:notesMasterIdLst>
  <p:sldIdLst>
    <p:sldId id="381" r:id="rId5"/>
    <p:sldId id="367" r:id="rId6"/>
    <p:sldId id="344" r:id="rId7"/>
    <p:sldId id="369" r:id="rId8"/>
    <p:sldId id="370" r:id="rId9"/>
    <p:sldId id="371" r:id="rId10"/>
    <p:sldId id="348" r:id="rId11"/>
    <p:sldId id="334" r:id="rId12"/>
    <p:sldId id="378" r:id="rId13"/>
    <p:sldId id="383" r:id="rId14"/>
    <p:sldId id="385" r:id="rId15"/>
    <p:sldId id="368" r:id="rId16"/>
  </p:sldIdLst>
  <p:sldSz cx="12192000" cy="6858000"/>
  <p:notesSz cx="10020300" cy="6891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A3"/>
    <a:srgbClr val="D1D1D1"/>
    <a:srgbClr val="FFC000"/>
    <a:srgbClr val="FFFFFF"/>
    <a:srgbClr val="F2F2F2"/>
    <a:srgbClr val="C3C3C3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2E82EDA-AD9A-2E40-9417-4281911D52B1}" v="99" dt="2026-02-16T16:32:06.91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58"/>
    <p:restoredTop sz="94643"/>
  </p:normalViewPr>
  <p:slideViewPr>
    <p:cSldViewPr snapToGrid="0">
      <p:cViewPr varScale="1">
        <p:scale>
          <a:sx n="74" d="100"/>
          <a:sy n="74" d="100"/>
        </p:scale>
        <p:origin x="80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4341900" cy="345004"/>
          </a:xfrm>
          <a:prstGeom prst="rect">
            <a:avLst/>
          </a:prstGeom>
        </p:spPr>
        <p:txBody>
          <a:bodyPr vert="horz" lIns="91420" tIns="45711" rIns="91420" bIns="4571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76094" y="2"/>
            <a:ext cx="4341898" cy="345004"/>
          </a:xfrm>
          <a:prstGeom prst="rect">
            <a:avLst/>
          </a:prstGeom>
        </p:spPr>
        <p:txBody>
          <a:bodyPr vert="horz" lIns="91420" tIns="45711" rIns="91420" bIns="45711" rtlCol="0"/>
          <a:lstStyle>
            <a:lvl1pPr algn="r">
              <a:defRPr sz="1200"/>
            </a:lvl1pPr>
          </a:lstStyle>
          <a:p>
            <a:fld id="{BADA077D-70CF-4CED-A527-9833764A2DE9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943225" y="862013"/>
            <a:ext cx="4133850" cy="2325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0" tIns="45711" rIns="91420" bIns="4571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001800" y="3316839"/>
            <a:ext cx="8016702" cy="2713083"/>
          </a:xfrm>
          <a:prstGeom prst="rect">
            <a:avLst/>
          </a:prstGeom>
        </p:spPr>
        <p:txBody>
          <a:bodyPr vert="horz" lIns="91420" tIns="45711" rIns="91420" bIns="4571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6546335"/>
            <a:ext cx="4341900" cy="345004"/>
          </a:xfrm>
          <a:prstGeom prst="rect">
            <a:avLst/>
          </a:prstGeom>
        </p:spPr>
        <p:txBody>
          <a:bodyPr vert="horz" lIns="91420" tIns="45711" rIns="91420" bIns="4571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76094" y="6546335"/>
            <a:ext cx="4341898" cy="345004"/>
          </a:xfrm>
          <a:prstGeom prst="rect">
            <a:avLst/>
          </a:prstGeom>
        </p:spPr>
        <p:txBody>
          <a:bodyPr vert="horz" lIns="91420" tIns="45711" rIns="91420" bIns="45711" rtlCol="0" anchor="b"/>
          <a:lstStyle>
            <a:lvl1pPr algn="r">
              <a:defRPr sz="1200"/>
            </a:lvl1pPr>
          </a:lstStyle>
          <a:p>
            <a:fld id="{C0CC9C12-88FE-4AD4-859C-15CF73CEF2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9317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0EE472-DBC2-FC1C-43A0-7C5F79E146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BEBC4C4-A708-7F01-5182-7B67122181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D943E38-92B7-7416-9FF5-008846E00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7676626-BFB0-5420-0906-244B8DA94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F7C824F-30BA-0B34-00DD-A08D72016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9888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9CEEFA-5CB7-A011-4465-2F30C13BB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05BE046-B910-CBFC-75BD-C8F6AC7CD6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8956179-1638-FCA1-1172-69B8DFD20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811A5A3-B0AA-6E36-4904-4E7FD8442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9C9C4F8-1CC6-D669-2B61-FD48451CD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3915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E01B1CF-6762-B4C5-D78C-A30BEF8D55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11748AB-90A7-B28C-A4ED-F476CCC457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1E9791D-061C-02E4-F04C-98EF3F3D1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2FA0415-AC13-022F-174E-032CCECDF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4594BD4-6F9F-2560-8369-96D2E5EC4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9831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0EC5D90-C9C3-9D03-97FA-2ADD003C2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4676C22-7938-DF30-51DD-740672FD05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D717BE7-B5C4-55B5-21CC-DF10E56D8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E34A645-0999-81D9-CA95-D92D90521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33873C1-DF31-42E0-A7FF-1375F65CA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5257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B967BB-43B5-F7A5-F9C9-56CBB9561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918B1D5-787C-8DEF-F00D-0C6C227B8E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5180DDA-B0DF-26A2-7442-8C90956D3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9AB2B29-624B-7942-4396-81F6D5DE6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4C9C6F8-5B5F-EB31-6E81-156278D12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9700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97F074-37D7-34F5-096C-893004565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828BF53-8509-2E05-8551-D198531D7D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99A676C-AB77-9182-889B-B52B657AFB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AF9594F-AED9-5BDC-263F-069DF0533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D0635F2-53E2-2EE4-10F4-C418E6CE9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FD59F5D-4293-931E-1AFF-1706F1686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9276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C0E9FF-C0DA-FB1A-67AE-21F83948B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6E30B81-E8F3-0568-18A3-5698A06107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F9DAB59-727D-16AD-A70E-0D31A213D2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A092FC4-1F57-76B1-9F2F-D33A0FCF61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384888B-48CA-5DE3-1D7F-F36BB25E62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2528858-8998-1DEB-4E86-CC7F007C7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5F1A489-37EE-CBBE-4940-5A3652D39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4666455-6244-8CF6-F9FC-2694A8B67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1651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93C61C-351A-9030-880D-2F5EA50CA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3A444CC-6507-67C7-3C74-F93FD31BE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A341A8D-C7E4-BCDD-9288-C8B58FE20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0447C77-16DA-5013-A637-B74D29D65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1880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027B98B-6657-ACD3-02A8-9F8E584E5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16F3FAC-7F8C-284B-7D5C-FEDE34960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AA2F98B-76ED-7212-E036-36EC21F55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1362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0BF441-1A4B-65FE-B0F5-834076B96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D520EA7-EEFF-A518-3C1D-82F9570CC6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32C53C9-17BB-355B-FCBA-A3EE608EAD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42660E6-865D-8681-5C48-75037FC4C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47D6890-8BC6-B034-F7E2-E3CE634DC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4732D5-96C6-2CE7-FE52-715649E81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4419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A4C783-A8C5-8EFD-D282-3DA1F6673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A63C920-8DC4-7819-54BE-C9AB57F128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85B6E79-3AFB-88F9-C736-26D18B2D31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D2629DB-6BEC-9709-FB72-3CF46BBF0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B91CBF8-9827-5F80-C9BC-C95CF1F02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6B42963-315A-EFF1-DFFC-0538B13B7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5348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A9AEAE7-C5A6-2923-320B-410C250DA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6F01530-C70E-A2B1-8F07-BC88393A18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C26A56A-BE01-82C9-F537-50D609D4B3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58342D4-C021-9C2D-42A7-4700EFFEAE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3063A79-374D-B333-86D2-74E41E0A63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-1493981" y="928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CFD8D9-0933-4DFC-9336-0D1486BA97A6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48626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81E350-69A2-6520-5AD3-7A32643B97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CF2DF19-97B9-1308-B3EE-647EEC2BBCE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/>
              <a:t>レディネステスト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3D80B73-383B-87F9-D6D4-AD50FD9CE54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 dirty="0"/>
              <a:t>６年４</a:t>
            </a:r>
            <a:r>
              <a:rPr lang="en-US" altLang="ja-JP" dirty="0"/>
              <a:t>.</a:t>
            </a:r>
            <a:r>
              <a:rPr lang="ja-JP" altLang="en-US" dirty="0"/>
              <a:t>分数</a:t>
            </a:r>
            <a:r>
              <a:rPr lang="en-US" altLang="ja-JP" dirty="0"/>
              <a:t>÷</a:t>
            </a:r>
            <a:r>
              <a:rPr lang="ja-JP" altLang="en-US" dirty="0"/>
              <a:t>分数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1682609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072AA4-6AD9-21D4-CE79-0B2CC12E71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8" name="テキスト ボックス 67">
                <a:extLst>
                  <a:ext uri="{FF2B5EF4-FFF2-40B4-BE49-F238E27FC236}">
                    <a16:creationId xmlns:a16="http://schemas.microsoft.com/office/drawing/2014/main" id="{E7E272F3-CF87-E3E5-E1F8-085A622718F5}"/>
                  </a:ext>
                </a:extLst>
              </p:cNvPr>
              <p:cNvSpPr txBox="1"/>
              <p:nvPr/>
            </p:nvSpPr>
            <p:spPr>
              <a:xfrm>
                <a:off x="881726" y="543726"/>
                <a:ext cx="10540253" cy="82695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ja-JP" altLang="en-US" sz="2800" i="1">
                            <a:latin typeface="Cambria Math" panose="02040503050406030204" pitchFamily="18" charset="0"/>
                          </a:rPr>
                          <m:t>８</m:t>
                        </m:r>
                      </m:num>
                      <m:den>
                        <m:r>
                          <a:rPr lang="ja-JP" altLang="en-US" sz="2800" i="1" smtClean="0">
                            <a:latin typeface="Cambria Math" panose="02040503050406030204" pitchFamily="18" charset="0"/>
                          </a:rPr>
                          <m:t>９</m:t>
                        </m:r>
                      </m:den>
                    </m:f>
                    <m:r>
                      <a:rPr lang="en-US" altLang="ja-JP" sz="2800" i="1" smtClean="0">
                        <a:latin typeface="Cambria Math" panose="02040503050406030204" pitchFamily="18" charset="0"/>
                      </a:rPr>
                      <m:t>×</m:t>
                    </m:r>
                    <m:f>
                      <m:fPr>
                        <m:ctrlPr>
                          <a:rPr lang="en-US" altLang="ja-JP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ja-JP" altLang="en-US" sz="2800" i="1" smtClean="0">
                            <a:latin typeface="Cambria Math" panose="02040503050406030204" pitchFamily="18" charset="0"/>
                          </a:rPr>
                          <m:t>３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altLang="ja-JP" sz="2800" b="0" i="0" smtClean="0">
                            <a:latin typeface="BIZ UDゴシック" panose="020B0400000000000000" pitchFamily="49" charset="-128"/>
                            <a:ea typeface="BIZ UDゴシック" panose="020B0400000000000000" pitchFamily="49" charset="-128"/>
                          </a:rPr>
                          <m:t>10</m:t>
                        </m:r>
                      </m:den>
                    </m:f>
                  </m:oMath>
                </a14:m>
                <a:r>
                  <a:rPr lang="ja-JP" altLang="en-US" sz="2800" dirty="0">
                    <a:latin typeface="+mj-lt"/>
                  </a:rPr>
                  <a:t> を計算</a:t>
                </a:r>
                <a:r>
                  <a:rPr lang="ja-JP" altLang="en-US" sz="2800">
                    <a:latin typeface="+mj-lt"/>
                  </a:rPr>
                  <a:t>しましょう。</a:t>
                </a:r>
                <a:endParaRPr lang="en-US" altLang="ja-JP" sz="2800" dirty="0">
                  <a:latin typeface="+mj-lt"/>
                </a:endParaRPr>
              </a:p>
            </p:txBody>
          </p:sp>
        </mc:Choice>
        <mc:Fallback xmlns="">
          <p:sp>
            <p:nvSpPr>
              <p:cNvPr id="68" name="テキスト ボックス 67">
                <a:extLst>
                  <a:ext uri="{FF2B5EF4-FFF2-40B4-BE49-F238E27FC236}">
                    <a16:creationId xmlns:a16="http://schemas.microsoft.com/office/drawing/2014/main" id="{E7E272F3-CF87-E3E5-E1F8-085A622718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1726" y="543726"/>
                <a:ext cx="10540253" cy="826958"/>
              </a:xfrm>
              <a:prstGeom prst="rect">
                <a:avLst/>
              </a:prstGeom>
              <a:blipFill>
                <a:blip r:embed="rId2"/>
                <a:stretch>
                  <a:fillRect l="-481" b="-8955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0C0BB55A-F5BA-3304-157A-BEB60DE28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9</a:t>
            </a:fld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26D07AE-78FE-DF2E-A73B-E905180F106E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+mj-lt"/>
              </a:rPr>
              <a:t>【</a:t>
            </a:r>
            <a:r>
              <a:rPr lang="ja-JP" altLang="en-US" sz="1800">
                <a:latin typeface="+mj-lt"/>
              </a:rPr>
              <a:t>６年３</a:t>
            </a:r>
            <a:r>
              <a:rPr lang="en-US" altLang="ja-JP" sz="1800" dirty="0">
                <a:latin typeface="+mj-lt"/>
              </a:rPr>
              <a:t>.</a:t>
            </a:r>
            <a:r>
              <a:rPr lang="ja-JP" altLang="en-US" sz="1800">
                <a:latin typeface="+mj-lt"/>
              </a:rPr>
              <a:t>分数</a:t>
            </a:r>
            <a:r>
              <a:rPr lang="en-US" altLang="ja-JP" sz="1800" dirty="0">
                <a:latin typeface="+mj-lt"/>
              </a:rPr>
              <a:t>×</a:t>
            </a:r>
            <a:r>
              <a:rPr lang="ja-JP" altLang="en-US" sz="1800">
                <a:latin typeface="+mj-lt"/>
              </a:rPr>
              <a:t>整数、分数</a:t>
            </a:r>
            <a:r>
              <a:rPr lang="en-US" altLang="ja-JP" sz="1800" dirty="0">
                <a:latin typeface="+mj-lt"/>
              </a:rPr>
              <a:t>÷</a:t>
            </a:r>
            <a:r>
              <a:rPr lang="ja-JP" altLang="en-US" sz="1800">
                <a:latin typeface="+mj-lt"/>
              </a:rPr>
              <a:t>整数、分数</a:t>
            </a:r>
            <a:r>
              <a:rPr lang="en-US" altLang="ja-JP" sz="1800" dirty="0">
                <a:latin typeface="+mj-lt"/>
              </a:rPr>
              <a:t>×</a:t>
            </a:r>
            <a:r>
              <a:rPr lang="ja-JP" altLang="en-US" sz="1800">
                <a:latin typeface="+mj-lt"/>
              </a:rPr>
              <a:t>分数</a:t>
            </a:r>
            <a:r>
              <a:rPr lang="en-US" altLang="ja-JP" sz="1800" dirty="0">
                <a:latin typeface="+mj-lt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31672126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E5C941-EC93-F4B6-5EC7-CC4AA47708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68" name="テキスト ボックス 67">
                <a:extLst>
                  <a:ext uri="{FF2B5EF4-FFF2-40B4-BE49-F238E27FC236}">
                    <a16:creationId xmlns:a16="http://schemas.microsoft.com/office/drawing/2014/main" id="{62659E1E-CC67-94B7-4782-3F74DDA2CE7C}"/>
                  </a:ext>
                </a:extLst>
              </p:cNvPr>
              <p:cNvSpPr txBox="1"/>
              <p:nvPr/>
            </p:nvSpPr>
            <p:spPr>
              <a:xfrm>
                <a:off x="881726" y="543726"/>
                <a:ext cx="10540253" cy="182242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2800" dirty="0">
                    <a:latin typeface="+mn-ea"/>
                  </a:rPr>
                  <a:t>次の□にあてはまる記号を、</a:t>
                </a:r>
                <a:r>
                  <a:rPr kumimoji="0" lang="ja-JP" altLang="en-US" sz="2800" b="1" dirty="0">
                    <a:latin typeface="+mn-ea"/>
                  </a:rPr>
                  <a:t>㋐</a:t>
                </a:r>
                <a:r>
                  <a:rPr kumimoji="0" lang="en-US" altLang="ja-JP" sz="2800" dirty="0">
                    <a:latin typeface="+mn-ea"/>
                  </a:rPr>
                  <a:t>〜</a:t>
                </a:r>
                <a:r>
                  <a:rPr kumimoji="0" lang="ja-JP" altLang="en-US" sz="2800" b="1" dirty="0">
                    <a:latin typeface="+mn-ea"/>
                  </a:rPr>
                  <a:t>㋒</a:t>
                </a:r>
                <a:r>
                  <a:rPr kumimoji="0" lang="ja-JP" altLang="en-US" sz="2800" dirty="0">
                    <a:latin typeface="+mn-ea"/>
                  </a:rPr>
                  <a:t>の中から１</a:t>
                </a:r>
                <a:r>
                  <a:rPr lang="ja-JP" altLang="en-US" sz="2800" dirty="0">
                    <a:latin typeface="+mn-ea"/>
                  </a:rPr>
                  <a:t>つ選びましょう。</a:t>
                </a:r>
                <a:endParaRPr lang="en-US" altLang="ja-JP" sz="2800" dirty="0">
                  <a:latin typeface="+mn-ea"/>
                </a:endParaRPr>
              </a:p>
              <a:p>
                <a:pPr lvl="0"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ja-JP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ja-JP" altLang="en-US" sz="2800" i="1">
                              <a:latin typeface="Cambria Math" panose="02040503050406030204" pitchFamily="18" charset="0"/>
                            </a:rPr>
                            <m:t>４</m:t>
                          </m:r>
                        </m:num>
                        <m:den>
                          <m:r>
                            <a:rPr lang="ja-JP" altLang="en-US" sz="2800" i="1">
                              <a:latin typeface="Cambria Math" panose="02040503050406030204" pitchFamily="18" charset="0"/>
                            </a:rPr>
                            <m:t>５</m:t>
                          </m:r>
                        </m:den>
                      </m:f>
                      <m:r>
                        <a:rPr lang="en-US" altLang="ja-JP" sz="2800" i="1">
                          <a:latin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US" altLang="ja-JP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ja-JP" altLang="en-US" sz="2800" i="1" smtClean="0">
                              <a:latin typeface="Cambria Math" panose="02040503050406030204" pitchFamily="18" charset="0"/>
                            </a:rPr>
                            <m:t>２</m:t>
                          </m:r>
                        </m:num>
                        <m:den>
                          <m:r>
                            <a:rPr lang="ja-JP" altLang="en-US" sz="2800" i="1">
                              <a:latin typeface="Cambria Math" panose="02040503050406030204" pitchFamily="18" charset="0"/>
                            </a:rPr>
                            <m:t>３</m:t>
                          </m:r>
                        </m:den>
                      </m:f>
                      <m:borderBox>
                        <m:borderBoxPr>
                          <m:ctrlPr>
                            <a:rPr lang="en-US" altLang="ja-JP" sz="2800" i="1">
                              <a:latin typeface="Cambria Math" panose="02040503050406030204" pitchFamily="18" charset="0"/>
                            </a:rPr>
                          </m:ctrlPr>
                        </m:borderBoxPr>
                        <m:e/>
                      </m:borderBox>
                      <m:r>
                        <a:rPr lang="en-US" altLang="ja-JP" sz="2800" i="1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altLang="ja-JP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ja-JP" altLang="en-US" sz="2800" i="1">
                              <a:latin typeface="Cambria Math" panose="02040503050406030204" pitchFamily="18" charset="0"/>
                            </a:rPr>
                            <m:t>４</m:t>
                          </m:r>
                        </m:num>
                        <m:den>
                          <m:r>
                            <a:rPr lang="ja-JP" altLang="en-US" sz="2800" i="1">
                              <a:latin typeface="Cambria Math" panose="02040503050406030204" pitchFamily="18" charset="0"/>
                            </a:rPr>
                            <m:t>５</m:t>
                          </m:r>
                        </m:den>
                      </m:f>
                    </m:oMath>
                  </m:oMathPara>
                </a14:m>
                <a:endParaRPr lang="en-US" altLang="ja-JP" sz="2800" dirty="0">
                  <a:latin typeface="+mn-ea"/>
                </a:endParaRPr>
              </a:p>
              <a:p>
                <a:pPr lvl="0" algn="ctr"/>
                <a:r>
                  <a:rPr lang="ja-JP" altLang="en-US" sz="2800">
                    <a:latin typeface="+mn-ea"/>
                  </a:rPr>
                  <a:t>（　</a:t>
                </a:r>
                <a:r>
                  <a:rPr lang="ja-JP" altLang="en-US" sz="2800" b="1">
                    <a:latin typeface="+mn-ea"/>
                  </a:rPr>
                  <a:t>㋐＜　　㋑＝　</a:t>
                </a:r>
                <a:r>
                  <a:rPr lang="ja-JP" altLang="en-US" sz="2800">
                    <a:latin typeface="+mn-ea"/>
                  </a:rPr>
                  <a:t>　</a:t>
                </a:r>
                <a:r>
                  <a:rPr lang="ja-JP" altLang="en-US" sz="2800" b="1" dirty="0">
                    <a:latin typeface="+mn-ea"/>
                  </a:rPr>
                  <a:t>㋒</a:t>
                </a:r>
                <a:r>
                  <a:rPr lang="ja-JP" altLang="en-US" sz="2800" b="1">
                    <a:latin typeface="+mn-ea"/>
                  </a:rPr>
                  <a:t>＞</a:t>
                </a:r>
                <a:r>
                  <a:rPr lang="ja-JP" altLang="en-US" sz="2800">
                    <a:latin typeface="+mn-ea"/>
                  </a:rPr>
                  <a:t>　）</a:t>
                </a:r>
                <a:endParaRPr kumimoji="0" lang="en-US" altLang="ja-JP" sz="2800" dirty="0">
                  <a:latin typeface="+mn-ea"/>
                </a:endParaRPr>
              </a:p>
            </p:txBody>
          </p:sp>
        </mc:Choice>
        <mc:Fallback>
          <p:sp>
            <p:nvSpPr>
              <p:cNvPr id="68" name="テキスト ボックス 67">
                <a:extLst>
                  <a:ext uri="{FF2B5EF4-FFF2-40B4-BE49-F238E27FC236}">
                    <a16:creationId xmlns:a16="http://schemas.microsoft.com/office/drawing/2014/main" id="{62659E1E-CC67-94B7-4782-3F74DDA2CE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1726" y="543726"/>
                <a:ext cx="10540253" cy="1822422"/>
              </a:xfrm>
              <a:prstGeom prst="rect">
                <a:avLst/>
              </a:prstGeom>
              <a:blipFill>
                <a:blip r:embed="rId2"/>
                <a:stretch>
                  <a:fillRect l="-1215" t="-3344" r="-752" b="-836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2BF71249-800C-C713-8C30-68F394D04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10</a:t>
            </a:fld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D6CF94E-38DA-3518-FC68-B69E39E62CC5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６年３</a:t>
            </a:r>
            <a:r>
              <a:rPr lang="en-US" altLang="ja-JP" sz="1800" dirty="0">
                <a:latin typeface="+mn-ea"/>
              </a:rPr>
              <a:t>.</a:t>
            </a:r>
            <a:r>
              <a:rPr lang="ja-JP" altLang="en-US" sz="1800">
                <a:latin typeface="+mn-ea"/>
              </a:rPr>
              <a:t>分数</a:t>
            </a:r>
            <a:r>
              <a:rPr lang="en-US" altLang="ja-JP" sz="1800" dirty="0">
                <a:latin typeface="+mn-ea"/>
              </a:rPr>
              <a:t>×</a:t>
            </a:r>
            <a:r>
              <a:rPr lang="ja-JP" altLang="en-US" sz="1800">
                <a:latin typeface="+mn-ea"/>
              </a:rPr>
              <a:t>整数、分数</a:t>
            </a:r>
            <a:r>
              <a:rPr lang="en-US" altLang="ja-JP" sz="1800" dirty="0">
                <a:latin typeface="+mn-ea"/>
              </a:rPr>
              <a:t>÷</a:t>
            </a:r>
            <a:r>
              <a:rPr lang="ja-JP" altLang="en-US" sz="1800">
                <a:latin typeface="+mn-ea"/>
              </a:rPr>
              <a:t>整数、分数</a:t>
            </a:r>
            <a:r>
              <a:rPr lang="en-US" altLang="ja-JP" sz="1800" dirty="0">
                <a:latin typeface="+mn-ea"/>
              </a:rPr>
              <a:t>×</a:t>
            </a:r>
            <a:r>
              <a:rPr lang="ja-JP" altLang="en-US" sz="1800">
                <a:latin typeface="+mn-ea"/>
              </a:rPr>
              <a:t>分数</a:t>
            </a:r>
            <a:r>
              <a:rPr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5518794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D71E90-1407-0B41-D7E7-676EC0706E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8" name="テキスト ボックス 67">
                <a:extLst>
                  <a:ext uri="{FF2B5EF4-FFF2-40B4-BE49-F238E27FC236}">
                    <a16:creationId xmlns:a16="http://schemas.microsoft.com/office/drawing/2014/main" id="{9503E308-3A67-90C1-FA46-9506DFA44847}"/>
                  </a:ext>
                </a:extLst>
              </p:cNvPr>
              <p:cNvSpPr txBox="1"/>
              <p:nvPr/>
            </p:nvSpPr>
            <p:spPr>
              <a:xfrm>
                <a:off x="825600" y="559500"/>
                <a:ext cx="10540800" cy="5880199"/>
              </a:xfrm>
              <a:prstGeom prst="rect">
                <a:avLst/>
              </a:prstGeom>
              <a:noFill/>
            </p:spPr>
            <p:txBody>
              <a:bodyPr wrap="square" numCol="2" spcCol="360000">
                <a:spAutoFit/>
              </a:bodyPr>
              <a:lstStyle/>
              <a:p>
                <a:pPr lvl="0"/>
                <a:r>
                  <a:rPr lang="ja-JP" altLang="en-US" sz="2800" dirty="0">
                    <a:latin typeface="+mj-lt"/>
                  </a:rPr>
                  <a:t>解答</a:t>
                </a:r>
                <a:endParaRPr lang="en-US" altLang="ja-JP" sz="2800" dirty="0">
                  <a:latin typeface="+mj-lt"/>
                </a:endParaRPr>
              </a:p>
              <a:p>
                <a:pPr marL="622300" indent="-622300">
                  <a:buFont typeface="+mj-lt"/>
                  <a:buAutoNum type="arabicPeriod"/>
                </a:pPr>
                <a:r>
                  <a:rPr lang="ja-JP" altLang="en-US" sz="2800" dirty="0">
                    <a:latin typeface="+mj-lt"/>
                  </a:rPr>
                  <a:t>㋑</a:t>
                </a:r>
                <a:endParaRPr lang="en-US" altLang="ja-JP" sz="2800" dirty="0">
                  <a:latin typeface="+mj-lt"/>
                </a:endParaRPr>
              </a:p>
              <a:p>
                <a:pPr marL="622300" indent="-622300">
                  <a:buFont typeface="+mj-lt"/>
                  <a:buAutoNum type="arabicPeriod"/>
                </a:pPr>
                <a:r>
                  <a:rPr lang="ja-JP" altLang="en-US" sz="2800" dirty="0">
                    <a:latin typeface="+mj-lt"/>
                  </a:rPr>
                  <a:t>㋑、㋒</a:t>
                </a:r>
                <a:endParaRPr lang="en-US" altLang="ja-JP" sz="2800" dirty="0">
                  <a:latin typeface="+mj-lt"/>
                </a:endParaRPr>
              </a:p>
              <a:p>
                <a:pPr marL="622300" indent="-622300">
                  <a:buFont typeface="+mj-lt"/>
                  <a:buAutoNum type="arabicPeriod"/>
                </a:pPr>
                <a:r>
                  <a:rPr lang="ja-JP" altLang="en-US" sz="2800" dirty="0">
                    <a:latin typeface="+mj-lt"/>
                  </a:rPr>
                  <a:t>㋐</a:t>
                </a:r>
                <a:endParaRPr lang="en-US" altLang="ja-JP" sz="2800" dirty="0">
                  <a:latin typeface="+mj-lt"/>
                </a:endParaRPr>
              </a:p>
              <a:p>
                <a:pPr marL="622300" indent="-622300">
                  <a:buFont typeface="+mj-lt"/>
                  <a:buAutoNum type="arabicPeriod"/>
                </a:pPr>
                <a:r>
                  <a:rPr lang="en-US" altLang="ja-JP" sz="2800" dirty="0">
                    <a:latin typeface="+mj-lt"/>
                  </a:rPr>
                  <a:t>0.75</a:t>
                </a:r>
              </a:p>
              <a:p>
                <a:pPr marL="622300" indent="-622300">
                  <a:buFont typeface="+mj-lt"/>
                  <a:buAutoNum type="arabicPeriod"/>
                </a:pPr>
                <a:r>
                  <a:rPr lang="en-US" altLang="ja-JP" sz="2800" dirty="0">
                    <a:latin typeface="+mj-lt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altLang="ja-JP" sz="2800" b="0" i="0" smtClean="0">
                            <a:latin typeface="BIZ UDゴシック" panose="020B0400000000000000" pitchFamily="49" charset="-128"/>
                            <a:ea typeface="BIZ UDゴシック" panose="020B0400000000000000" pitchFamily="49" charset="-128"/>
                          </a:rPr>
                          <m:t>100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altLang="ja-JP" sz="2800" b="0" i="0" smtClean="0">
                            <a:latin typeface="BIZ UDゴシック" panose="020B0400000000000000" pitchFamily="49" charset="-128"/>
                            <a:ea typeface="BIZ UDゴシック" panose="020B0400000000000000" pitchFamily="49" charset="-128"/>
                          </a:rPr>
                          <m:t>27</m:t>
                        </m:r>
                      </m:den>
                    </m:f>
                  </m:oMath>
                </a14:m>
                <a:endParaRPr lang="en-US" altLang="ja-JP" sz="2800" dirty="0">
                  <a:latin typeface="+mj-lt"/>
                </a:endParaRPr>
              </a:p>
              <a:p>
                <a:pPr marL="622300" indent="-622300">
                  <a:buFont typeface="+mj-lt"/>
                  <a:buAutoNum type="arabicPeriod"/>
                </a:pPr>
                <a:r>
                  <a:rPr lang="en-US" altLang="ja-JP" sz="2800" dirty="0">
                    <a:latin typeface="+mj-lt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ja-JP" altLang="en-US" sz="2800" i="1">
                            <a:latin typeface="Cambria Math" panose="02040503050406030204" pitchFamily="18" charset="0"/>
                          </a:rPr>
                          <m:t>４</m:t>
                        </m:r>
                      </m:num>
                      <m:den>
                        <m:r>
                          <a:rPr lang="ja-JP" altLang="en-US" sz="2800" i="1">
                            <a:latin typeface="Cambria Math" panose="02040503050406030204" pitchFamily="18" charset="0"/>
                          </a:rPr>
                          <m:t>３</m:t>
                        </m:r>
                      </m:den>
                    </m:f>
                  </m:oMath>
                </a14:m>
                <a:endParaRPr lang="en-US" altLang="ja-JP" sz="2800" dirty="0">
                  <a:latin typeface="+mj-lt"/>
                </a:endParaRPr>
              </a:p>
              <a:p>
                <a:pPr marL="622300" indent="-622300">
                  <a:buFont typeface="+mj-lt"/>
                  <a:buAutoNum type="arabicPeriod"/>
                </a:pPr>
                <a:r>
                  <a:rPr lang="en-US" altLang="ja-JP" sz="2800" dirty="0">
                    <a:latin typeface="+mj-lt"/>
                  </a:rPr>
                  <a:t>2.1</a:t>
                </a:r>
              </a:p>
              <a:p>
                <a:pPr marL="622300" indent="-622300">
                  <a:buFont typeface="+mj-lt"/>
                  <a:buAutoNum type="arabicPeriod"/>
                </a:pPr>
                <a:r>
                  <a:rPr lang="en-US" altLang="ja-JP" sz="2800" dirty="0">
                    <a:latin typeface="+mj-lt"/>
                  </a:rPr>
                  <a:t>9.5</a:t>
                </a:r>
              </a:p>
              <a:p>
                <a:pPr marL="622300" indent="-622300">
                  <a:buFont typeface="+mj-lt"/>
                  <a:buAutoNum type="arabicPeriod"/>
                </a:pPr>
                <a:r>
                  <a:rPr lang="en-US" altLang="ja-JP" sz="2800" dirty="0">
                    <a:latin typeface="+mj-lt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ja-JP" altLang="en-US" sz="2800" i="1">
                            <a:latin typeface="Cambria Math" panose="02040503050406030204" pitchFamily="18" charset="0"/>
                            <a:ea typeface="BIZ UDゴシック" panose="020B0400000000000000" pitchFamily="49" charset="-128"/>
                          </a:rPr>
                          <m:t>４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altLang="ja-JP" sz="2800" b="0" i="0" smtClean="0">
                            <a:latin typeface="BIZ UDゴシック" panose="020B0400000000000000" pitchFamily="49" charset="-128"/>
                            <a:ea typeface="BIZ UDゴシック" panose="020B0400000000000000" pitchFamily="49" charset="-128"/>
                          </a:rPr>
                          <m:t>15</m:t>
                        </m:r>
                      </m:den>
                    </m:f>
                  </m:oMath>
                </a14:m>
                <a:endParaRPr lang="en-US" altLang="ja-JP" sz="2800" dirty="0">
                  <a:latin typeface="+mj-lt"/>
                </a:endParaRPr>
              </a:p>
              <a:p>
                <a:pPr marL="622300" indent="-622300">
                  <a:buFont typeface="+mj-lt"/>
                  <a:buAutoNum type="arabicPeriod"/>
                </a:pPr>
                <a:r>
                  <a:rPr lang="ja-JP" altLang="en-US" sz="2800" dirty="0">
                    <a:latin typeface="+mj-lt"/>
                  </a:rPr>
                  <a:t>㋐</a:t>
                </a:r>
                <a:endParaRPr lang="en-US" altLang="ja-JP" sz="2800" dirty="0">
                  <a:latin typeface="+mj-lt"/>
                </a:endParaRPr>
              </a:p>
            </p:txBody>
          </p:sp>
        </mc:Choice>
        <mc:Fallback xmlns="">
          <p:sp>
            <p:nvSpPr>
              <p:cNvPr id="68" name="テキスト ボックス 67">
                <a:extLst>
                  <a:ext uri="{FF2B5EF4-FFF2-40B4-BE49-F238E27FC236}">
                    <a16:creationId xmlns:a16="http://schemas.microsoft.com/office/drawing/2014/main" id="{9503E308-3A67-90C1-FA46-9506DFA448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5600" y="559500"/>
                <a:ext cx="10540800" cy="5880199"/>
              </a:xfrm>
              <a:prstGeom prst="rect">
                <a:avLst/>
              </a:prstGeom>
              <a:blipFill>
                <a:blip r:embed="rId2"/>
                <a:stretch>
                  <a:fillRect l="-1156" t="-1141" b="-186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96003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756ECD-5370-D19B-3258-221C33A994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68" name="テキスト ボックス 67">
                <a:extLst>
                  <a:ext uri="{FF2B5EF4-FFF2-40B4-BE49-F238E27FC236}">
                    <a16:creationId xmlns:a16="http://schemas.microsoft.com/office/drawing/2014/main" id="{B1698DAA-5B5F-9292-73C6-9A10EED2D135}"/>
                  </a:ext>
                </a:extLst>
              </p:cNvPr>
              <p:cNvSpPr txBox="1"/>
              <p:nvPr/>
            </p:nvSpPr>
            <p:spPr>
              <a:xfrm>
                <a:off x="881726" y="543726"/>
                <a:ext cx="11150947" cy="353943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ja-JP" altLang="en-US" sz="2800" dirty="0">
                    <a:latin typeface="+mn-ea"/>
                  </a:rPr>
                  <a:t>図の平行四辺形で、辺ＢＣを底辺としたとき、高さは７㎝、面積は</a:t>
                </a:r>
                <a:r>
                  <a:rPr kumimoji="0" lang="en-US" altLang="ja-JP" sz="2800" dirty="0">
                    <a:latin typeface="+mn-ea"/>
                  </a:rPr>
                  <a:t>35</a:t>
                </a:r>
                <a:r>
                  <a:rPr kumimoji="0" lang="ja-JP" altLang="en-US" sz="2800" dirty="0">
                    <a:latin typeface="+mn-ea"/>
                  </a:rPr>
                  <a:t>㎠です。</a:t>
                </a:r>
                <a:endParaRPr kumimoji="0" lang="en-US" altLang="ja-JP" sz="2800" dirty="0">
                  <a:latin typeface="+mn-ea"/>
                </a:endParaRPr>
              </a:p>
              <a:p>
                <a:pPr lvl="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ja-JP" altLang="en-US" sz="2800" dirty="0">
                    <a:latin typeface="+mn-ea"/>
                  </a:rPr>
                  <a:t>辺ＢＣの長さを</a:t>
                </a:r>
                <a:r>
                  <a:rPr kumimoji="0" lang="en-US" altLang="ja-JP" sz="2800" dirty="0">
                    <a:latin typeface="+mn-ea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ja-JP" sz="28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kumimoji="0" lang="en-US" altLang="ja-JP" sz="2800" dirty="0">
                    <a:latin typeface="+mn-ea"/>
                  </a:rPr>
                  <a:t> </a:t>
                </a:r>
                <a:r>
                  <a:rPr kumimoji="0" lang="ja-JP" altLang="en-US" sz="2800" dirty="0">
                    <a:latin typeface="+mn-ea"/>
                  </a:rPr>
                  <a:t>㎝として、数量の関係をかけ算の式に表します。</a:t>
                </a:r>
                <a:endParaRPr kumimoji="0" lang="en-US" altLang="ja-JP" sz="2800" dirty="0">
                  <a:latin typeface="+mn-ea"/>
                </a:endParaRPr>
              </a:p>
              <a:p>
                <a:pPr lvl="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ja-JP" altLang="en-US" sz="2800" b="1" dirty="0">
                    <a:latin typeface="+mn-ea"/>
                  </a:rPr>
                  <a:t>㋐</a:t>
                </a:r>
                <a:r>
                  <a:rPr kumimoji="0" lang="en-US" altLang="ja-JP" sz="2800" dirty="0">
                    <a:latin typeface="+mn-ea"/>
                  </a:rPr>
                  <a:t>〜</a:t>
                </a:r>
                <a:r>
                  <a:rPr kumimoji="0" lang="ja-JP" altLang="en-US" sz="2800" b="1" dirty="0">
                    <a:latin typeface="+mn-ea"/>
                  </a:rPr>
                  <a:t>㋓</a:t>
                </a:r>
                <a:r>
                  <a:rPr kumimoji="0" lang="ja-JP" altLang="en-US" sz="2800" dirty="0">
                    <a:latin typeface="+mn-ea"/>
                  </a:rPr>
                  <a:t>の中から、正しい式を</a:t>
                </a:r>
                <a:r>
                  <a:rPr lang="ja-JP" altLang="en-US" sz="2800" dirty="0">
                    <a:latin typeface="+mn-ea"/>
                  </a:rPr>
                  <a:t>１つ選びましょう。</a:t>
                </a:r>
                <a:endParaRPr lang="en-US" altLang="ja-JP" sz="2800" dirty="0">
                  <a:latin typeface="+mn-ea"/>
                </a:endParaRPr>
              </a:p>
              <a:p>
                <a:pPr lvl="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ja-JP" altLang="en-US" sz="2800" b="1" dirty="0">
                    <a:latin typeface="+mn-ea"/>
                  </a:rPr>
                  <a:t>　㋐　</a:t>
                </a:r>
                <a14:m>
                  <m:oMath xmlns:m="http://schemas.openxmlformats.org/officeDocument/2006/math">
                    <m:r>
                      <a:rPr lang="en-US" altLang="ja-JP" sz="2800" b="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altLang="ja-JP" sz="2800" dirty="0">
                    <a:latin typeface="+mn-ea"/>
                  </a:rPr>
                  <a:t>×35</a:t>
                </a:r>
                <a:r>
                  <a:rPr lang="ja-JP" altLang="en-US" sz="2800" dirty="0">
                    <a:latin typeface="+mn-ea"/>
                  </a:rPr>
                  <a:t>＝７</a:t>
                </a:r>
                <a:endParaRPr lang="en-US" altLang="ja-JP" sz="2800" dirty="0">
                  <a:latin typeface="+mn-ea"/>
                </a:endParaRPr>
              </a:p>
              <a:p>
                <a:pPr lvl="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ja-JP" altLang="en-US" sz="2800" b="1" dirty="0">
                    <a:latin typeface="+mn-ea"/>
                  </a:rPr>
                  <a:t>　㋑　</a:t>
                </a:r>
                <a14:m>
                  <m:oMath xmlns:m="http://schemas.openxmlformats.org/officeDocument/2006/math">
                    <m:r>
                      <a:rPr lang="en-US" altLang="ja-JP" sz="28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altLang="ja-JP" sz="2800" dirty="0">
                    <a:latin typeface="+mn-ea"/>
                  </a:rPr>
                  <a:t>×</a:t>
                </a:r>
                <a:r>
                  <a:rPr lang="ja-JP" altLang="en-US" sz="2800" dirty="0">
                    <a:latin typeface="+mn-ea"/>
                  </a:rPr>
                  <a:t>７＝</a:t>
                </a:r>
                <a:r>
                  <a:rPr lang="en-US" altLang="ja-JP" sz="2800" dirty="0">
                    <a:latin typeface="+mn-ea"/>
                  </a:rPr>
                  <a:t>35</a:t>
                </a:r>
              </a:p>
              <a:p>
                <a:pPr lvl="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ja-JP" altLang="en-US" sz="2800" b="1" dirty="0">
                    <a:latin typeface="+mn-ea"/>
                  </a:rPr>
                  <a:t>　㋒　</a:t>
                </a:r>
                <a14:m>
                  <m:oMath xmlns:m="http://schemas.openxmlformats.org/officeDocument/2006/math">
                    <m:r>
                      <a:rPr lang="en-US" altLang="ja-JP" sz="28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altLang="ja-JP" sz="2800" dirty="0">
                    <a:latin typeface="+mn-ea"/>
                  </a:rPr>
                  <a:t>÷35</a:t>
                </a:r>
                <a:r>
                  <a:rPr lang="ja-JP" altLang="en-US" sz="2800" dirty="0">
                    <a:latin typeface="+mn-ea"/>
                  </a:rPr>
                  <a:t>＝７</a:t>
                </a:r>
                <a:endParaRPr lang="en-US" altLang="ja-JP" sz="2800" dirty="0">
                  <a:latin typeface="+mn-ea"/>
                </a:endParaRPr>
              </a:p>
              <a:p>
                <a:pPr lvl="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ja-JP" altLang="en-US" sz="2800" b="1" dirty="0">
                    <a:latin typeface="+mn-ea"/>
                  </a:rPr>
                  <a:t>　㋓　</a:t>
                </a:r>
                <a14:m>
                  <m:oMath xmlns:m="http://schemas.openxmlformats.org/officeDocument/2006/math">
                    <m:r>
                      <a:rPr lang="en-US" altLang="ja-JP" sz="28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altLang="ja-JP" sz="2800" dirty="0">
                    <a:latin typeface="+mn-ea"/>
                  </a:rPr>
                  <a:t>÷</a:t>
                </a:r>
                <a:r>
                  <a:rPr lang="ja-JP" altLang="en-US" sz="2800" dirty="0">
                    <a:latin typeface="+mn-ea"/>
                  </a:rPr>
                  <a:t>７＝</a:t>
                </a:r>
                <a:r>
                  <a:rPr lang="en-US" altLang="ja-JP" sz="2800" dirty="0">
                    <a:latin typeface="+mn-ea"/>
                  </a:rPr>
                  <a:t>35</a:t>
                </a:r>
                <a:endParaRPr kumimoji="0" lang="en-US" altLang="ja-JP" sz="2800" dirty="0">
                  <a:latin typeface="+mn-ea"/>
                </a:endParaRPr>
              </a:p>
            </p:txBody>
          </p:sp>
        </mc:Choice>
        <mc:Fallback>
          <p:sp>
            <p:nvSpPr>
              <p:cNvPr id="68" name="テキスト ボックス 67">
                <a:extLst>
                  <a:ext uri="{FF2B5EF4-FFF2-40B4-BE49-F238E27FC236}">
                    <a16:creationId xmlns:a16="http://schemas.microsoft.com/office/drawing/2014/main" id="{B1698DAA-5B5F-9292-73C6-9A10EED2D1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1726" y="543726"/>
                <a:ext cx="11150947" cy="3539430"/>
              </a:xfrm>
              <a:prstGeom prst="rect">
                <a:avLst/>
              </a:prstGeom>
              <a:blipFill>
                <a:blip r:embed="rId2"/>
                <a:stretch>
                  <a:fillRect l="-1148" t="-1721" r="-219" b="-3098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CBA85008-4A01-FA54-BCDF-E5F06F354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1</a:t>
            </a:fld>
            <a:endParaRPr kumimoji="1" lang="ja-JP" altLang="en-US">
              <a:latin typeface="+mn-ea"/>
            </a:endParaRPr>
          </a:p>
        </p:txBody>
      </p:sp>
      <p:sp>
        <p:nvSpPr>
          <p:cNvPr id="3" name="平行四辺形 2">
            <a:extLst>
              <a:ext uri="{FF2B5EF4-FFF2-40B4-BE49-F238E27FC236}">
                <a16:creationId xmlns:a16="http://schemas.microsoft.com/office/drawing/2014/main" id="{E13F995C-8288-0B17-01E3-0D36FA86745C}"/>
              </a:ext>
            </a:extLst>
          </p:cNvPr>
          <p:cNvSpPr/>
          <p:nvPr/>
        </p:nvSpPr>
        <p:spPr>
          <a:xfrm>
            <a:off x="6474201" y="3412779"/>
            <a:ext cx="2160000" cy="2520000"/>
          </a:xfrm>
          <a:prstGeom prst="parallelogram">
            <a:avLst>
              <a:gd name="adj" fmla="val 17161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B3DB0D15-762F-7D1F-CF98-CF3F26EFBDDB}"/>
              </a:ext>
            </a:extLst>
          </p:cNvPr>
          <p:cNvCxnSpPr/>
          <p:nvPr/>
        </p:nvCxnSpPr>
        <p:spPr>
          <a:xfrm>
            <a:off x="8639682" y="3411989"/>
            <a:ext cx="0" cy="2523067"/>
          </a:xfrm>
          <a:prstGeom prst="line">
            <a:avLst/>
          </a:prstGeom>
          <a:ln w="38100"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50F92E1D-DA18-FF37-7CFA-54FA0D43576D}"/>
              </a:ext>
            </a:extLst>
          </p:cNvPr>
          <p:cNvCxnSpPr>
            <a:cxnSpLocks/>
          </p:cNvCxnSpPr>
          <p:nvPr/>
        </p:nvCxnSpPr>
        <p:spPr>
          <a:xfrm flipH="1">
            <a:off x="8047015" y="5932779"/>
            <a:ext cx="609600" cy="0"/>
          </a:xfrm>
          <a:prstGeom prst="line">
            <a:avLst/>
          </a:prstGeom>
          <a:ln w="38100"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08121CD8-6A57-5B45-C244-BBAF24BDAFCA}"/>
              </a:ext>
            </a:extLst>
          </p:cNvPr>
          <p:cNvCxnSpPr>
            <a:cxnSpLocks/>
          </p:cNvCxnSpPr>
          <p:nvPr/>
        </p:nvCxnSpPr>
        <p:spPr>
          <a:xfrm flipV="1">
            <a:off x="8453330" y="5738449"/>
            <a:ext cx="0" cy="194330"/>
          </a:xfrm>
          <a:prstGeom prst="line">
            <a:avLst/>
          </a:prstGeom>
          <a:ln w="38100">
            <a:prstDash val="soli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0C16EEED-07F9-8CBF-07B9-807207CF03FC}"/>
              </a:ext>
            </a:extLst>
          </p:cNvPr>
          <p:cNvCxnSpPr>
            <a:cxnSpLocks/>
          </p:cNvCxnSpPr>
          <p:nvPr/>
        </p:nvCxnSpPr>
        <p:spPr>
          <a:xfrm flipH="1">
            <a:off x="8437146" y="5738449"/>
            <a:ext cx="197055" cy="0"/>
          </a:xfrm>
          <a:prstGeom prst="line">
            <a:avLst/>
          </a:prstGeom>
          <a:ln w="38100">
            <a:prstDash val="soli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245B50D6-C26C-46AF-C61E-AA3202662D01}"/>
              </a:ext>
            </a:extLst>
          </p:cNvPr>
          <p:cNvGrpSpPr/>
          <p:nvPr/>
        </p:nvGrpSpPr>
        <p:grpSpPr>
          <a:xfrm rot="5400000">
            <a:off x="7390119" y="4231128"/>
            <a:ext cx="2509840" cy="898019"/>
            <a:chOff x="861630" y="1283480"/>
            <a:chExt cx="4919738" cy="728335"/>
          </a:xfrm>
        </p:grpSpPr>
        <p:sp>
          <p:nvSpPr>
            <p:cNvPr id="18" name="円弧 17">
              <a:extLst>
                <a:ext uri="{FF2B5EF4-FFF2-40B4-BE49-F238E27FC236}">
                  <a16:creationId xmlns:a16="http://schemas.microsoft.com/office/drawing/2014/main" id="{CCD5E07C-B50E-CB13-E098-9AF2ACD3B0B5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8067682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19" name="円弧 18">
              <a:extLst>
                <a:ext uri="{FF2B5EF4-FFF2-40B4-BE49-F238E27FC236}">
                  <a16:creationId xmlns:a16="http://schemas.microsoft.com/office/drawing/2014/main" id="{73AF8919-6F75-5E5A-91B1-CEDEC2846CB0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7901676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B4CBAEEB-E86F-82FB-B965-53347CE2319A}"/>
              </a:ext>
            </a:extLst>
          </p:cNvPr>
          <p:cNvSpPr txBox="1"/>
          <p:nvPr/>
        </p:nvSpPr>
        <p:spPr>
          <a:xfrm>
            <a:off x="8634201" y="4418527"/>
            <a:ext cx="14778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dirty="0">
                <a:latin typeface="+mn-ea"/>
              </a:rPr>
              <a:t>７㎝</a:t>
            </a:r>
            <a:endParaRPr kumimoji="1" lang="ja-JP" altLang="en-US" sz="2800" b="1" dirty="0">
              <a:latin typeface="+mn-ea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07101229-8112-F561-5E18-E7B2D4D65969}"/>
              </a:ext>
            </a:extLst>
          </p:cNvPr>
          <p:cNvSpPr txBox="1"/>
          <p:nvPr/>
        </p:nvSpPr>
        <p:spPr>
          <a:xfrm>
            <a:off x="7081882" y="4418527"/>
            <a:ext cx="14778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b="1">
                <a:latin typeface="+mn-ea"/>
              </a:rPr>
              <a:t>35</a:t>
            </a:r>
            <a:r>
              <a:rPr lang="ja-JP" altLang="en-US" sz="2800" b="1">
                <a:latin typeface="+mn-ea"/>
              </a:rPr>
              <a:t>㎠</a:t>
            </a:r>
            <a:endParaRPr lang="en-US" altLang="ja-JP" sz="2800" b="1">
              <a:latin typeface="+mn-ea"/>
            </a:endParaRPr>
          </a:p>
          <a:p>
            <a:endParaRPr kumimoji="1" lang="ja-JP" altLang="en-US" sz="2800" b="1">
              <a:latin typeface="+mn-ea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F2BC305E-8D5C-6212-751B-1BA6036E3C4B}"/>
              </a:ext>
            </a:extLst>
          </p:cNvPr>
          <p:cNvSpPr txBox="1"/>
          <p:nvPr/>
        </p:nvSpPr>
        <p:spPr>
          <a:xfrm>
            <a:off x="6363207" y="2896004"/>
            <a:ext cx="5836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latin typeface="+mn-ea"/>
              </a:rPr>
              <a:t>Ａ</a:t>
            </a:r>
            <a:endParaRPr kumimoji="1" lang="en-US" altLang="ja-JP" sz="2800" b="1" dirty="0">
              <a:latin typeface="+mn-ea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F9FC3831-D847-5A2C-0F5D-FD513817CE65}"/>
              </a:ext>
            </a:extLst>
          </p:cNvPr>
          <p:cNvSpPr txBox="1"/>
          <p:nvPr/>
        </p:nvSpPr>
        <p:spPr>
          <a:xfrm>
            <a:off x="8535673" y="2896004"/>
            <a:ext cx="5836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latin typeface="+mn-ea"/>
              </a:rPr>
              <a:t>Ｄ</a:t>
            </a:r>
            <a:endParaRPr kumimoji="1" lang="en-US" altLang="ja-JP" sz="2800" b="1" dirty="0">
              <a:latin typeface="+mn-ea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9065D07B-09B2-F9E4-0DB7-C460041353FF}"/>
              </a:ext>
            </a:extLst>
          </p:cNvPr>
          <p:cNvSpPr txBox="1"/>
          <p:nvPr/>
        </p:nvSpPr>
        <p:spPr>
          <a:xfrm>
            <a:off x="8047015" y="5924339"/>
            <a:ext cx="5836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latin typeface="+mn-ea"/>
              </a:rPr>
              <a:t>Ｃ</a:t>
            </a:r>
            <a:endParaRPr kumimoji="1" lang="en-US" altLang="ja-JP" sz="2800" b="1" dirty="0">
              <a:latin typeface="+mn-ea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0C6475F8-43CB-10CE-8113-9224208A6277}"/>
              </a:ext>
            </a:extLst>
          </p:cNvPr>
          <p:cNvSpPr txBox="1"/>
          <p:nvPr/>
        </p:nvSpPr>
        <p:spPr>
          <a:xfrm>
            <a:off x="6019835" y="5924339"/>
            <a:ext cx="5836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latin typeface="+mn-ea"/>
              </a:rPr>
              <a:t>Ｂ</a:t>
            </a:r>
            <a:endParaRPr kumimoji="1" lang="en-US" altLang="ja-JP" sz="2800" b="1" dirty="0">
              <a:latin typeface="+mn-ea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2B623FF-A8FC-D725-7E5C-249DE6D7AAC6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800" dirty="0">
                <a:latin typeface="+mn-ea"/>
              </a:rPr>
              <a:t>【</a:t>
            </a:r>
            <a:r>
              <a:rPr kumimoji="0" lang="ja-JP" altLang="en-US" sz="1800">
                <a:latin typeface="+mn-ea"/>
              </a:rPr>
              <a:t>６年２</a:t>
            </a:r>
            <a:r>
              <a:rPr kumimoji="0" lang="en-US" altLang="ja-JP" sz="1800" dirty="0">
                <a:latin typeface="+mn-ea"/>
              </a:rPr>
              <a:t>.</a:t>
            </a:r>
            <a:r>
              <a:rPr kumimoji="0" lang="ja-JP" altLang="en-US" sz="1800">
                <a:latin typeface="+mn-ea"/>
              </a:rPr>
              <a:t>文字と式</a:t>
            </a:r>
            <a:r>
              <a:rPr kumimoji="0"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3687139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6BF383-0B62-E0D2-50A2-B928812517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5D9D0FA5-F0F9-2169-55E8-001DE4EC2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2</a:t>
            </a:fld>
            <a:endParaRPr kumimoji="1" lang="ja-JP" altLang="en-US">
              <a:latin typeface="+mn-ea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C1D4C91-71A1-EF01-F573-1B05BA7853F8}"/>
              </a:ext>
            </a:extLst>
          </p:cNvPr>
          <p:cNvSpPr txBox="1"/>
          <p:nvPr/>
        </p:nvSpPr>
        <p:spPr>
          <a:xfrm>
            <a:off x="881726" y="543726"/>
            <a:ext cx="9623483" cy="3108543"/>
          </a:xfrm>
          <a:prstGeom prst="rect">
            <a:avLst/>
          </a:prstGeom>
          <a:noFill/>
        </p:spPr>
        <p:txBody>
          <a:bodyPr wrap="square" lIns="9000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2800" dirty="0">
                <a:latin typeface="+mn-ea"/>
              </a:rPr>
              <a:t>3.84÷3.2</a:t>
            </a:r>
            <a:r>
              <a:rPr kumimoji="0" lang="ja-JP" altLang="en-US" sz="2800" dirty="0">
                <a:latin typeface="+mn-ea"/>
              </a:rPr>
              <a:t>の計算を、整数の計算でできるように考えます。</a:t>
            </a:r>
            <a:endParaRPr kumimoji="0" lang="en-US" altLang="ja-JP" sz="2800" dirty="0">
              <a:latin typeface="+mn-ea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2800" dirty="0">
                <a:latin typeface="+mn-ea"/>
              </a:rPr>
              <a:t>①</a:t>
            </a:r>
            <a:r>
              <a:rPr kumimoji="0" lang="ja-JP" altLang="en-US" sz="2800" dirty="0">
                <a:latin typeface="+mn-ea"/>
              </a:rPr>
              <a:t>～</a:t>
            </a:r>
            <a:r>
              <a:rPr kumimoji="0" lang="en-US" altLang="ja-JP" sz="2800" dirty="0">
                <a:latin typeface="+mn-ea"/>
              </a:rPr>
              <a:t>④</a:t>
            </a:r>
            <a:r>
              <a:rPr kumimoji="0" lang="ja-JP" altLang="en-US" sz="2800" dirty="0">
                <a:latin typeface="+mn-ea"/>
              </a:rPr>
              <a:t>にあてはまる数を、</a:t>
            </a:r>
            <a:r>
              <a:rPr kumimoji="0" lang="ja-JP" altLang="en-US" sz="2800" b="1" dirty="0">
                <a:latin typeface="+mn-ea"/>
              </a:rPr>
              <a:t>㋐</a:t>
            </a:r>
            <a:r>
              <a:rPr kumimoji="0" lang="en-US" altLang="ja-JP" sz="2800" dirty="0">
                <a:latin typeface="+mn-ea"/>
              </a:rPr>
              <a:t>〜</a:t>
            </a:r>
            <a:r>
              <a:rPr kumimoji="0" lang="ja-JP" altLang="en-US" sz="2800" b="1" dirty="0">
                <a:latin typeface="+mn-ea"/>
              </a:rPr>
              <a:t>㋓</a:t>
            </a:r>
            <a:r>
              <a:rPr kumimoji="0" lang="ja-JP" altLang="en-US" sz="2800" dirty="0">
                <a:latin typeface="+mn-ea"/>
              </a:rPr>
              <a:t>の中からすべて</a:t>
            </a:r>
            <a:r>
              <a:rPr lang="ja-JP" altLang="en-US" sz="2800" dirty="0">
                <a:latin typeface="+mn-ea"/>
              </a:rPr>
              <a:t>選びましょう。</a:t>
            </a:r>
            <a:endParaRPr lang="en-US" altLang="ja-JP" sz="2800" dirty="0">
              <a:latin typeface="+mn-ea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2800" dirty="0">
                <a:latin typeface="+mn-ea"/>
              </a:rPr>
              <a:t> </a:t>
            </a:r>
            <a:r>
              <a:rPr kumimoji="0" lang="ja-JP" altLang="en-US" sz="2800" b="1" dirty="0">
                <a:latin typeface="+mn-ea"/>
              </a:rPr>
              <a:t>㋐</a:t>
            </a:r>
            <a:r>
              <a:rPr kumimoji="0" lang="en-US" altLang="ja-JP" sz="2800" dirty="0">
                <a:latin typeface="+mn-ea"/>
              </a:rPr>
              <a:t> ①100</a:t>
            </a:r>
            <a:r>
              <a:rPr kumimoji="0" lang="ja-JP" altLang="en-US" sz="2800" dirty="0">
                <a:latin typeface="+mn-ea"/>
              </a:rPr>
              <a:t>　　</a:t>
            </a:r>
            <a:r>
              <a:rPr kumimoji="0" lang="en-US" altLang="ja-JP" sz="2800" dirty="0">
                <a:latin typeface="+mn-ea"/>
              </a:rPr>
              <a:t>②10 </a:t>
            </a:r>
            <a:r>
              <a:rPr kumimoji="0" lang="ja-JP" altLang="en-US" sz="2800" dirty="0">
                <a:latin typeface="+mn-ea"/>
              </a:rPr>
              <a:t>　　</a:t>
            </a:r>
            <a:r>
              <a:rPr kumimoji="0" lang="en-US" altLang="ja-JP" sz="2800" dirty="0">
                <a:latin typeface="+mn-ea"/>
              </a:rPr>
              <a:t>③384 </a:t>
            </a:r>
            <a:r>
              <a:rPr kumimoji="0" lang="ja-JP" altLang="en-US" sz="2800" dirty="0">
                <a:latin typeface="+mn-ea"/>
              </a:rPr>
              <a:t>　　</a:t>
            </a:r>
            <a:r>
              <a:rPr kumimoji="0" lang="en-US" altLang="ja-JP" sz="2800" dirty="0">
                <a:latin typeface="+mn-ea"/>
              </a:rPr>
              <a:t>④32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2800" dirty="0">
                <a:latin typeface="+mn-ea"/>
              </a:rPr>
              <a:t> </a:t>
            </a:r>
            <a:r>
              <a:rPr kumimoji="0" lang="ja-JP" altLang="en-US" sz="2800" b="1" dirty="0">
                <a:latin typeface="+mn-ea"/>
              </a:rPr>
              <a:t>㋑</a:t>
            </a:r>
            <a:r>
              <a:rPr kumimoji="0" lang="en-US" altLang="ja-JP" sz="2800" dirty="0">
                <a:latin typeface="+mn-ea"/>
              </a:rPr>
              <a:t> ①100</a:t>
            </a:r>
            <a:r>
              <a:rPr kumimoji="0" lang="ja-JP" altLang="en-US" sz="2800" dirty="0">
                <a:latin typeface="+mn-ea"/>
              </a:rPr>
              <a:t>　　</a:t>
            </a:r>
            <a:r>
              <a:rPr kumimoji="0" lang="en-US" altLang="ja-JP" sz="2800" dirty="0">
                <a:latin typeface="+mn-ea"/>
              </a:rPr>
              <a:t>②100</a:t>
            </a:r>
            <a:r>
              <a:rPr kumimoji="0" lang="ja-JP" altLang="en-US" sz="2800" dirty="0">
                <a:latin typeface="+mn-ea"/>
              </a:rPr>
              <a:t>　　</a:t>
            </a:r>
            <a:r>
              <a:rPr kumimoji="0" lang="en-US" altLang="ja-JP" sz="2800" dirty="0">
                <a:latin typeface="+mn-ea"/>
              </a:rPr>
              <a:t>③384 </a:t>
            </a:r>
            <a:r>
              <a:rPr kumimoji="0" lang="ja-JP" altLang="en-US" sz="2800" dirty="0">
                <a:latin typeface="+mn-ea"/>
              </a:rPr>
              <a:t>　　</a:t>
            </a:r>
            <a:r>
              <a:rPr kumimoji="0" lang="en-US" altLang="ja-JP" sz="2800" dirty="0">
                <a:latin typeface="+mn-ea"/>
              </a:rPr>
              <a:t>④320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2800" dirty="0">
                <a:latin typeface="+mn-ea"/>
              </a:rPr>
              <a:t> </a:t>
            </a:r>
            <a:r>
              <a:rPr kumimoji="0" lang="ja-JP" altLang="en-US" sz="2800" b="1" dirty="0">
                <a:latin typeface="+mn-ea"/>
              </a:rPr>
              <a:t>㋒</a:t>
            </a:r>
            <a:r>
              <a:rPr kumimoji="0" lang="en-US" altLang="ja-JP" sz="2800" dirty="0">
                <a:latin typeface="+mn-ea"/>
              </a:rPr>
              <a:t> ①10 </a:t>
            </a:r>
            <a:r>
              <a:rPr kumimoji="0" lang="ja-JP" altLang="en-US" sz="2800" dirty="0">
                <a:latin typeface="+mn-ea"/>
              </a:rPr>
              <a:t>　　</a:t>
            </a:r>
            <a:r>
              <a:rPr kumimoji="0" lang="en-US" altLang="ja-JP" sz="2800" dirty="0">
                <a:latin typeface="+mn-ea"/>
              </a:rPr>
              <a:t>②10 </a:t>
            </a:r>
            <a:r>
              <a:rPr kumimoji="0" lang="ja-JP" altLang="en-US" sz="2800" dirty="0">
                <a:latin typeface="+mn-ea"/>
              </a:rPr>
              <a:t>　　</a:t>
            </a:r>
            <a:r>
              <a:rPr kumimoji="0" lang="en-US" altLang="ja-JP" sz="2800" dirty="0">
                <a:latin typeface="+mn-ea"/>
              </a:rPr>
              <a:t>③38.4</a:t>
            </a:r>
            <a:r>
              <a:rPr kumimoji="0" lang="ja-JP" altLang="en-US" sz="2800" dirty="0">
                <a:latin typeface="+mn-ea"/>
              </a:rPr>
              <a:t>　　</a:t>
            </a:r>
            <a:r>
              <a:rPr kumimoji="0" lang="en-US" altLang="ja-JP" sz="2800" dirty="0">
                <a:latin typeface="+mn-ea"/>
              </a:rPr>
              <a:t>④32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2800" dirty="0">
                <a:latin typeface="+mn-ea"/>
              </a:rPr>
              <a:t> </a:t>
            </a:r>
            <a:r>
              <a:rPr kumimoji="0" lang="ja-JP" altLang="en-US" sz="2800" b="1" dirty="0">
                <a:latin typeface="+mn-ea"/>
              </a:rPr>
              <a:t>㋓</a:t>
            </a:r>
            <a:r>
              <a:rPr kumimoji="0" lang="en-US" altLang="ja-JP" sz="2800" dirty="0">
                <a:latin typeface="+mn-ea"/>
              </a:rPr>
              <a:t> ①10 </a:t>
            </a:r>
            <a:r>
              <a:rPr kumimoji="0" lang="ja-JP" altLang="en-US" sz="2800" dirty="0">
                <a:latin typeface="+mn-ea"/>
              </a:rPr>
              <a:t>　　</a:t>
            </a:r>
            <a:r>
              <a:rPr kumimoji="0" lang="en-US" altLang="ja-JP" sz="2800" dirty="0">
                <a:latin typeface="+mn-ea"/>
              </a:rPr>
              <a:t>②100</a:t>
            </a:r>
            <a:r>
              <a:rPr kumimoji="0" lang="ja-JP" altLang="en-US" sz="2800" dirty="0">
                <a:latin typeface="+mn-ea"/>
              </a:rPr>
              <a:t>　　</a:t>
            </a:r>
            <a:r>
              <a:rPr kumimoji="0" lang="en-US" altLang="ja-JP" sz="2800" dirty="0">
                <a:latin typeface="+mn-ea"/>
              </a:rPr>
              <a:t>③38.4</a:t>
            </a:r>
            <a:r>
              <a:rPr kumimoji="0" lang="ja-JP" altLang="en-US" sz="2800" dirty="0">
                <a:latin typeface="+mn-ea"/>
              </a:rPr>
              <a:t>　　</a:t>
            </a:r>
            <a:r>
              <a:rPr kumimoji="0" lang="en-US" altLang="ja-JP" sz="2800" dirty="0">
                <a:latin typeface="+mn-ea"/>
              </a:rPr>
              <a:t>④320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EBD9DC6E-D5FA-2C59-088D-0C97D6BE8C95}"/>
              </a:ext>
            </a:extLst>
          </p:cNvPr>
          <p:cNvSpPr txBox="1"/>
          <p:nvPr/>
        </p:nvSpPr>
        <p:spPr>
          <a:xfrm>
            <a:off x="2474291" y="3851756"/>
            <a:ext cx="44358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600" dirty="0">
                <a:latin typeface="+mn-ea"/>
              </a:rPr>
              <a:t>3.84</a:t>
            </a:r>
            <a:r>
              <a:rPr lang="ja-JP" altLang="en-US" sz="3600" dirty="0">
                <a:latin typeface="+mn-ea"/>
              </a:rPr>
              <a:t>　　</a:t>
            </a:r>
            <a:r>
              <a:rPr kumimoji="0" lang="en-US" altLang="ja-JP" sz="3600" dirty="0">
                <a:latin typeface="+mn-ea"/>
              </a:rPr>
              <a:t>÷</a:t>
            </a:r>
            <a:r>
              <a:rPr kumimoji="1" lang="ja-JP" altLang="en-US" sz="3600" dirty="0">
                <a:latin typeface="+mn-ea"/>
              </a:rPr>
              <a:t>　　</a:t>
            </a:r>
            <a:r>
              <a:rPr lang="en-US" altLang="ja-JP" sz="3600" dirty="0">
                <a:latin typeface="+mn-ea"/>
              </a:rPr>
              <a:t>3.2</a:t>
            </a:r>
            <a:endParaRPr kumimoji="1" lang="ja-JP" altLang="en-US" sz="3600" dirty="0">
              <a:latin typeface="+mn-ea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B3F12414-CAB8-4E0C-C7C7-225B18F1B118}"/>
              </a:ext>
            </a:extLst>
          </p:cNvPr>
          <p:cNvSpPr txBox="1"/>
          <p:nvPr/>
        </p:nvSpPr>
        <p:spPr>
          <a:xfrm>
            <a:off x="7139653" y="3840439"/>
            <a:ext cx="15696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+mn-ea"/>
              </a:rPr>
              <a:t>＝ </a:t>
            </a:r>
            <a:r>
              <a:rPr kumimoji="1" lang="en-US" altLang="ja-JP" sz="3600" dirty="0">
                <a:latin typeface="+mn-ea"/>
              </a:rPr>
              <a:t> ○</a:t>
            </a:r>
            <a:endParaRPr kumimoji="1" lang="ja-JP" altLang="en-US" sz="3600" dirty="0">
              <a:latin typeface="+mn-ea"/>
            </a:endParaRPr>
          </a:p>
        </p:txBody>
      </p:sp>
      <p:cxnSp>
        <p:nvCxnSpPr>
          <p:cNvPr id="20" name="直線矢印コネクタ 19">
            <a:extLst>
              <a:ext uri="{FF2B5EF4-FFF2-40B4-BE49-F238E27FC236}">
                <a16:creationId xmlns:a16="http://schemas.microsoft.com/office/drawing/2014/main" id="{44DB44A8-9C8B-EF1E-E7B2-45E6965A86A8}"/>
              </a:ext>
            </a:extLst>
          </p:cNvPr>
          <p:cNvCxnSpPr>
            <a:cxnSpLocks/>
          </p:cNvCxnSpPr>
          <p:nvPr/>
        </p:nvCxnSpPr>
        <p:spPr>
          <a:xfrm>
            <a:off x="6211971" y="4575069"/>
            <a:ext cx="0" cy="770467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58FED5D9-D738-A020-6F30-986B7876D774}"/>
              </a:ext>
            </a:extLst>
          </p:cNvPr>
          <p:cNvSpPr txBox="1"/>
          <p:nvPr/>
        </p:nvSpPr>
        <p:spPr>
          <a:xfrm>
            <a:off x="2474290" y="5410318"/>
            <a:ext cx="46988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dirty="0">
                <a:latin typeface="+mn-ea"/>
              </a:rPr>
              <a:t>（</a:t>
            </a:r>
            <a:r>
              <a:rPr lang="en-US" altLang="ja-JP" sz="3600" dirty="0">
                <a:latin typeface="+mn-ea"/>
              </a:rPr>
              <a:t>③</a:t>
            </a:r>
            <a:r>
              <a:rPr lang="ja-JP" altLang="en-US" sz="3600" dirty="0">
                <a:latin typeface="+mn-ea"/>
              </a:rPr>
              <a:t>）　</a:t>
            </a:r>
            <a:r>
              <a:rPr kumimoji="0" lang="en-US" altLang="ja-JP" sz="3600" dirty="0">
                <a:latin typeface="+mn-ea"/>
              </a:rPr>
              <a:t>÷</a:t>
            </a:r>
            <a:r>
              <a:rPr kumimoji="1" lang="ja-JP" altLang="en-US" sz="3600" dirty="0">
                <a:latin typeface="+mn-ea"/>
              </a:rPr>
              <a:t>　</a:t>
            </a:r>
            <a:r>
              <a:rPr kumimoji="1" lang="en-US" altLang="ja-JP" sz="3600" dirty="0">
                <a:latin typeface="+mn-ea"/>
              </a:rPr>
              <a:t>  (④)</a:t>
            </a:r>
            <a:endParaRPr kumimoji="1" lang="ja-JP" altLang="en-US" sz="3600" dirty="0">
              <a:latin typeface="+mn-ea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7095CA28-2F55-DFBB-BABC-3565B692534F}"/>
              </a:ext>
            </a:extLst>
          </p:cNvPr>
          <p:cNvSpPr txBox="1"/>
          <p:nvPr/>
        </p:nvSpPr>
        <p:spPr>
          <a:xfrm>
            <a:off x="6259118" y="4637136"/>
            <a:ext cx="2031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>
                <a:latin typeface="+mn-ea"/>
              </a:rPr>
              <a:t>×</a:t>
            </a:r>
            <a:r>
              <a:rPr kumimoji="1" lang="ja-JP" altLang="en-US" sz="3600">
                <a:latin typeface="+mn-ea"/>
              </a:rPr>
              <a:t>（</a:t>
            </a:r>
            <a:r>
              <a:rPr kumimoji="1" lang="en-US" altLang="ja-JP" sz="3600">
                <a:latin typeface="+mn-ea"/>
              </a:rPr>
              <a:t>②</a:t>
            </a:r>
            <a:r>
              <a:rPr kumimoji="1" lang="ja-JP" altLang="en-US" sz="3600">
                <a:latin typeface="+mn-ea"/>
              </a:rPr>
              <a:t>）</a:t>
            </a:r>
            <a:endParaRPr kumimoji="1" lang="en-US" altLang="ja-JP" sz="3600">
              <a:latin typeface="+mn-ea"/>
            </a:endParaRPr>
          </a:p>
        </p:txBody>
      </p:sp>
      <p:cxnSp>
        <p:nvCxnSpPr>
          <p:cNvPr id="23" name="直線矢印コネクタ 22">
            <a:extLst>
              <a:ext uri="{FF2B5EF4-FFF2-40B4-BE49-F238E27FC236}">
                <a16:creationId xmlns:a16="http://schemas.microsoft.com/office/drawing/2014/main" id="{0E3F05F7-EFBB-8997-6BD8-00782CC26634}"/>
              </a:ext>
            </a:extLst>
          </p:cNvPr>
          <p:cNvCxnSpPr>
            <a:cxnSpLocks/>
          </p:cNvCxnSpPr>
          <p:nvPr/>
        </p:nvCxnSpPr>
        <p:spPr>
          <a:xfrm>
            <a:off x="3267573" y="4562869"/>
            <a:ext cx="0" cy="770467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086E3D9D-BF45-5D0E-F23D-3866E0F895D4}"/>
              </a:ext>
            </a:extLst>
          </p:cNvPr>
          <p:cNvSpPr txBox="1"/>
          <p:nvPr/>
        </p:nvSpPr>
        <p:spPr>
          <a:xfrm>
            <a:off x="3314719" y="4637136"/>
            <a:ext cx="2031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>
                <a:latin typeface="+mn-ea"/>
              </a:rPr>
              <a:t>×</a:t>
            </a:r>
            <a:r>
              <a:rPr kumimoji="1" lang="ja-JP" altLang="en-US" sz="3600">
                <a:latin typeface="+mn-ea"/>
              </a:rPr>
              <a:t>（</a:t>
            </a:r>
            <a:r>
              <a:rPr kumimoji="1" lang="en-US" altLang="ja-JP" sz="3600">
                <a:latin typeface="+mn-ea"/>
              </a:rPr>
              <a:t>①</a:t>
            </a:r>
            <a:r>
              <a:rPr kumimoji="1" lang="ja-JP" altLang="en-US" sz="3600">
                <a:latin typeface="+mn-ea"/>
              </a:rPr>
              <a:t>）</a:t>
            </a:r>
            <a:endParaRPr kumimoji="1" lang="en-US" altLang="ja-JP" sz="3600">
              <a:latin typeface="+mn-ea"/>
            </a:endParaRPr>
          </a:p>
        </p:txBody>
      </p:sp>
      <p:sp>
        <p:nvSpPr>
          <p:cNvPr id="25" name="円弧 24">
            <a:extLst>
              <a:ext uri="{FF2B5EF4-FFF2-40B4-BE49-F238E27FC236}">
                <a16:creationId xmlns:a16="http://schemas.microsoft.com/office/drawing/2014/main" id="{30A8CB69-D68F-6D20-BAF0-C59FCF4D298E}"/>
              </a:ext>
            </a:extLst>
          </p:cNvPr>
          <p:cNvSpPr/>
          <p:nvPr/>
        </p:nvSpPr>
        <p:spPr>
          <a:xfrm>
            <a:off x="8236960" y="4198825"/>
            <a:ext cx="1032806" cy="1483911"/>
          </a:xfrm>
          <a:prstGeom prst="arc">
            <a:avLst>
              <a:gd name="adj1" fmla="val 16200000"/>
              <a:gd name="adj2" fmla="val 5325209"/>
            </a:avLst>
          </a:prstGeom>
          <a:ln w="3810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FA07DD4-2B41-61D8-F8FB-17AA37975500}"/>
              </a:ext>
            </a:extLst>
          </p:cNvPr>
          <p:cNvSpPr txBox="1"/>
          <p:nvPr/>
        </p:nvSpPr>
        <p:spPr>
          <a:xfrm>
            <a:off x="9358056" y="4637136"/>
            <a:ext cx="15696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600">
                <a:latin typeface="+mn-ea"/>
              </a:rPr>
              <a:t>等しい</a:t>
            </a:r>
            <a:endParaRPr kumimoji="1" lang="en-US" altLang="ja-JP" sz="3600">
              <a:latin typeface="+mn-ea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AA244B4-6EE0-AE34-D12F-9F65B6E71884}"/>
              </a:ext>
            </a:extLst>
          </p:cNvPr>
          <p:cNvSpPr txBox="1"/>
          <p:nvPr/>
        </p:nvSpPr>
        <p:spPr>
          <a:xfrm>
            <a:off x="7139653" y="5394791"/>
            <a:ext cx="15696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+mn-ea"/>
              </a:rPr>
              <a:t>＝ </a:t>
            </a:r>
            <a:r>
              <a:rPr kumimoji="1" lang="en-US" altLang="ja-JP" sz="3600" dirty="0">
                <a:latin typeface="+mn-ea"/>
              </a:rPr>
              <a:t> ○</a:t>
            </a:r>
            <a:endParaRPr kumimoji="1" lang="ja-JP" altLang="en-US" sz="3600" dirty="0">
              <a:latin typeface="+mn-ea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1B90B53-9D01-1518-F445-17C71AC3B52A}"/>
              </a:ext>
            </a:extLst>
          </p:cNvPr>
          <p:cNvSpPr txBox="1"/>
          <p:nvPr/>
        </p:nvSpPr>
        <p:spPr>
          <a:xfrm>
            <a:off x="0" y="6488668"/>
            <a:ext cx="854659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800" dirty="0">
                <a:latin typeface="+mn-ea"/>
              </a:rPr>
              <a:t>【</a:t>
            </a:r>
            <a:r>
              <a:rPr kumimoji="0" lang="ja-JP" altLang="en-US" sz="1800">
                <a:latin typeface="+mn-ea"/>
              </a:rPr>
              <a:t>５年４</a:t>
            </a:r>
            <a:r>
              <a:rPr kumimoji="0" lang="en-US" altLang="ja-JP" sz="1800" dirty="0">
                <a:latin typeface="+mn-ea"/>
              </a:rPr>
              <a:t>.</a:t>
            </a:r>
            <a:r>
              <a:rPr kumimoji="0" lang="ja-JP" altLang="en-US" sz="1800">
                <a:latin typeface="+mn-ea"/>
              </a:rPr>
              <a:t>小数のかけ算</a:t>
            </a:r>
            <a:r>
              <a:rPr kumimoji="0"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4002286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4422E4-B2D6-AE20-5DBD-C6EACEF68C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9CF57EA2-0106-E43A-B3BB-4A0E77454CF6}"/>
              </a:ext>
            </a:extLst>
          </p:cNvPr>
          <p:cNvSpPr txBox="1"/>
          <p:nvPr/>
        </p:nvSpPr>
        <p:spPr>
          <a:xfrm>
            <a:off x="881727" y="543726"/>
            <a:ext cx="8958464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2800" dirty="0">
                <a:latin typeface="+mj-lt"/>
              </a:rPr>
              <a:t>240</a:t>
            </a:r>
            <a:r>
              <a:rPr kumimoji="0" lang="ja-JP" altLang="en-US" sz="2800" dirty="0">
                <a:latin typeface="+mj-lt"/>
              </a:rPr>
              <a:t>㎏の米を１人に８㎏ずつ配ると、</a:t>
            </a:r>
            <a:r>
              <a:rPr kumimoji="0" lang="en-US" altLang="ja-JP" sz="2800" dirty="0">
                <a:latin typeface="+mj-lt"/>
              </a:rPr>
              <a:t>30</a:t>
            </a:r>
            <a:r>
              <a:rPr kumimoji="0" lang="ja-JP" altLang="en-US" sz="2800" dirty="0">
                <a:latin typeface="+mj-lt"/>
              </a:rPr>
              <a:t>人に配れます。</a:t>
            </a:r>
            <a:endParaRPr kumimoji="0" lang="en-US" altLang="ja-JP" sz="2800" dirty="0">
              <a:latin typeface="+mj-lt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800" dirty="0">
                <a:latin typeface="+mj-lt"/>
              </a:rPr>
              <a:t>１人に</a:t>
            </a:r>
            <a:r>
              <a:rPr kumimoji="0" lang="en-US" altLang="ja-JP" sz="2800" dirty="0">
                <a:latin typeface="+mj-lt"/>
              </a:rPr>
              <a:t>0.8</a:t>
            </a:r>
            <a:r>
              <a:rPr kumimoji="0" lang="ja-JP" altLang="en-US" sz="2800" dirty="0">
                <a:latin typeface="+mj-lt"/>
              </a:rPr>
              <a:t>㎏ずつ配ると、配ることができる人数は</a:t>
            </a:r>
            <a:r>
              <a:rPr kumimoji="0" lang="en-US" altLang="ja-JP" sz="2800" dirty="0">
                <a:latin typeface="+mj-lt"/>
              </a:rPr>
              <a:t>30</a:t>
            </a:r>
            <a:r>
              <a:rPr kumimoji="0" lang="ja-JP" altLang="en-US" sz="2800" dirty="0">
                <a:latin typeface="+mj-lt"/>
              </a:rPr>
              <a:t>人よりも（　</a:t>
            </a:r>
            <a:r>
              <a:rPr kumimoji="0" lang="en-US" altLang="ja-JP" sz="2800" dirty="0">
                <a:latin typeface="+mj-lt"/>
              </a:rPr>
              <a:t>①</a:t>
            </a:r>
            <a:r>
              <a:rPr kumimoji="0" lang="ja-JP" altLang="en-US" sz="2800" dirty="0">
                <a:latin typeface="+mj-lt"/>
              </a:rPr>
              <a:t>　）。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2800" dirty="0">
                <a:latin typeface="+mj-lt"/>
              </a:rPr>
              <a:t>①</a:t>
            </a:r>
            <a:r>
              <a:rPr kumimoji="0" lang="ja-JP" altLang="en-US" sz="2800" dirty="0">
                <a:latin typeface="+mj-lt"/>
              </a:rPr>
              <a:t>にあてはまる言葉を、</a:t>
            </a:r>
            <a:r>
              <a:rPr lang="ja-JP" altLang="en-US" sz="2800" b="1" dirty="0">
                <a:latin typeface="+mj-lt"/>
              </a:rPr>
              <a:t>㋐</a:t>
            </a:r>
            <a:r>
              <a:rPr lang="ja-JP" altLang="en-US" sz="2800" dirty="0">
                <a:latin typeface="+mj-lt"/>
              </a:rPr>
              <a:t>、</a:t>
            </a:r>
            <a:r>
              <a:rPr lang="ja-JP" altLang="en-US" sz="2800" b="1" dirty="0">
                <a:latin typeface="+mj-lt"/>
              </a:rPr>
              <a:t>㋑</a:t>
            </a:r>
            <a:r>
              <a:rPr lang="ja-JP" altLang="en-US" sz="2800" dirty="0">
                <a:latin typeface="+mj-lt"/>
              </a:rPr>
              <a:t>のどちらか１つ選びましょう。</a:t>
            </a:r>
            <a:endParaRPr kumimoji="0" lang="ja-JP" altLang="en-US" sz="2800" dirty="0">
              <a:latin typeface="+mj-lt"/>
            </a:endParaRPr>
          </a:p>
          <a:p>
            <a:pPr lvl="2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2800" b="1" dirty="0">
                <a:latin typeface="+mj-lt"/>
              </a:rPr>
              <a:t>（　㋐増えます　㋑減ります　）</a:t>
            </a:r>
            <a:endParaRPr kumimoji="0" lang="en-US" altLang="ja-JP" sz="2800" dirty="0">
              <a:latin typeface="+mj-lt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6BC94DDA-2B32-8447-4EAC-D7E26F6ED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FFC77FD-F11D-18CC-AF96-F2F0AF80AD99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800" dirty="0">
                <a:latin typeface="+mj-lt"/>
              </a:rPr>
              <a:t>【</a:t>
            </a:r>
            <a:r>
              <a:rPr kumimoji="0" lang="ja-JP" altLang="en-US" sz="1800">
                <a:latin typeface="+mj-lt"/>
              </a:rPr>
              <a:t>５年５</a:t>
            </a:r>
            <a:r>
              <a:rPr kumimoji="0" lang="en-US" altLang="ja-JP" sz="1800" dirty="0">
                <a:latin typeface="+mj-lt"/>
              </a:rPr>
              <a:t>.</a:t>
            </a:r>
            <a:r>
              <a:rPr kumimoji="0" lang="ja-JP" altLang="en-US" sz="1800">
                <a:latin typeface="+mj-lt"/>
              </a:rPr>
              <a:t>小数のわり算、小数の倍</a:t>
            </a:r>
            <a:r>
              <a:rPr kumimoji="0" lang="en-US" altLang="ja-JP" sz="1800" dirty="0">
                <a:latin typeface="+mj-lt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26341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32CE5A-610A-6340-FCC2-C6264C8AAA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50B0A957-67EB-40E5-B435-67BF85D89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4</a:t>
            </a:fld>
            <a:endParaRPr kumimoji="1"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FCA54D3F-FCB4-1444-08B6-6F512986DC62}"/>
                  </a:ext>
                </a:extLst>
              </p:cNvPr>
              <p:cNvSpPr txBox="1"/>
              <p:nvPr/>
            </p:nvSpPr>
            <p:spPr>
              <a:xfrm>
                <a:off x="881726" y="543726"/>
                <a:ext cx="10944514" cy="8259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ja-JP" altLang="en-US" sz="2800" i="1" smtClean="0">
                            <a:latin typeface="Cambria Math" panose="02040503050406030204" pitchFamily="18" charset="0"/>
                          </a:rPr>
                          <m:t>３</m:t>
                        </m:r>
                      </m:num>
                      <m:den>
                        <m:r>
                          <a:rPr lang="ja-JP" altLang="en-US" sz="2800" i="1" smtClean="0">
                            <a:latin typeface="Cambria Math" panose="02040503050406030204" pitchFamily="18" charset="0"/>
                          </a:rPr>
                          <m:t>４</m:t>
                        </m:r>
                      </m:den>
                    </m:f>
                  </m:oMath>
                </a14:m>
                <a:r>
                  <a:rPr lang="en-US" altLang="ja-JP" sz="2800" dirty="0">
                    <a:latin typeface="+mj-lt"/>
                  </a:rPr>
                  <a:t> </a:t>
                </a:r>
                <a:r>
                  <a:rPr lang="ja-JP" altLang="en-US" sz="2800" dirty="0">
                    <a:latin typeface="+mj-lt"/>
                  </a:rPr>
                  <a:t>を小数で</a:t>
                </a:r>
                <a:r>
                  <a:rPr lang="ja-JP" altLang="en-US" sz="2800">
                    <a:latin typeface="+mj-lt"/>
                  </a:rPr>
                  <a:t>表しましょう。</a:t>
                </a:r>
                <a:endParaRPr lang="ja-JP" altLang="en-US" sz="2800" dirty="0">
                  <a:latin typeface="+mj-lt"/>
                </a:endParaRPr>
              </a:p>
            </p:txBody>
          </p:sp>
        </mc:Choice>
        <mc:Fallback xmlns=""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FCA54D3F-FCB4-1444-08B6-6F512986DC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1726" y="543726"/>
                <a:ext cx="10944514" cy="825932"/>
              </a:xfrm>
              <a:prstGeom prst="rect">
                <a:avLst/>
              </a:prstGeom>
              <a:blipFill>
                <a:blip r:embed="rId2"/>
                <a:stretch>
                  <a:fillRect l="-463" b="-8955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882A224-8561-D411-C7E6-DDA44EE6DE8A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800" dirty="0">
                <a:latin typeface="+mj-lt"/>
              </a:rPr>
              <a:t>【</a:t>
            </a:r>
            <a:r>
              <a:rPr kumimoji="0" lang="ja-JP" altLang="en-US" sz="1800">
                <a:latin typeface="+mj-lt"/>
              </a:rPr>
              <a:t>５年９</a:t>
            </a:r>
            <a:r>
              <a:rPr kumimoji="0" lang="en-US" altLang="ja-JP" sz="1800" dirty="0">
                <a:latin typeface="+mj-lt"/>
              </a:rPr>
              <a:t>.</a:t>
            </a:r>
            <a:r>
              <a:rPr kumimoji="0" lang="ja-JP" altLang="en-US" sz="1800">
                <a:latin typeface="+mj-lt"/>
              </a:rPr>
              <a:t>分数と小数、整数の関係</a:t>
            </a:r>
            <a:r>
              <a:rPr kumimoji="0" lang="en-US" altLang="ja-JP" sz="1800" dirty="0">
                <a:latin typeface="+mj-lt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2695382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3FD3FE-A966-6C85-E6AD-4CFA3E7B52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D5F3EFBF-6A2E-FF88-9B93-FC43B00CA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5</a:t>
            </a:fld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43D7409-36EB-4280-C79B-D10A59614FBA}"/>
              </a:ext>
            </a:extLst>
          </p:cNvPr>
          <p:cNvSpPr txBox="1"/>
          <p:nvPr/>
        </p:nvSpPr>
        <p:spPr>
          <a:xfrm>
            <a:off x="881726" y="543726"/>
            <a:ext cx="1094451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2800" dirty="0">
                <a:latin typeface="+mj-lt"/>
              </a:rPr>
              <a:t>0.27</a:t>
            </a:r>
            <a:r>
              <a:rPr kumimoji="0" lang="ja-JP" altLang="en-US" sz="2800" dirty="0">
                <a:latin typeface="+mj-lt"/>
              </a:rPr>
              <a:t>の逆数を</a:t>
            </a:r>
            <a:r>
              <a:rPr kumimoji="0" lang="ja-JP" altLang="en-US" sz="2800">
                <a:latin typeface="+mj-lt"/>
              </a:rPr>
              <a:t>求めましょう。</a:t>
            </a:r>
            <a:endParaRPr kumimoji="0" lang="ja-JP" altLang="en-US" sz="2800" dirty="0">
              <a:latin typeface="+mj-lt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B28E301-1A17-EBE2-3918-A50FBA53F6C3}"/>
              </a:ext>
            </a:extLst>
          </p:cNvPr>
          <p:cNvSpPr txBox="1"/>
          <p:nvPr/>
        </p:nvSpPr>
        <p:spPr>
          <a:xfrm>
            <a:off x="0" y="6488668"/>
            <a:ext cx="101833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800" dirty="0">
                <a:latin typeface="+mj-lt"/>
              </a:rPr>
              <a:t>【</a:t>
            </a:r>
            <a:r>
              <a:rPr kumimoji="0" lang="ja-JP" altLang="en-US" sz="1800">
                <a:latin typeface="+mj-lt"/>
              </a:rPr>
              <a:t>５年９</a:t>
            </a:r>
            <a:r>
              <a:rPr kumimoji="0" lang="en-US" altLang="ja-JP" sz="1800" dirty="0">
                <a:latin typeface="+mj-lt"/>
              </a:rPr>
              <a:t>.</a:t>
            </a:r>
            <a:r>
              <a:rPr kumimoji="0" lang="ja-JP" altLang="en-US" sz="1800">
                <a:latin typeface="+mj-lt"/>
              </a:rPr>
              <a:t>分数と小数、整数の関係</a:t>
            </a:r>
            <a:r>
              <a:rPr kumimoji="0" lang="en-US" altLang="ja-JP" sz="1800" dirty="0">
                <a:latin typeface="+mj-lt"/>
              </a:rPr>
              <a:t>】</a:t>
            </a:r>
            <a:r>
              <a:rPr lang="en-US" altLang="ja-JP" sz="1800" dirty="0">
                <a:latin typeface="+mj-lt"/>
              </a:rPr>
              <a:t>【</a:t>
            </a:r>
            <a:r>
              <a:rPr lang="ja-JP" altLang="en-US" sz="1800">
                <a:latin typeface="+mj-lt"/>
              </a:rPr>
              <a:t>６年３</a:t>
            </a:r>
            <a:r>
              <a:rPr lang="en-US" altLang="ja-JP" sz="1800" dirty="0">
                <a:latin typeface="+mj-lt"/>
              </a:rPr>
              <a:t>.</a:t>
            </a:r>
            <a:r>
              <a:rPr lang="ja-JP" altLang="en-US" sz="1800">
                <a:latin typeface="+mj-lt"/>
              </a:rPr>
              <a:t>分数</a:t>
            </a:r>
            <a:r>
              <a:rPr lang="en-US" altLang="ja-JP" sz="1800" dirty="0">
                <a:latin typeface="+mj-lt"/>
              </a:rPr>
              <a:t>×</a:t>
            </a:r>
            <a:r>
              <a:rPr lang="ja-JP" altLang="en-US" sz="1800">
                <a:latin typeface="+mj-lt"/>
              </a:rPr>
              <a:t>整数、分数</a:t>
            </a:r>
            <a:r>
              <a:rPr lang="en-US" altLang="ja-JP" sz="1800" dirty="0">
                <a:latin typeface="+mj-lt"/>
              </a:rPr>
              <a:t>÷</a:t>
            </a:r>
            <a:r>
              <a:rPr lang="ja-JP" altLang="en-US" sz="1800">
                <a:latin typeface="+mj-lt"/>
              </a:rPr>
              <a:t>整数、分数</a:t>
            </a:r>
            <a:r>
              <a:rPr lang="en-US" altLang="ja-JP" sz="1800" dirty="0">
                <a:latin typeface="+mj-lt"/>
              </a:rPr>
              <a:t>×</a:t>
            </a:r>
            <a:r>
              <a:rPr lang="ja-JP" altLang="en-US" sz="1800">
                <a:latin typeface="+mj-lt"/>
              </a:rPr>
              <a:t>分数</a:t>
            </a:r>
            <a:r>
              <a:rPr lang="en-US" altLang="ja-JP" sz="1800" dirty="0">
                <a:latin typeface="+mj-lt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40274463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05B266-8835-1E81-31AA-39AF819400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1F596F33-A29E-9DF0-294D-9619A341FF4D}"/>
              </a:ext>
            </a:extLst>
          </p:cNvPr>
          <p:cNvSpPr txBox="1"/>
          <p:nvPr/>
        </p:nvSpPr>
        <p:spPr>
          <a:xfrm>
            <a:off x="881726" y="543726"/>
            <a:ext cx="10540253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+mj-lt"/>
              </a:rPr>
              <a:t>赤のテープの長さは３ｍ、白のテープの長さは４ｍです。</a:t>
            </a:r>
            <a:endParaRPr lang="en-US" altLang="ja-JP" sz="2800" dirty="0">
              <a:latin typeface="+mj-lt"/>
            </a:endParaRPr>
          </a:p>
          <a:p>
            <a:r>
              <a:rPr lang="ja-JP" altLang="en-US" sz="2800" dirty="0">
                <a:latin typeface="+mj-lt"/>
              </a:rPr>
              <a:t>白のテープの長さは赤のテープの長さの（　</a:t>
            </a:r>
            <a:r>
              <a:rPr lang="en-US" altLang="ja-JP" sz="2800" dirty="0">
                <a:latin typeface="+mj-lt"/>
              </a:rPr>
              <a:t>①</a:t>
            </a:r>
            <a:r>
              <a:rPr lang="ja-JP" altLang="en-US" sz="2800" dirty="0">
                <a:latin typeface="+mj-lt"/>
              </a:rPr>
              <a:t>　）倍です。</a:t>
            </a:r>
            <a:endParaRPr lang="en-US" altLang="ja-JP" sz="2800" dirty="0">
              <a:latin typeface="+mj-lt"/>
            </a:endParaRPr>
          </a:p>
          <a:p>
            <a:r>
              <a:rPr lang="en-US" altLang="ja-JP" sz="2800" dirty="0">
                <a:latin typeface="+mj-lt"/>
              </a:rPr>
              <a:t>①</a:t>
            </a:r>
            <a:r>
              <a:rPr lang="ja-JP" altLang="en-US" sz="2800" dirty="0">
                <a:latin typeface="+mj-lt"/>
              </a:rPr>
              <a:t>にあてはまる数を、分数で書きましょう。</a:t>
            </a:r>
            <a:endParaRPr kumimoji="0" lang="en-US" altLang="ja-JP" sz="2800" dirty="0">
              <a:latin typeface="+mj-lt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F403998D-469E-F4F0-D0B8-2B35BC0A6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6</a:t>
            </a:fld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6BCC355-947E-89B1-B1DF-CBC3EFA3A01E}"/>
              </a:ext>
            </a:extLst>
          </p:cNvPr>
          <p:cNvSpPr txBox="1"/>
          <p:nvPr/>
        </p:nvSpPr>
        <p:spPr>
          <a:xfrm>
            <a:off x="0" y="6211669"/>
            <a:ext cx="867156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800" dirty="0">
                <a:latin typeface="+mj-lt"/>
              </a:rPr>
              <a:t>【</a:t>
            </a:r>
            <a:r>
              <a:rPr kumimoji="0" lang="ja-JP" altLang="en-US" sz="1800" dirty="0">
                <a:latin typeface="+mj-lt"/>
              </a:rPr>
              <a:t>４年６</a:t>
            </a:r>
            <a:r>
              <a:rPr kumimoji="0" lang="en-US" altLang="ja-JP" sz="1800" dirty="0">
                <a:latin typeface="+mj-lt"/>
              </a:rPr>
              <a:t>.</a:t>
            </a:r>
            <a:r>
              <a:rPr kumimoji="0" lang="ja-JP" altLang="en-US" sz="1800" dirty="0">
                <a:latin typeface="+mj-lt"/>
              </a:rPr>
              <a:t>わり算の筆算、倍の見方</a:t>
            </a:r>
            <a:r>
              <a:rPr kumimoji="0" lang="en-US" altLang="ja-JP" sz="1800" dirty="0">
                <a:latin typeface="+mj-lt"/>
              </a:rPr>
              <a:t>】【</a:t>
            </a:r>
            <a:r>
              <a:rPr kumimoji="0" lang="ja-JP" altLang="en-US" dirty="0"/>
              <a:t>４年</a:t>
            </a:r>
            <a:r>
              <a:rPr kumimoji="0" lang="en-US" altLang="ja-JP" dirty="0"/>
              <a:t>13.</a:t>
            </a:r>
            <a:r>
              <a:rPr kumimoji="0" lang="ja-JP" altLang="en-US" dirty="0"/>
              <a:t>小数のかけ算とわり算</a:t>
            </a:r>
            <a:r>
              <a:rPr kumimoji="0" lang="en-US" altLang="ja-JP" sz="1800" dirty="0">
                <a:latin typeface="+mj-lt"/>
              </a:rPr>
              <a:t>】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【</a:t>
            </a:r>
            <a:r>
              <a:rPr kumimoji="0" lang="ja-JP" altLang="en-US" dirty="0"/>
              <a:t>５年５</a:t>
            </a:r>
            <a:r>
              <a:rPr kumimoji="0" lang="en-US" altLang="ja-JP" dirty="0"/>
              <a:t>.</a:t>
            </a:r>
            <a:r>
              <a:rPr kumimoji="0" lang="ja-JP" altLang="en-US" dirty="0"/>
              <a:t>小数のわり算、小数の倍</a:t>
            </a:r>
            <a:r>
              <a:rPr kumimoji="0" lang="en-US" altLang="ja-JP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】【</a:t>
            </a:r>
            <a:r>
              <a:rPr kumimoji="0" lang="ja-JP" altLang="en-US" dirty="0"/>
              <a:t>５年９</a:t>
            </a:r>
            <a:r>
              <a:rPr kumimoji="0" lang="en-US" altLang="ja-JP" dirty="0"/>
              <a:t>.</a:t>
            </a:r>
            <a:r>
              <a:rPr kumimoji="0" lang="ja-JP" altLang="en-US" dirty="0"/>
              <a:t>分数と小数、整数の関係</a:t>
            </a:r>
            <a:r>
              <a:rPr kumimoji="0" lang="en-US" altLang="ja-JP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】</a:t>
            </a:r>
            <a:endParaRPr kumimoji="0" lang="ja-JP" altLang="en-US" sz="1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733533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2D88F3-2CFD-65AA-834A-9F94466C76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3C828317-50A6-B1AD-9929-6CC0A9799F17}"/>
              </a:ext>
            </a:extLst>
          </p:cNvPr>
          <p:cNvSpPr txBox="1"/>
          <p:nvPr/>
        </p:nvSpPr>
        <p:spPr>
          <a:xfrm>
            <a:off x="881726" y="543726"/>
            <a:ext cx="10540253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+mn-ea"/>
              </a:rPr>
              <a:t>黒のテープの長さは</a:t>
            </a:r>
            <a:r>
              <a:rPr lang="en-US" altLang="ja-JP" sz="2800" dirty="0">
                <a:latin typeface="+mn-ea"/>
              </a:rPr>
              <a:t>3.5</a:t>
            </a:r>
            <a:r>
              <a:rPr lang="ja-JP" altLang="en-US" sz="2800" dirty="0">
                <a:latin typeface="+mn-ea"/>
              </a:rPr>
              <a:t>ｍです。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dirty="0">
                <a:latin typeface="+mn-ea"/>
              </a:rPr>
              <a:t>青のテープの長さは黒のテープの長さの</a:t>
            </a:r>
            <a:r>
              <a:rPr lang="en-US" altLang="ja-JP" sz="2800" dirty="0">
                <a:latin typeface="+mn-ea"/>
              </a:rPr>
              <a:t>0.6</a:t>
            </a:r>
            <a:r>
              <a:rPr lang="ja-JP" altLang="en-US" sz="2800" dirty="0">
                <a:latin typeface="+mn-ea"/>
              </a:rPr>
              <a:t>倍です。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dirty="0">
                <a:latin typeface="+mn-ea"/>
              </a:rPr>
              <a:t>青のテープの長さは（　</a:t>
            </a:r>
            <a:r>
              <a:rPr lang="en-US" altLang="ja-JP" sz="2800" dirty="0">
                <a:latin typeface="+mn-ea"/>
              </a:rPr>
              <a:t>①</a:t>
            </a:r>
            <a:r>
              <a:rPr lang="ja-JP" altLang="en-US" sz="2800" dirty="0">
                <a:latin typeface="+mn-ea"/>
              </a:rPr>
              <a:t>　）ｍです。</a:t>
            </a:r>
            <a:endParaRPr lang="en-US" altLang="ja-JP" sz="2800" dirty="0">
              <a:latin typeface="+mn-ea"/>
            </a:endParaRPr>
          </a:p>
          <a:p>
            <a:r>
              <a:rPr lang="en-US" altLang="ja-JP" sz="2800" dirty="0">
                <a:latin typeface="+mn-ea"/>
              </a:rPr>
              <a:t>①</a:t>
            </a:r>
            <a:r>
              <a:rPr lang="ja-JP" altLang="en-US" sz="2800" dirty="0">
                <a:latin typeface="+mn-ea"/>
              </a:rPr>
              <a:t>にあてはまる数を、小数で書きましょう。</a:t>
            </a:r>
            <a:endParaRPr kumimoji="0"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0CE158FD-BF47-8C9B-D216-5C65D3744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7</a:t>
            </a:fld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74E0080-BDF5-D010-8261-C6AB8DAD039D}"/>
              </a:ext>
            </a:extLst>
          </p:cNvPr>
          <p:cNvSpPr txBox="1"/>
          <p:nvPr/>
        </p:nvSpPr>
        <p:spPr>
          <a:xfrm>
            <a:off x="0" y="6488668"/>
            <a:ext cx="90830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kumimoji="0" lang="en-US" altLang="ja-JP" sz="1800" dirty="0">
                <a:latin typeface="+mn-ea"/>
              </a:rPr>
              <a:t>【</a:t>
            </a:r>
            <a:r>
              <a:rPr kumimoji="0" lang="ja-JP" altLang="en-US" sz="1800">
                <a:latin typeface="+mn-ea"/>
              </a:rPr>
              <a:t>４年６</a:t>
            </a:r>
            <a:r>
              <a:rPr kumimoji="0" lang="en-US" altLang="ja-JP" sz="1800" dirty="0">
                <a:latin typeface="+mn-ea"/>
              </a:rPr>
              <a:t>.</a:t>
            </a:r>
            <a:r>
              <a:rPr kumimoji="0" lang="ja-JP" altLang="en-US" sz="1800">
                <a:latin typeface="+mn-ea"/>
              </a:rPr>
              <a:t>わり算の筆算、倍の見方</a:t>
            </a:r>
            <a:r>
              <a:rPr kumimoji="0" lang="en-US" altLang="ja-JP" sz="1800" dirty="0">
                <a:latin typeface="+mn-ea"/>
              </a:rPr>
              <a:t>】</a:t>
            </a:r>
            <a:r>
              <a:rPr kumimoji="0" lang="en-US" altLang="ja-JP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ea"/>
              </a:rPr>
              <a:t>【</a:t>
            </a:r>
            <a:r>
              <a:rPr kumimoji="0" lang="ja-JP" altLang="en-US" sz="18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ea"/>
              </a:rPr>
              <a:t>５年５</a:t>
            </a:r>
            <a:r>
              <a:rPr kumimoji="0" lang="en-US" altLang="ja-JP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ea"/>
              </a:rPr>
              <a:t>.</a:t>
            </a:r>
            <a:r>
              <a:rPr kumimoji="0" lang="ja-JP" altLang="en-US" sz="18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ea"/>
              </a:rPr>
              <a:t>小数のわり算、小数の倍</a:t>
            </a:r>
            <a:r>
              <a:rPr kumimoji="0" lang="en-US" altLang="ja-JP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ea"/>
              </a:rPr>
              <a:t>】</a:t>
            </a:r>
            <a:endParaRPr kumimoji="0" lang="en-US" altLang="ja-JP" sz="18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7624417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6BF383-0B62-E0D2-50A2-B928812517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73046A20-F5C8-BDFD-3091-47522B7AB7B4}"/>
              </a:ext>
            </a:extLst>
          </p:cNvPr>
          <p:cNvSpPr txBox="1"/>
          <p:nvPr/>
        </p:nvSpPr>
        <p:spPr>
          <a:xfrm>
            <a:off x="881726" y="543726"/>
            <a:ext cx="10720339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/>
              <a:t>テープを使ったら、残りは</a:t>
            </a:r>
            <a:r>
              <a:rPr lang="en-US" altLang="ja-JP" sz="2800" dirty="0"/>
              <a:t>7.6</a:t>
            </a:r>
            <a:r>
              <a:rPr lang="ja-JP" altLang="en-US" sz="2800" dirty="0"/>
              <a:t>ｍになりました。</a:t>
            </a:r>
          </a:p>
          <a:p>
            <a:r>
              <a:rPr lang="ja-JP" altLang="en-US" sz="2800" dirty="0"/>
              <a:t>使った後のテープの長さは、使う前のテープの長さの</a:t>
            </a:r>
            <a:r>
              <a:rPr lang="en-US" altLang="ja-JP" sz="2800" dirty="0"/>
              <a:t>0.8</a:t>
            </a:r>
            <a:r>
              <a:rPr lang="ja-JP" altLang="en-US" sz="2800" dirty="0"/>
              <a:t>倍でした。</a:t>
            </a:r>
            <a:endParaRPr lang="en-US" altLang="ja-JP" sz="2800" dirty="0"/>
          </a:p>
          <a:p>
            <a:r>
              <a:rPr lang="ja-JP" altLang="en-US" sz="2800" dirty="0"/>
              <a:t>使う前のテープの長さは（　</a:t>
            </a:r>
            <a:r>
              <a:rPr lang="en-US" altLang="ja-JP" sz="2800" dirty="0"/>
              <a:t>①</a:t>
            </a:r>
            <a:r>
              <a:rPr lang="ja-JP" altLang="en-US" sz="2800" dirty="0"/>
              <a:t>　）ｍです。</a:t>
            </a:r>
            <a:endParaRPr lang="en-US" altLang="ja-JP" sz="2800" dirty="0"/>
          </a:p>
          <a:p>
            <a:r>
              <a:rPr lang="en-US" altLang="ja-JP" sz="2800" dirty="0"/>
              <a:t>①</a:t>
            </a:r>
            <a:r>
              <a:rPr lang="ja-JP" altLang="en-US" sz="2800" dirty="0"/>
              <a:t>にあてはまる数を、小数で書きましょう。</a:t>
            </a:r>
            <a:endParaRPr kumimoji="0" lang="en-US" altLang="ja-JP" sz="2800" dirty="0"/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5D9D0FA5-F0F9-2169-55E8-001DE4EC2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8</a:t>
            </a:fld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FF05EA6-6932-280E-9BB1-32D1EDAE4961}"/>
              </a:ext>
            </a:extLst>
          </p:cNvPr>
          <p:cNvSpPr txBox="1"/>
          <p:nvPr/>
        </p:nvSpPr>
        <p:spPr>
          <a:xfrm>
            <a:off x="0" y="6488668"/>
            <a:ext cx="88422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800" dirty="0"/>
              <a:t>【</a:t>
            </a:r>
            <a:r>
              <a:rPr kumimoji="0" lang="ja-JP" altLang="en-US" sz="1800"/>
              <a:t>４年６</a:t>
            </a:r>
            <a:r>
              <a:rPr kumimoji="0" lang="en-US" altLang="ja-JP" sz="1800" dirty="0"/>
              <a:t>.</a:t>
            </a:r>
            <a:r>
              <a:rPr kumimoji="0" lang="ja-JP" altLang="en-US" sz="1800"/>
              <a:t>わり算の筆算、倍の見方</a:t>
            </a:r>
            <a:r>
              <a:rPr kumimoji="0" lang="en-US" altLang="ja-JP" sz="1800" dirty="0"/>
              <a:t>】</a:t>
            </a:r>
            <a:r>
              <a:rPr kumimoji="0" lang="en-US" altLang="ja-JP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【</a:t>
            </a:r>
            <a:r>
              <a:rPr kumimoji="0" lang="ja-JP" altLang="en-US" sz="18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５年５</a:t>
            </a:r>
            <a:r>
              <a:rPr kumimoji="0" lang="en-US" altLang="ja-JP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.</a:t>
            </a:r>
            <a:r>
              <a:rPr kumimoji="0" lang="ja-JP" altLang="en-US" sz="18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小数のわり算、小数の倍</a:t>
            </a:r>
            <a:r>
              <a:rPr kumimoji="0" lang="en-US" altLang="ja-JP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】</a:t>
            </a:r>
            <a:endParaRPr kumimoji="0" lang="en-US" altLang="ja-JP" sz="1800" dirty="0"/>
          </a:p>
        </p:txBody>
      </p:sp>
    </p:spTree>
    <p:extLst>
      <p:ext uri="{BB962C8B-B14F-4D97-AF65-F5344CB8AC3E}">
        <p14:creationId xmlns:p14="http://schemas.microsoft.com/office/powerpoint/2010/main" val="13043245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ユーザー定義 1">
      <a:majorFont>
        <a:latin typeface="BIZ UDゴシック"/>
        <a:ea typeface="BIZ UDゴシック"/>
        <a:cs typeface=""/>
      </a:majorFont>
      <a:minorFont>
        <a:latin typeface="BIZ UDゴシック"/>
        <a:ea typeface="BIZ UD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0EBFC54FAC50A34B83F1976D685BB980" ma:contentTypeVersion="11" ma:contentTypeDescription="新しいドキュメントを作成します。" ma:contentTypeScope="" ma:versionID="0b202723156dba7797fc945c306416b8">
  <xsd:schema xmlns:xsd="http://www.w3.org/2001/XMLSchema" xmlns:xs="http://www.w3.org/2001/XMLSchema" xmlns:p="http://schemas.microsoft.com/office/2006/metadata/properties" xmlns:ns3="60d21fbe-0215-4329-b29a-4bd358d22447" targetNamespace="http://schemas.microsoft.com/office/2006/metadata/properties" ma:root="true" ma:fieldsID="644a4b7346243ed9e32bbd636d812e0a" ns3:_="">
    <xsd:import namespace="60d21fbe-0215-4329-b29a-4bd358d22447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_activity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Locatio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d21fbe-0215-4329-b29a-4bd358d22447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12" nillable="true" ma:displayName="_activity" ma:hidden="true" ma:internalName="_activity">
      <xsd:simpleType>
        <xsd:restriction base="dms:Note"/>
      </xsd:simpleType>
    </xsd:element>
    <xsd:element name="MediaServiceSystemTags" ma:index="1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60d21fbe-0215-4329-b29a-4bd358d22447" xsi:nil="true"/>
  </documentManagement>
</p:properties>
</file>

<file path=customXml/itemProps1.xml><?xml version="1.0" encoding="utf-8"?>
<ds:datastoreItem xmlns:ds="http://schemas.openxmlformats.org/officeDocument/2006/customXml" ds:itemID="{9F7AB569-ACAD-48EF-9A60-A6BC7426E91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ACF8A18-0B31-4CBB-A113-EEA65297E6D3}">
  <ds:schemaRefs>
    <ds:schemaRef ds:uri="60d21fbe-0215-4329-b29a-4bd358d2244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8FA3DC8C-2DA7-41AE-8AC1-194CAE9AE71E}">
  <ds:schemaRefs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http://purl.org/dc/dcmitype/"/>
    <ds:schemaRef ds:uri="60d21fbe-0215-4329-b29a-4bd358d22447"/>
    <ds:schemaRef ds:uri="http://purl.org/dc/terms/"/>
    <ds:schemaRef ds:uri="http://schemas.openxmlformats.org/package/2006/metadata/core-properties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2066</TotalTime>
  <Words>674</Words>
  <Application>Microsoft Office PowerPoint</Application>
  <PresentationFormat>ワイド画面</PresentationFormat>
  <Paragraphs>81</Paragraphs>
  <Slides>12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7" baseType="lpstr">
      <vt:lpstr>BIZ UDゴシック</vt:lpstr>
      <vt:lpstr>游ゴシック</vt:lpstr>
      <vt:lpstr>Arial</vt:lpstr>
      <vt:lpstr>Cambria Math</vt:lpstr>
      <vt:lpstr>Office テーマ</vt:lpstr>
      <vt:lpstr>レディネステスト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レディネステスト</dc:title>
  <dc:creator>宮城県総合教育センター</dc:creator>
  <cp:revision>20</cp:revision>
  <cp:lastPrinted>2026-02-17T00:03:41Z</cp:lastPrinted>
  <dcterms:created xsi:type="dcterms:W3CDTF">2025-08-29T05:34:34Z</dcterms:created>
  <dcterms:modified xsi:type="dcterms:W3CDTF">2026-03-13T03:05:32Z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0x0101000EBFC54FAC50A34B83F1976D685BB980</vt:lpwstr>
  </property>
</Properties>
</file>