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353" r:id="rId6"/>
    <p:sldId id="366" r:id="rId7"/>
    <p:sldId id="362" r:id="rId8"/>
    <p:sldId id="289" r:id="rId9"/>
    <p:sldId id="264" r:id="rId10"/>
    <p:sldId id="356" r:id="rId11"/>
    <p:sldId id="341" r:id="rId12"/>
    <p:sldId id="357" r:id="rId13"/>
    <p:sldId id="365" r:id="rId14"/>
    <p:sldId id="367" r:id="rId15"/>
  </p:sldIdLst>
  <p:sldSz cx="12192000" cy="6858000"/>
  <p:notesSz cx="10020300" cy="6891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73D446-E883-C643-99DF-4AA234BC34F4}" v="3153" dt="2026-02-16T15:06:07.6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48"/>
    <p:restoredTop sz="94643"/>
  </p:normalViewPr>
  <p:slideViewPr>
    <p:cSldViewPr snapToGrid="0">
      <p:cViewPr varScale="1">
        <p:scale>
          <a:sx n="74" d="100"/>
          <a:sy n="74" d="100"/>
        </p:scale>
        <p:origin x="67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1900" cy="345004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2"/>
            <a:ext cx="4341898" cy="345004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3850" cy="232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1" rIns="91420" bIns="457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00" y="3316839"/>
            <a:ext cx="8016702" cy="2713083"/>
          </a:xfrm>
          <a:prstGeom prst="rect">
            <a:avLst/>
          </a:prstGeom>
        </p:spPr>
        <p:txBody>
          <a:bodyPr vert="horz" lIns="91420" tIns="45711" rIns="91420" bIns="457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6335"/>
            <a:ext cx="4341900" cy="345004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6335"/>
            <a:ext cx="4341898" cy="345004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55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>
                <a:latin typeface="+mj-lt"/>
              </a:rPr>
              <a:t>６年３</a:t>
            </a:r>
            <a:r>
              <a:rPr lang="en-US" altLang="ja-JP" dirty="0">
                <a:latin typeface="+mj-lt"/>
              </a:rPr>
              <a:t>.</a:t>
            </a:r>
            <a:r>
              <a:rPr lang="ja-JP" altLang="en-US" dirty="0">
                <a:latin typeface="+mj-lt"/>
              </a:rPr>
              <a:t>分数</a:t>
            </a:r>
            <a:r>
              <a:rPr lang="en-US" altLang="ja-JP" dirty="0">
                <a:latin typeface="+mj-lt"/>
              </a:rPr>
              <a:t>×</a:t>
            </a:r>
            <a:r>
              <a:rPr lang="ja-JP" altLang="en-US" dirty="0">
                <a:latin typeface="+mj-lt"/>
              </a:rPr>
              <a:t>整数、分数</a:t>
            </a:r>
            <a:r>
              <a:rPr lang="en-US" altLang="ja-JP" dirty="0">
                <a:latin typeface="+mj-lt"/>
              </a:rPr>
              <a:t>÷</a:t>
            </a:r>
            <a:r>
              <a:rPr lang="ja-JP" altLang="en-US" dirty="0">
                <a:latin typeface="+mj-lt"/>
              </a:rPr>
              <a:t>整数、分数</a:t>
            </a:r>
            <a:r>
              <a:rPr lang="en-US" altLang="ja-JP" dirty="0">
                <a:latin typeface="+mj-lt"/>
              </a:rPr>
              <a:t>×</a:t>
            </a:r>
            <a:r>
              <a:rPr lang="ja-JP" altLang="en-US" dirty="0">
                <a:latin typeface="+mj-lt"/>
              </a:rPr>
              <a:t>分数</a:t>
            </a:r>
            <a:endParaRPr lang="en-US" altLang="ja-JP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3FC5B-0CE3-028E-0BD3-A1D6572EA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72D6E6D-DF37-DC68-7E21-934516703420}"/>
              </a:ext>
            </a:extLst>
          </p:cNvPr>
          <p:cNvSpPr txBox="1"/>
          <p:nvPr/>
        </p:nvSpPr>
        <p:spPr>
          <a:xfrm>
            <a:off x="881726" y="543726"/>
            <a:ext cx="105402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>
                <a:latin typeface="+mn-ea"/>
              </a:rPr>
              <a:t>2.4×1.4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2.6×1.4</a:t>
            </a:r>
            <a:r>
              <a:rPr lang="ja-JP" altLang="en-US" sz="2800" dirty="0">
                <a:latin typeface="+mn-ea"/>
              </a:rPr>
              <a:t>を、計算のきまりを使って、くふうして計算します。</a:t>
            </a:r>
            <a:endParaRPr lang="en-US" altLang="ja-JP" sz="2800" dirty="0">
              <a:latin typeface="+mn-e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kumimoji="0" lang="ja-JP" altLang="en-US" sz="2800" b="1" dirty="0">
                <a:latin typeface="+mn-ea"/>
              </a:rPr>
              <a:t>㋓</a:t>
            </a:r>
            <a:r>
              <a:rPr kumimoji="0" lang="ja-JP" altLang="en-US" sz="2800" dirty="0">
                <a:latin typeface="+mn-ea"/>
              </a:rPr>
              <a:t>の中から、正しい式を１</a:t>
            </a:r>
            <a:r>
              <a:rPr lang="ja-JP" altLang="en-US" sz="2800" dirty="0">
                <a:latin typeface="+mn-ea"/>
              </a:rPr>
              <a:t>つ選びましょう。</a:t>
            </a:r>
            <a:endParaRPr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b="1" dirty="0">
                <a:latin typeface="+mn-ea"/>
              </a:rPr>
              <a:t> ㋐ </a:t>
            </a:r>
            <a:r>
              <a:rPr lang="en-US" altLang="ja-JP" sz="2800" dirty="0">
                <a:latin typeface="+mn-ea"/>
              </a:rPr>
              <a:t>2.4×1.4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2.6×1.4</a:t>
            </a:r>
            <a:r>
              <a:rPr lang="ja-JP" altLang="en-US" sz="2800" dirty="0">
                <a:latin typeface="+mn-ea"/>
              </a:rPr>
              <a:t> ＝</a:t>
            </a:r>
            <a:r>
              <a:rPr lang="en-US" altLang="ja-JP" sz="2800" dirty="0">
                <a:latin typeface="+mn-ea"/>
              </a:rPr>
              <a:t> 2.4×2.6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1.4×1.4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b="1" dirty="0">
                <a:latin typeface="+mn-ea"/>
              </a:rPr>
              <a:t> ㋑ </a:t>
            </a:r>
            <a:r>
              <a:rPr lang="en-US" altLang="ja-JP" sz="2800" dirty="0">
                <a:latin typeface="+mn-ea"/>
              </a:rPr>
              <a:t>2.4×1.4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2.6×1.4</a:t>
            </a:r>
            <a:r>
              <a:rPr lang="ja-JP" altLang="en-US" sz="2800" dirty="0">
                <a:latin typeface="+mn-ea"/>
              </a:rPr>
              <a:t> ＝</a:t>
            </a:r>
            <a:r>
              <a:rPr lang="en-US" altLang="ja-JP" sz="2800" dirty="0">
                <a:latin typeface="+mn-ea"/>
              </a:rPr>
              <a:t> 2.4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2.6×1.4</a:t>
            </a:r>
            <a:endParaRPr lang="en-US" altLang="ja-JP" sz="2800" b="1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b="1" dirty="0">
                <a:latin typeface="+mn-ea"/>
              </a:rPr>
              <a:t> ㋒ </a:t>
            </a:r>
            <a:r>
              <a:rPr lang="en-US" altLang="ja-JP" sz="2800" dirty="0">
                <a:latin typeface="+mn-ea"/>
              </a:rPr>
              <a:t>2.4×1.4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2.6×1.4 </a:t>
            </a:r>
            <a:r>
              <a:rPr lang="ja-JP" altLang="en-US" sz="2800" dirty="0">
                <a:latin typeface="+mn-ea"/>
              </a:rPr>
              <a:t>＝</a:t>
            </a:r>
            <a:r>
              <a:rPr lang="en-US" altLang="ja-JP" sz="2800" dirty="0">
                <a:latin typeface="+mn-ea"/>
              </a:rPr>
              <a:t> (2.4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2.6)×1.4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b="1" dirty="0">
                <a:latin typeface="+mn-ea"/>
              </a:rPr>
              <a:t> ㋓ </a:t>
            </a:r>
            <a:r>
              <a:rPr lang="en-US" altLang="ja-JP" sz="2800" dirty="0">
                <a:latin typeface="+mn-ea"/>
              </a:rPr>
              <a:t>2.4×1.4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2.6×1.4 </a:t>
            </a:r>
            <a:r>
              <a:rPr lang="ja-JP" altLang="en-US" sz="2800" dirty="0">
                <a:latin typeface="+mn-ea"/>
              </a:rPr>
              <a:t>＝</a:t>
            </a:r>
            <a:r>
              <a:rPr lang="en-US" altLang="ja-JP" sz="2800" dirty="0">
                <a:latin typeface="+mn-ea"/>
              </a:rPr>
              <a:t> (1.4</a:t>
            </a:r>
            <a:r>
              <a:rPr lang="ja-JP" altLang="en-US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2.6)×2.4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AE2B73D-683C-8938-156F-23F883373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D06DCF4-F4F5-A90C-85D7-058247E2711B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５年４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小数のかけ算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14952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0A3B0-B06E-4141-90BB-A04DBF4CD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EDA242AB-EF27-99B5-19E0-77210FE4FD2A}"/>
                  </a:ext>
                </a:extLst>
              </p:cNvPr>
              <p:cNvSpPr txBox="1"/>
              <p:nvPr/>
            </p:nvSpPr>
            <p:spPr>
              <a:xfrm>
                <a:off x="825600" y="559500"/>
                <a:ext cx="10540800" cy="4745658"/>
              </a:xfrm>
              <a:prstGeom prst="rect">
                <a:avLst/>
              </a:prstGeom>
              <a:noFill/>
            </p:spPr>
            <p:txBody>
              <a:bodyPr wrap="square" numCol="2" spcCol="360000">
                <a:spAutoFit/>
              </a:bodyPr>
              <a:lstStyle/>
              <a:p>
                <a:pPr lvl="0"/>
                <a:r>
                  <a:rPr lang="ja-JP" altLang="en-US" sz="2800" dirty="0">
                    <a:latin typeface="+mn-ea"/>
                  </a:rPr>
                  <a:t>解答</a:t>
                </a:r>
                <a:endParaRPr lang="en-US" altLang="ja-JP" sz="2800" dirty="0">
                  <a:latin typeface="+mn-ea"/>
                </a:endParaRPr>
              </a:p>
              <a:p>
                <a:pPr marL="546100" indent="-546100"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230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2800" dirty="0">
                    <a:latin typeface="+mn-ea"/>
                  </a:rPr>
                  <a:t>+30</a:t>
                </a:r>
              </a:p>
              <a:p>
                <a:pPr marL="546100" indent="-546100"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100</a:t>
                </a:r>
              </a:p>
              <a:p>
                <a:pPr marL="546100" indent="-546100"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</m:oMath>
                </a14:m>
                <a:endParaRPr lang="en-US" altLang="ja-JP" sz="2800" dirty="0">
                  <a:latin typeface="+mn-ea"/>
                </a:endParaRPr>
              </a:p>
              <a:p>
                <a:pPr marL="546100" indent="-546100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㋐、㋑、㋔</a:t>
                </a:r>
                <a:endParaRPr lang="en-US" altLang="ja-JP" sz="2800" dirty="0">
                  <a:latin typeface="+mn-ea"/>
                </a:endParaRPr>
              </a:p>
              <a:p>
                <a:pPr marL="546100" indent="-546100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㋑、㋓</a:t>
                </a:r>
                <a:endParaRPr lang="en-US" altLang="ja-JP" sz="2800" dirty="0">
                  <a:latin typeface="+mn-ea"/>
                </a:endParaRPr>
              </a:p>
              <a:p>
                <a:pPr marL="546100" indent="-546100"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12000</a:t>
                </a:r>
              </a:p>
              <a:p>
                <a:pPr marL="546100" indent="-546100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㋑</a:t>
                </a:r>
                <a:endParaRPr lang="en-US" altLang="ja-JP" sz="2800" dirty="0">
                  <a:latin typeface="+mn-ea"/>
                </a:endParaRPr>
              </a:p>
              <a:p>
                <a:pPr marL="546100" indent="-546100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㋐</a:t>
                </a:r>
                <a:endParaRPr lang="en-US" altLang="ja-JP" sz="2800" dirty="0">
                  <a:latin typeface="+mn-ea"/>
                </a:endParaRPr>
              </a:p>
              <a:p>
                <a:pPr marL="546100" indent="-546100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㋒</a:t>
                </a:r>
                <a:endParaRPr lang="en-US" altLang="ja-JP" sz="2800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EDA242AB-EF27-99B5-19E0-77210FE4F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00" y="559500"/>
                <a:ext cx="10540800" cy="4745658"/>
              </a:xfrm>
              <a:prstGeom prst="rect">
                <a:avLst/>
              </a:prstGeom>
              <a:blipFill>
                <a:blip r:embed="rId2"/>
                <a:stretch>
                  <a:fillRect l="-1156" t="-1414" b="-269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771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5C941-EC93-F4B6-5EC7-CC4AA4770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2659E1E-CC67-94B7-4782-3F74DDA2CE7C}"/>
                  </a:ext>
                </a:extLst>
              </p:cNvPr>
              <p:cNvSpPr txBox="1"/>
              <p:nvPr/>
            </p:nvSpPr>
            <p:spPr>
              <a:xfrm>
                <a:off x="881727" y="543726"/>
                <a:ext cx="9353654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2800" dirty="0">
                    <a:latin typeface="+mn-ea"/>
                  </a:rPr>
                  <a:t>１パック</a:t>
                </a:r>
                <a:r>
                  <a:rPr kumimoji="0" lang="en-US" altLang="ja-JP" sz="2800" dirty="0">
                    <a:latin typeface="+mn-ea"/>
                  </a:rPr>
                  <a:t>230</a:t>
                </a:r>
                <a:r>
                  <a:rPr kumimoji="0" lang="ja-JP" altLang="en-US" sz="2800" dirty="0">
                    <a:latin typeface="+mn-ea"/>
                  </a:rPr>
                  <a:t>円のいちご </a:t>
                </a:r>
                <a14:m>
                  <m:oMath xmlns:m="http://schemas.openxmlformats.org/officeDocument/2006/math">
                    <m:r>
                      <a:rPr kumimoji="0" lang="en-US" altLang="ja-JP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0" lang="ja-JP" altLang="en-US" sz="2800" dirty="0">
                    <a:latin typeface="+mn-ea"/>
                  </a:rPr>
                  <a:t> パックを、</a:t>
                </a:r>
                <a:r>
                  <a:rPr kumimoji="0" lang="en-US" altLang="ja-JP" sz="2800" dirty="0">
                    <a:latin typeface="+mn-ea"/>
                  </a:rPr>
                  <a:t>30</a:t>
                </a:r>
                <a:r>
                  <a:rPr kumimoji="0" lang="ja-JP" altLang="en-US" sz="2800" dirty="0">
                    <a:latin typeface="+mn-ea"/>
                  </a:rPr>
                  <a:t>円の紙ぶくろに入れたときの、代金の合計を式に表しましょう。</a:t>
                </a:r>
                <a:endParaRPr kumimoji="0" lang="en-US" altLang="ja-JP" sz="2800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2659E1E-CC67-94B7-4782-3F74DDA2C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7" y="543726"/>
                <a:ext cx="9353654" cy="954107"/>
              </a:xfrm>
              <a:prstGeom prst="rect">
                <a:avLst/>
              </a:prstGeom>
              <a:blipFill>
                <a:blip r:embed="rId2"/>
                <a:stretch>
                  <a:fillRect l="-1369" t="-8917" b="-165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BF71249-800C-C713-8C30-68F394D04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C46313-5763-A1CC-A0D1-12BC61CBD2F0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 dirty="0">
                <a:latin typeface="+mn-ea"/>
              </a:rPr>
              <a:t>６年２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 dirty="0">
                <a:latin typeface="+mn-ea"/>
              </a:rPr>
              <a:t>文字と式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982529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41D62-877C-44B5-1523-8980CA748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FD26D405-4A42-DD6D-664C-386A656D7D95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2800" dirty="0">
                    <a:solidFill>
                      <a:schemeClr val="tx1"/>
                    </a:solidFill>
                    <a:latin typeface="+mn-ea"/>
                  </a:rPr>
                  <a:t>図の長方形の面積を式に表すと ５</a:t>
                </a:r>
                <a:r>
                  <a:rPr lang="en-US" altLang="ja-JP" sz="2800" dirty="0">
                    <a:solidFill>
                      <a:schemeClr val="tx1"/>
                    </a:solidFill>
                    <a:latin typeface="+mn-ea"/>
                  </a:rPr>
                  <a:t>×</a:t>
                </a:r>
                <a14:m>
                  <m:oMath xmlns:m="http://schemas.openxmlformats.org/officeDocument/2006/math">
                    <m:r>
                      <a:rPr lang="en-US" altLang="ja-JP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dirty="0">
                    <a:solidFill>
                      <a:schemeClr val="tx1"/>
                    </a:solidFill>
                    <a:latin typeface="+mn-ea"/>
                  </a:rPr>
                  <a:t>㎠ です。</a:t>
                </a:r>
                <a:endParaRPr lang="en-US" altLang="ja-JP" sz="2800" dirty="0">
                  <a:solidFill>
                    <a:schemeClr val="tx1"/>
                  </a:solidFill>
                  <a:latin typeface="+mn-ea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0" lang="ja-JP" altLang="en-US" sz="2800" dirty="0">
                    <a:latin typeface="+mn-ea"/>
                  </a:rPr>
                  <a:t> が</a:t>
                </a:r>
                <a:r>
                  <a:rPr kumimoji="0" lang="en-US" altLang="ja-JP" sz="2800" dirty="0">
                    <a:latin typeface="+mn-ea"/>
                  </a:rPr>
                  <a:t>20</a:t>
                </a:r>
                <a:r>
                  <a:rPr kumimoji="0" lang="ja-JP" altLang="en-US" sz="2800" dirty="0">
                    <a:latin typeface="+mn-ea"/>
                  </a:rPr>
                  <a:t>のときの、長方形の面積は（　①　）㎠です。</a:t>
                </a:r>
                <a:endParaRPr kumimoji="0" lang="en-US" altLang="ja-JP" sz="2800" dirty="0">
                  <a:latin typeface="+mn-ea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2800" dirty="0">
                    <a:latin typeface="+mn-ea"/>
                  </a:rPr>
                  <a:t>①にあてはまる数を</a:t>
                </a:r>
                <a:r>
                  <a:rPr kumimoji="0" lang="ja-JP" altLang="en-US" sz="2800">
                    <a:latin typeface="+mn-ea"/>
                  </a:rPr>
                  <a:t>書きましょう。</a:t>
                </a:r>
                <a:endParaRPr kumimoji="0" lang="en-US" altLang="ja-JP" sz="2800" b="1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FD26D405-4A42-DD6D-664C-386A656D7D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1384995"/>
              </a:xfrm>
              <a:prstGeom prst="rect">
                <a:avLst/>
              </a:prstGeom>
              <a:blipFill>
                <a:blip r:embed="rId2"/>
                <a:stretch>
                  <a:fillRect l="-1203" t="-4545" b="-1181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0BBC205-5B90-C0BE-919B-47045947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FD00341-E584-9EA7-0BAE-03BAA007698F}"/>
              </a:ext>
            </a:extLst>
          </p:cNvPr>
          <p:cNvSpPr/>
          <p:nvPr/>
        </p:nvSpPr>
        <p:spPr>
          <a:xfrm>
            <a:off x="3939161" y="3596639"/>
            <a:ext cx="4919738" cy="8119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250CDDD-EA1C-8FE0-7DD8-D1EC75B9D462}"/>
              </a:ext>
            </a:extLst>
          </p:cNvPr>
          <p:cNvGrpSpPr/>
          <p:nvPr/>
        </p:nvGrpSpPr>
        <p:grpSpPr>
          <a:xfrm>
            <a:off x="3939161" y="3231867"/>
            <a:ext cx="4919738" cy="728335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EA0705BB-8A8B-1C41-8EF5-1CCEED85E99F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E5A9BECA-5CF1-64CC-52FB-6DD3B89E3C0D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45644C4-0DC3-9387-DAF4-77081B4793BF}"/>
              </a:ext>
            </a:extLst>
          </p:cNvPr>
          <p:cNvGrpSpPr/>
          <p:nvPr/>
        </p:nvGrpSpPr>
        <p:grpSpPr>
          <a:xfrm rot="16200000">
            <a:off x="3541382" y="3785219"/>
            <a:ext cx="802642" cy="445800"/>
            <a:chOff x="861630" y="1283480"/>
            <a:chExt cx="4919738" cy="728335"/>
          </a:xfrm>
        </p:grpSpPr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EC8DC9AD-6946-6AC8-F48E-193577991126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D46E62DF-AA26-8DEB-3B45-7AABEED131F6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DADB5AB1-854E-2494-EBEF-A4B2EAC038BD}"/>
                  </a:ext>
                </a:extLst>
              </p:cNvPr>
              <p:cNvSpPr txBox="1"/>
              <p:nvPr/>
            </p:nvSpPr>
            <p:spPr>
              <a:xfrm>
                <a:off x="5996388" y="2960422"/>
                <a:ext cx="134157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1" lang="en-US" altLang="ja-JP" sz="2800">
                    <a:latin typeface="+mn-ea"/>
                  </a:rPr>
                  <a:t> </a:t>
                </a:r>
                <a:r>
                  <a:rPr kumimoji="1" lang="ja-JP" altLang="en-US" sz="2800">
                    <a:latin typeface="+mn-ea"/>
                  </a:rPr>
                  <a:t>㎝</a:t>
                </a:r>
              </a:p>
            </p:txBody>
          </p:sp>
        </mc:Choice>
        <mc:Fallback xmlns="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DADB5AB1-854E-2494-EBEF-A4B2EAC038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388" y="2960422"/>
                <a:ext cx="1341577" cy="523220"/>
              </a:xfrm>
              <a:prstGeom prst="rect">
                <a:avLst/>
              </a:prstGeom>
              <a:blipFill>
                <a:blip r:embed="rId3"/>
                <a:stretch>
                  <a:fillRect t="-17647" b="-2823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B3D29F3-0B41-D1E5-24E1-3305B6FF43BB}"/>
              </a:ext>
            </a:extLst>
          </p:cNvPr>
          <p:cNvSpPr txBox="1"/>
          <p:nvPr/>
        </p:nvSpPr>
        <p:spPr>
          <a:xfrm>
            <a:off x="3071808" y="3744747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>
                <a:latin typeface="+mn-ea"/>
              </a:rPr>
              <a:t>５㎝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0042699-C7B0-9F69-9040-42F377538EE1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６年２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文字と式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93757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8766C-5CB4-66D7-DB0A-81A101C15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A211343-00E8-5AC7-962D-A9FAB93375F8}"/>
              </a:ext>
            </a:extLst>
          </p:cNvPr>
          <p:cNvSpPr txBox="1"/>
          <p:nvPr/>
        </p:nvSpPr>
        <p:spPr>
          <a:xfrm>
            <a:off x="881726" y="543726"/>
            <a:ext cx="109639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ja-JP" altLang="en-US" sz="2800" dirty="0">
                <a:latin typeface="+mn-ea"/>
              </a:rPr>
              <a:t>のますと</a:t>
            </a:r>
            <a:r>
              <a:rPr kumimoji="0" lang="ja-JP" altLang="en-US" sz="2800" b="1" dirty="0">
                <a:latin typeface="+mn-ea"/>
              </a:rPr>
              <a:t>㋑</a:t>
            </a:r>
            <a:r>
              <a:rPr kumimoji="0" lang="ja-JP" altLang="en-US" sz="2800" dirty="0">
                <a:latin typeface="+mn-ea"/>
              </a:rPr>
              <a:t>のますに入った水を合わせると、（　①　）Ｌです。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①にあてはまる分数を</a:t>
            </a:r>
            <a:r>
              <a:rPr kumimoji="0" lang="ja-JP" altLang="en-US" sz="2800">
                <a:latin typeface="+mn-ea"/>
              </a:rPr>
              <a:t>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9513BA9-E25E-B308-8C12-569DFD6E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>
              <a:latin typeface="+mn-ea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2CF82D83-7BF0-F49A-D027-4B6527C5B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402373"/>
              </p:ext>
            </p:extLst>
          </p:nvPr>
        </p:nvGraphicFramePr>
        <p:xfrm>
          <a:off x="3155949" y="2631773"/>
          <a:ext cx="180424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">
                  <a:extLst>
                    <a:ext uri="{9D8B030D-6E8A-4147-A177-3AD203B41FA5}">
                      <a16:colId xmlns:a16="http://schemas.microsoft.com/office/drawing/2014/main" val="2781266357"/>
                    </a:ext>
                  </a:extLst>
                </a:gridCol>
                <a:gridCol w="732368">
                  <a:extLst>
                    <a:ext uri="{9D8B030D-6E8A-4147-A177-3AD203B41FA5}">
                      <a16:colId xmlns:a16="http://schemas.microsoft.com/office/drawing/2014/main" val="58559680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93280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69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373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05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511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625682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8548233-422F-0E33-3723-FCE39A432632}"/>
              </a:ext>
            </a:extLst>
          </p:cNvPr>
          <p:cNvSpPr txBox="1"/>
          <p:nvPr/>
        </p:nvSpPr>
        <p:spPr>
          <a:xfrm>
            <a:off x="3472374" y="237109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１Ｌ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3E90D7EF-40E3-2A02-5459-64CBC8D67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307046"/>
              </p:ext>
            </p:extLst>
          </p:nvPr>
        </p:nvGraphicFramePr>
        <p:xfrm>
          <a:off x="7777996" y="2631773"/>
          <a:ext cx="180424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">
                  <a:extLst>
                    <a:ext uri="{9D8B030D-6E8A-4147-A177-3AD203B41FA5}">
                      <a16:colId xmlns:a16="http://schemas.microsoft.com/office/drawing/2014/main" val="2781266357"/>
                    </a:ext>
                  </a:extLst>
                </a:gridCol>
                <a:gridCol w="732368">
                  <a:extLst>
                    <a:ext uri="{9D8B030D-6E8A-4147-A177-3AD203B41FA5}">
                      <a16:colId xmlns:a16="http://schemas.microsoft.com/office/drawing/2014/main" val="58559680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93280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69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373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605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3511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625682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BBD0EE1-F0CB-112B-ED02-8FFE26A4803E}"/>
              </a:ext>
            </a:extLst>
          </p:cNvPr>
          <p:cNvSpPr txBox="1"/>
          <p:nvPr/>
        </p:nvSpPr>
        <p:spPr>
          <a:xfrm>
            <a:off x="8094421" y="2370163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１Ｌ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79A82E7-4450-27AB-54A5-0424D2CB0546}"/>
              </a:ext>
            </a:extLst>
          </p:cNvPr>
          <p:cNvSpPr txBox="1"/>
          <p:nvPr/>
        </p:nvSpPr>
        <p:spPr>
          <a:xfrm>
            <a:off x="2441043" y="2077775"/>
            <a:ext cx="68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>
                <a:latin typeface="+mn-ea"/>
              </a:rPr>
              <a:t>㋐</a:t>
            </a:r>
            <a:endParaRPr lang="ja-JP" altLang="en-US" sz="3200"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35DC56D-8F70-AF18-16F2-8F1D9B4B64CD}"/>
              </a:ext>
            </a:extLst>
          </p:cNvPr>
          <p:cNvSpPr txBox="1"/>
          <p:nvPr/>
        </p:nvSpPr>
        <p:spPr>
          <a:xfrm>
            <a:off x="7090442" y="2077775"/>
            <a:ext cx="68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>
                <a:latin typeface="+mn-ea"/>
              </a:rPr>
              <a:t>㋑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4D6E963-A76E-D847-CF5D-4818F2142174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３年</a:t>
            </a:r>
            <a:r>
              <a:rPr kumimoji="0" lang="en-US" altLang="ja-JP" sz="1800" dirty="0">
                <a:latin typeface="+mn-ea"/>
              </a:rPr>
              <a:t>15.</a:t>
            </a:r>
            <a:r>
              <a:rPr kumimoji="0" lang="ja-JP" altLang="en-US" sz="1800">
                <a:latin typeface="+mn-ea"/>
              </a:rPr>
              <a:t>分数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87460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76976-BF89-D5D2-2C55-73AFF46E5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7AA3EABE-9E11-C14B-3AD8-703F12B16083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995083" cy="16596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３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４</m:t>
                        </m:r>
                      </m:den>
                    </m:f>
                  </m:oMath>
                </a14:m>
                <a:r>
                  <a:rPr lang="ja-JP" altLang="en-US" sz="2800" dirty="0">
                    <a:latin typeface="+mn-ea"/>
                  </a:rPr>
                  <a:t>と大きさの等しい分数を、</a:t>
                </a:r>
                <a:r>
                  <a:rPr kumimoji="0" lang="ja-JP" altLang="en-US" sz="2800" b="1" dirty="0">
                    <a:latin typeface="+mn-ea"/>
                  </a:rPr>
                  <a:t>㋐</a:t>
                </a:r>
                <a:r>
                  <a:rPr kumimoji="0" lang="en-US" altLang="ja-JP" sz="2800" dirty="0">
                    <a:latin typeface="+mn-ea"/>
                  </a:rPr>
                  <a:t>〜</a:t>
                </a:r>
                <a:r>
                  <a:rPr kumimoji="0" lang="ja-JP" altLang="en-US" sz="2800" b="1" dirty="0">
                    <a:latin typeface="+mn-ea"/>
                  </a:rPr>
                  <a:t>㋕</a:t>
                </a:r>
                <a:r>
                  <a:rPr kumimoji="0" lang="ja-JP" altLang="en-US" sz="2800" dirty="0">
                    <a:latin typeface="+mn-ea"/>
                  </a:rPr>
                  <a:t>の中から</a:t>
                </a:r>
                <a:r>
                  <a:rPr lang="ja-JP" altLang="en-US" sz="2800" dirty="0">
                    <a:latin typeface="+mn-ea"/>
                  </a:rPr>
                  <a:t>すべて選びましょう。（　</a:t>
                </a:r>
                <a:r>
                  <a:rPr lang="ja-JP" altLang="en-US" sz="2800" b="1" dirty="0">
                    <a:latin typeface="+mn-ea"/>
                  </a:rPr>
                  <a:t>㋐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６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８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b="1" dirty="0">
                    <a:latin typeface="+mn-ea"/>
                  </a:rPr>
                  <a:t>　㋑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９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12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　</a:t>
                </a:r>
                <a:r>
                  <a:rPr lang="ja-JP" altLang="en-US" sz="2800" b="1" dirty="0">
                    <a:latin typeface="+mn-ea"/>
                  </a:rPr>
                  <a:t>㋒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９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16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b="1" dirty="0">
                    <a:latin typeface="+mn-ea"/>
                  </a:rPr>
                  <a:t>　㋓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18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　</a:t>
                </a:r>
                <a:r>
                  <a:rPr lang="ja-JP" altLang="en-US" sz="2800" b="1" dirty="0">
                    <a:latin typeface="+mn-ea"/>
                  </a:rPr>
                  <a:t>㋔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５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b="1" dirty="0">
                    <a:latin typeface="+mn-ea"/>
                  </a:rPr>
                  <a:t>　㋕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４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　）</a:t>
                </a:r>
                <a:endParaRPr lang="en-US" altLang="ja-JP" sz="2800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7AA3EABE-9E11-C14B-3AD8-703F12B16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995083" cy="1659621"/>
              </a:xfrm>
              <a:prstGeom prst="rect">
                <a:avLst/>
              </a:prstGeom>
              <a:blipFill>
                <a:blip r:embed="rId2"/>
                <a:stretch>
                  <a:fillRect l="-116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94B6FE4-6FC3-416B-0881-291AEF9D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F131B78-EFE2-137D-A75D-1D0EC804B8B2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10.</a:t>
            </a:r>
            <a:r>
              <a:rPr kumimoji="0" lang="ja-JP" altLang="en-US" sz="1800">
                <a:latin typeface="+mn-ea"/>
              </a:rPr>
              <a:t>分数のたし算とひき算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708151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7CDAD-653F-A0E6-A0CB-64DB1685A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0E9A-2766-CC23-62E4-6144B82A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>
              <a:latin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AC562420-08F4-35D4-12A5-5C157D04DB66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944514" cy="13079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2800" dirty="0">
                    <a:latin typeface="+mn-ea"/>
                  </a:rPr>
                  <a:t>４と大きさの等しい分数を、</a:t>
                </a:r>
                <a:r>
                  <a:rPr kumimoji="0" lang="ja-JP" altLang="en-US" sz="2800" b="1" dirty="0">
                    <a:latin typeface="+mn-ea"/>
                  </a:rPr>
                  <a:t>㋐</a:t>
                </a:r>
                <a:r>
                  <a:rPr kumimoji="0" lang="en-US" altLang="ja-JP" sz="2800" dirty="0">
                    <a:latin typeface="+mn-ea"/>
                  </a:rPr>
                  <a:t>〜</a:t>
                </a:r>
                <a:r>
                  <a:rPr lang="ja-JP" altLang="en-US" sz="2800" b="1" dirty="0">
                    <a:latin typeface="+mn-ea"/>
                  </a:rPr>
                  <a:t>㋓</a:t>
                </a:r>
                <a:r>
                  <a:rPr kumimoji="0" lang="ja-JP" altLang="en-US" sz="2800" dirty="0">
                    <a:latin typeface="+mn-ea"/>
                  </a:rPr>
                  <a:t>の中から</a:t>
                </a:r>
                <a:r>
                  <a:rPr lang="ja-JP" altLang="en-US" sz="2800" dirty="0">
                    <a:latin typeface="+mn-ea"/>
                  </a:rPr>
                  <a:t>すべて選びましょう。</a:t>
                </a:r>
                <a:endParaRPr lang="en-US" altLang="ja-JP" sz="2800" dirty="0">
                  <a:latin typeface="+mn-ea"/>
                </a:endParaRPr>
              </a:p>
              <a:p>
                <a:pPr lvl="0" algn="ctr"/>
                <a:r>
                  <a:rPr lang="ja-JP" altLang="en-US" sz="2800" dirty="0">
                    <a:latin typeface="+mn-ea"/>
                  </a:rPr>
                  <a:t>（　</a:t>
                </a:r>
                <a:r>
                  <a:rPr lang="ja-JP" altLang="en-US" sz="2800" b="1" dirty="0">
                    <a:latin typeface="+mn-ea"/>
                  </a:rPr>
                  <a:t>㋐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12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b="1" dirty="0">
                    <a:latin typeface="+mn-ea"/>
                  </a:rPr>
                  <a:t>　㋑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12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３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　</a:t>
                </a:r>
                <a:r>
                  <a:rPr lang="ja-JP" altLang="en-US" sz="2800" b="1" dirty="0">
                    <a:latin typeface="+mn-ea"/>
                  </a:rPr>
                  <a:t>㋒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b="1" dirty="0">
                    <a:latin typeface="+mn-ea"/>
                  </a:rPr>
                  <a:t>　㋓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den>
                    </m:f>
                    <m:r>
                      <a:rPr lang="ja-JP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　）</a:t>
                </a:r>
                <a:endParaRPr lang="en-US" altLang="ja-JP" sz="2800" dirty="0">
                  <a:latin typeface="+mn-ea"/>
                </a:endParaRPr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AC562420-08F4-35D4-12A5-5C157D04DB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944514" cy="1307922"/>
              </a:xfrm>
              <a:prstGeom prst="rect">
                <a:avLst/>
              </a:prstGeom>
              <a:blipFill>
                <a:blip r:embed="rId2"/>
                <a:stretch>
                  <a:fillRect l="-1170" t="-4651" r="-27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FE4BA5-3980-6E70-8722-E96906B2371B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５年９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分数と小数、整数の関係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157043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A851F-CE3E-2423-CA02-E32D2A6B5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5FBCB841-D71D-8C35-EF0F-9E160E42C4FD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932738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ja-JP" sz="2800" dirty="0">
                    <a:latin typeface="+mn-ea"/>
                  </a:rPr>
                  <a:t>1</a:t>
                </a:r>
                <a:r>
                  <a:rPr lang="ja-JP" altLang="en-US" sz="2800" dirty="0">
                    <a:latin typeface="+mn-ea"/>
                  </a:rPr>
                  <a:t>冊</a:t>
                </a:r>
                <a:r>
                  <a:rPr lang="en-US" altLang="ja-JP" sz="2800" dirty="0">
                    <a:latin typeface="+mn-ea"/>
                  </a:rPr>
                  <a:t>300</a:t>
                </a:r>
                <a:r>
                  <a:rPr lang="ja-JP" altLang="en-US" sz="2800" dirty="0">
                    <a:latin typeface="+mn-ea"/>
                  </a:rPr>
                  <a:t>円の本を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800" b="0" i="1" kern="10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2800" dirty="0">
                    <a:latin typeface="+mn-ea"/>
                  </a:rPr>
                  <a:t> </a:t>
                </a:r>
                <a:r>
                  <a:rPr lang="ja-JP" altLang="en-US" sz="2800" dirty="0">
                    <a:latin typeface="+mn-ea"/>
                  </a:rPr>
                  <a:t>冊買うとき、代金を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ja-JP" sz="2800" dirty="0">
                    <a:latin typeface="+mn-ea"/>
                  </a:rPr>
                  <a:t> </a:t>
                </a:r>
                <a:r>
                  <a:rPr lang="ja-JP" altLang="en-US" sz="2800" dirty="0">
                    <a:latin typeface="+mn-ea"/>
                  </a:rPr>
                  <a:t>円として表にまとめます。</a:t>
                </a:r>
                <a:endParaRPr lang="en-US" altLang="ja-JP" sz="2800" dirty="0">
                  <a:latin typeface="+mn-ea"/>
                </a:endParaRPr>
              </a:p>
              <a:p>
                <a:r>
                  <a:rPr kumimoji="0" lang="ja-JP" altLang="en-US" sz="2800" dirty="0">
                    <a:latin typeface="+mn-ea"/>
                  </a:rPr>
                  <a:t>冊数 </a:t>
                </a:r>
                <a14:m>
                  <m:oMath xmlns:m="http://schemas.openxmlformats.org/officeDocument/2006/math">
                    <m:r>
                      <a:rPr lang="en-US" altLang="ja-JP" sz="2800" i="1" kern="10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0" lang="ja-JP" altLang="en-US" sz="2800" dirty="0">
                    <a:latin typeface="+mn-ea"/>
                  </a:rPr>
                  <a:t> が</a:t>
                </a:r>
                <a:r>
                  <a:rPr kumimoji="0" lang="en-US" altLang="ja-JP" sz="2800" dirty="0">
                    <a:latin typeface="+mn-ea"/>
                  </a:rPr>
                  <a:t>20</a:t>
                </a:r>
                <a:r>
                  <a:rPr kumimoji="0" lang="ja-JP" altLang="en-US" sz="2800" dirty="0">
                    <a:latin typeface="+mn-ea"/>
                  </a:rPr>
                  <a:t>冊のとき、</a:t>
                </a:r>
                <a:r>
                  <a:rPr lang="ja-JP" altLang="en-US" sz="2800" dirty="0">
                    <a:latin typeface="+mn-ea"/>
                  </a:rPr>
                  <a:t>代金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 </a:t>
                </a:r>
                <a:r>
                  <a:rPr kumimoji="0" lang="ja-JP" altLang="en-US" sz="2800" dirty="0">
                    <a:latin typeface="+mn-ea"/>
                  </a:rPr>
                  <a:t>は（　①　）円です。</a:t>
                </a:r>
                <a:endParaRPr kumimoji="0" lang="en-US" altLang="ja-JP" sz="2800" dirty="0">
                  <a:latin typeface="+mn-ea"/>
                </a:endParaRPr>
              </a:p>
              <a:p>
                <a:r>
                  <a:rPr kumimoji="0" lang="en-US" altLang="ja-JP" sz="2800" dirty="0">
                    <a:latin typeface="+mn-ea"/>
                  </a:rPr>
                  <a:t>①</a:t>
                </a:r>
                <a:r>
                  <a:rPr kumimoji="0" lang="ja-JP" altLang="en-US" sz="2800" dirty="0">
                    <a:latin typeface="+mn-ea"/>
                  </a:rPr>
                  <a:t>にあてはまる数を書きましょう。</a:t>
                </a:r>
                <a:endParaRPr kumimoji="0" lang="en-US" altLang="ja-JP" sz="2800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5FBCB841-D71D-8C35-EF0F-9E160E42C4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932738" cy="1384995"/>
              </a:xfrm>
              <a:prstGeom prst="rect">
                <a:avLst/>
              </a:prstGeom>
              <a:blipFill>
                <a:blip r:embed="rId2"/>
                <a:stretch>
                  <a:fillRect l="-1171" t="-6167" r="-4406" b="-1145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808CFF9-B989-58DD-8D59-DA849FE7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>
              <a:latin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表 3">
                <a:extLst>
                  <a:ext uri="{FF2B5EF4-FFF2-40B4-BE49-F238E27FC236}">
                    <a16:creationId xmlns:a16="http://schemas.microsoft.com/office/drawing/2014/main" id="{7820570F-0538-2F08-B965-2F6B5BDF52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8067289"/>
                  </p:ext>
                </p:extLst>
              </p:nvPr>
            </p:nvGraphicFramePr>
            <p:xfrm>
              <a:off x="1841487" y="3840998"/>
              <a:ext cx="9153490" cy="99339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9123">
                      <a:extLst>
                        <a:ext uri="{9D8B030D-6E8A-4147-A177-3AD203B41FA5}">
                          <a16:colId xmlns:a16="http://schemas.microsoft.com/office/drawing/2014/main" val="4088881408"/>
                        </a:ext>
                      </a:extLst>
                    </a:gridCol>
                    <a:gridCol w="1702435">
                      <a:extLst>
                        <a:ext uri="{9D8B030D-6E8A-4147-A177-3AD203B41FA5}">
                          <a16:colId xmlns:a16="http://schemas.microsoft.com/office/drawing/2014/main" val="3611772932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3767157848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2582139333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3242606841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1997453838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1335823679"/>
                        </a:ext>
                      </a:extLst>
                    </a:gridCol>
                    <a:gridCol w="176769">
                      <a:extLst>
                        <a:ext uri="{9D8B030D-6E8A-4147-A177-3AD203B41FA5}">
                          <a16:colId xmlns:a16="http://schemas.microsoft.com/office/drawing/2014/main" val="1715154279"/>
                        </a:ext>
                      </a:extLst>
                    </a:gridCol>
                    <a:gridCol w="73288">
                      <a:extLst>
                        <a:ext uri="{9D8B030D-6E8A-4147-A177-3AD203B41FA5}">
                          <a16:colId xmlns:a16="http://schemas.microsoft.com/office/drawing/2014/main" val="2899825212"/>
                        </a:ext>
                      </a:extLst>
                    </a:gridCol>
                  </a:tblGrid>
                  <a:tr h="8089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altLang="en-US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本の冊数</a:t>
                          </a:r>
                          <a:endParaRPr lang="ja-JP" alt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US" altLang="ja-JP" sz="3200" b="1" i="1" kern="100" smtClean="0">
                                  <a:solidFill>
                                    <a:sysClr val="windowText" lastClr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ja-JP" alt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（</a:t>
                          </a:r>
                          <a:r>
                            <a:rPr lang="ja-JP" altLang="en-US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冊</a:t>
                          </a:r>
                          <a:r>
                            <a:rPr lang="ja-JP" alt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）</a:t>
                          </a:r>
                          <a:endParaRPr 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１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２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３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４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５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ja-JP" altLang="en-US" sz="100" b="0" dirty="0"/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7139534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altLang="en-US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代金</a:t>
                          </a:r>
                          <a:endParaRPr lang="ja-JP" alt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US" altLang="ja-JP" sz="3200" b="1" i="1" kern="100" smtClean="0">
                                  <a:solidFill>
                                    <a:sysClr val="windowText" lastClr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oMath>
                          </a14:m>
                          <a:r>
                            <a:rPr lang="ja-JP" alt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（</a:t>
                          </a:r>
                          <a:r>
                            <a:rPr lang="ja-JP" altLang="en-US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円</a:t>
                          </a:r>
                          <a:r>
                            <a:rPr lang="ja-JP" alt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）</a:t>
                          </a:r>
                          <a:endParaRPr 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  <a:latin typeface="+mj-lt"/>
                              <a:ea typeface="游明朝" panose="02020400000000000000" pitchFamily="18" charset="-128"/>
                              <a:cs typeface="Times New Roman" panose="02020603050405020304" pitchFamily="18" charset="0"/>
                            </a:rPr>
                            <a:t>300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j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1" lang="ja-JP" alt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n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1" lang="ja-JP" alt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n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1" lang="ja-JP" alt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n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1" lang="ja-JP" alt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n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+mj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ja-JP" sz="100" b="0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9303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表 3">
                <a:extLst>
                  <a:ext uri="{FF2B5EF4-FFF2-40B4-BE49-F238E27FC236}">
                    <a16:creationId xmlns:a16="http://schemas.microsoft.com/office/drawing/2014/main" id="{7820570F-0538-2F08-B965-2F6B5BDF52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8067289"/>
                  </p:ext>
                </p:extLst>
              </p:nvPr>
            </p:nvGraphicFramePr>
            <p:xfrm>
              <a:off x="1841487" y="3840998"/>
              <a:ext cx="9153490" cy="99339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9123">
                      <a:extLst>
                        <a:ext uri="{9D8B030D-6E8A-4147-A177-3AD203B41FA5}">
                          <a16:colId xmlns:a16="http://schemas.microsoft.com/office/drawing/2014/main" val="4088881408"/>
                        </a:ext>
                      </a:extLst>
                    </a:gridCol>
                    <a:gridCol w="1702435">
                      <a:extLst>
                        <a:ext uri="{9D8B030D-6E8A-4147-A177-3AD203B41FA5}">
                          <a16:colId xmlns:a16="http://schemas.microsoft.com/office/drawing/2014/main" val="3611772932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3767157848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2582139333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3242606841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1997453838"/>
                        </a:ext>
                      </a:extLst>
                    </a:gridCol>
                    <a:gridCol w="1066375">
                      <a:extLst>
                        <a:ext uri="{9D8B030D-6E8A-4147-A177-3AD203B41FA5}">
                          <a16:colId xmlns:a16="http://schemas.microsoft.com/office/drawing/2014/main" val="1335823679"/>
                        </a:ext>
                      </a:extLst>
                    </a:gridCol>
                    <a:gridCol w="176769">
                      <a:extLst>
                        <a:ext uri="{9D8B030D-6E8A-4147-A177-3AD203B41FA5}">
                          <a16:colId xmlns:a16="http://schemas.microsoft.com/office/drawing/2014/main" val="1715154279"/>
                        </a:ext>
                      </a:extLst>
                    </a:gridCol>
                    <a:gridCol w="73288">
                      <a:extLst>
                        <a:ext uri="{9D8B030D-6E8A-4147-A177-3AD203B41FA5}">
                          <a16:colId xmlns:a16="http://schemas.microsoft.com/office/drawing/2014/main" val="2899825212"/>
                        </a:ext>
                      </a:extLst>
                    </a:gridCol>
                  </a:tblGrid>
                  <a:tr h="50203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altLang="en-US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本の冊数</a:t>
                          </a:r>
                          <a:endParaRPr lang="ja-JP" alt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0394" t="-31325" r="-328674" b="-1373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１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２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３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４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５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ja-JP" altLang="en-US" sz="100" b="0" dirty="0"/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71395347"/>
                      </a:ext>
                    </a:extLst>
                  </a:tr>
                  <a:tr h="49136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ja-JP" altLang="en-US" sz="3200" b="1" kern="10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代金</a:t>
                          </a:r>
                          <a:endParaRPr lang="ja-JP" alt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0394" t="-134568" r="-328674" b="-407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ja-JP" sz="3200" b="1" kern="100">
                              <a:solidFill>
                                <a:sysClr val="windowText" lastClr="000000"/>
                              </a:solidFill>
                              <a:effectLst/>
                              <a:latin typeface="+mj-lt"/>
                              <a:ea typeface="游明朝" panose="02020400000000000000" pitchFamily="18" charset="-128"/>
                              <a:cs typeface="Times New Roman" panose="02020603050405020304" pitchFamily="18" charset="0"/>
                            </a:rPr>
                            <a:t>300</a:t>
                          </a:r>
                          <a:endParaRPr 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j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1" lang="ja-JP" alt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n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1" lang="ja-JP" alt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n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1" lang="ja-JP" alt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n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1" lang="ja-JP" altLang="ja-JP" sz="3200" b="1" kern="100">
                            <a:solidFill>
                              <a:sysClr val="windowText" lastClr="000000"/>
                            </a:solidFill>
                            <a:effectLst/>
                            <a:latin typeface="+mn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ja-JP" sz="3200" b="1" kern="100" dirty="0">
                            <a:solidFill>
                              <a:sysClr val="windowText" lastClr="000000"/>
                            </a:solidFill>
                            <a:effectLst/>
                            <a:latin typeface="+mj-lt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ja-JP" sz="100" b="0" kern="100" dirty="0">
                            <a:solidFill>
                              <a:sysClr val="windowText" lastClr="000000"/>
                            </a:solidFill>
                            <a:effectLst/>
                            <a:latin typeface="游明朝" panose="02020400000000000000" pitchFamily="18" charset="-128"/>
                            <a:ea typeface="游明朝" panose="02020400000000000000" pitchFamily="18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93032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フリーフォーム: 図形 5">
            <a:extLst>
              <a:ext uri="{FF2B5EF4-FFF2-40B4-BE49-F238E27FC236}">
                <a16:creationId xmlns:a16="http://schemas.microsoft.com/office/drawing/2014/main" id="{D4931378-E6D4-2BB4-5E3E-DDAD398E3D9F}"/>
              </a:ext>
            </a:extLst>
          </p:cNvPr>
          <p:cNvSpPr/>
          <p:nvPr/>
        </p:nvSpPr>
        <p:spPr>
          <a:xfrm>
            <a:off x="10922465" y="3840998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CE8665-BCAC-5295-5D18-6BAA2BD705D8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 dirty="0">
                <a:latin typeface="+mn-ea"/>
              </a:rPr>
              <a:t>５年３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 dirty="0">
                <a:latin typeface="+mn-ea"/>
              </a:rPr>
              <a:t>比例</a:t>
            </a:r>
            <a:r>
              <a:rPr kumimoji="0" lang="en-US" altLang="ja-JP" sz="1800" dirty="0">
                <a:latin typeface="+mn-ea"/>
              </a:rPr>
              <a:t>】</a:t>
            </a:r>
            <a:r>
              <a:rPr kumimoji="0" lang="en-US" altLang="ja-JP" dirty="0">
                <a:latin typeface="+mn-ea"/>
              </a:rPr>
              <a:t>【</a:t>
            </a:r>
            <a:r>
              <a:rPr kumimoji="0" lang="ja-JP" altLang="en-US" dirty="0">
                <a:latin typeface="+mn-ea"/>
              </a:rPr>
              <a:t>６年２</a:t>
            </a:r>
            <a:r>
              <a:rPr kumimoji="0" lang="en-US" altLang="ja-JP" dirty="0">
                <a:latin typeface="+mn-ea"/>
              </a:rPr>
              <a:t>.</a:t>
            </a:r>
            <a:r>
              <a:rPr kumimoji="0" lang="ja-JP" altLang="en-US" dirty="0">
                <a:latin typeface="+mn-ea"/>
              </a:rPr>
              <a:t>文字と式</a:t>
            </a:r>
            <a:r>
              <a:rPr kumimoji="0" lang="en-US" altLang="ja-JP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851309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71DC-5200-AACA-781D-26098C0C3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70BF48E-396C-7845-E9C6-C6C0C7DAAE62}"/>
              </a:ext>
            </a:extLst>
          </p:cNvPr>
          <p:cNvSpPr txBox="1"/>
          <p:nvPr/>
        </p:nvSpPr>
        <p:spPr>
          <a:xfrm>
            <a:off x="881725" y="543726"/>
            <a:ext cx="11628929" cy="2677656"/>
          </a:xfrm>
          <a:prstGeom prst="rect">
            <a:avLst/>
          </a:prstGeom>
          <a:noFill/>
        </p:spPr>
        <p:txBody>
          <a:bodyPr wrap="square" lIns="90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80×3.2</a:t>
            </a:r>
            <a:r>
              <a:rPr kumimoji="0" lang="ja-JP" altLang="en-US" sz="2800" dirty="0">
                <a:latin typeface="+mn-ea"/>
              </a:rPr>
              <a:t>の計算を、整数の計算でできるように考えます。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～</a:t>
            </a:r>
            <a:r>
              <a:rPr kumimoji="0" lang="en-US" altLang="ja-JP" sz="2800" dirty="0">
                <a:latin typeface="+mn-ea"/>
              </a:rPr>
              <a:t>④</a:t>
            </a:r>
            <a:r>
              <a:rPr kumimoji="0" lang="ja-JP" altLang="en-US" sz="2800" dirty="0">
                <a:latin typeface="+mn-ea"/>
              </a:rPr>
              <a:t>にあてはまる数を、</a:t>
            </a: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kumimoji="0" lang="ja-JP" altLang="en-US" sz="2800" b="1" dirty="0">
                <a:latin typeface="+mn-ea"/>
              </a:rPr>
              <a:t>㋓</a:t>
            </a:r>
            <a:r>
              <a:rPr kumimoji="0" lang="ja-JP" altLang="en-US" sz="2800" dirty="0">
                <a:latin typeface="+mn-ea"/>
              </a:rPr>
              <a:t>の中から１</a:t>
            </a:r>
            <a:r>
              <a:rPr lang="ja-JP" altLang="en-US" sz="2800" dirty="0">
                <a:latin typeface="+mn-ea"/>
              </a:rPr>
              <a:t>つ選びましょう。</a:t>
            </a:r>
            <a:endParaRPr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 </a:t>
            </a: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 ①10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②10 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③100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④25.6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 </a:t>
            </a:r>
            <a:r>
              <a:rPr kumimoji="0" lang="ja-JP" altLang="en-US" sz="2800" b="1" dirty="0">
                <a:latin typeface="+mn-ea"/>
              </a:rPr>
              <a:t>㋑</a:t>
            </a:r>
            <a:r>
              <a:rPr kumimoji="0" lang="en-US" altLang="ja-JP" sz="2800" dirty="0">
                <a:latin typeface="+mn-ea"/>
              </a:rPr>
              <a:t> ①10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②10</a:t>
            </a:r>
            <a:r>
              <a:rPr kumimoji="0" lang="ja-JP" altLang="en-US" sz="2800" dirty="0">
                <a:latin typeface="+mn-ea"/>
              </a:rPr>
              <a:t>　 </a:t>
            </a:r>
            <a:r>
              <a:rPr kumimoji="0" lang="en-US" altLang="ja-JP" sz="2800" dirty="0">
                <a:latin typeface="+mn-ea"/>
              </a:rPr>
              <a:t>③10 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④256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 </a:t>
            </a:r>
            <a:r>
              <a:rPr kumimoji="0" lang="ja-JP" altLang="en-US" sz="2800" b="1" dirty="0">
                <a:latin typeface="+mn-ea"/>
              </a:rPr>
              <a:t>㋒</a:t>
            </a:r>
            <a:r>
              <a:rPr kumimoji="0" lang="en-US" altLang="ja-JP" sz="2800" dirty="0">
                <a:latin typeface="+mn-ea"/>
              </a:rPr>
              <a:t> ①10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②100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③100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④25.6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 </a:t>
            </a:r>
            <a:r>
              <a:rPr kumimoji="0" lang="ja-JP" altLang="en-US" sz="2800" b="1" dirty="0">
                <a:latin typeface="+mn-ea"/>
              </a:rPr>
              <a:t>㋓</a:t>
            </a:r>
            <a:r>
              <a:rPr kumimoji="0" lang="en-US" altLang="ja-JP" sz="2800" dirty="0">
                <a:latin typeface="+mn-ea"/>
              </a:rPr>
              <a:t> ①10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②100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③10 </a:t>
            </a:r>
            <a:r>
              <a:rPr kumimoji="0" lang="ja-JP" altLang="en-US" sz="2800" dirty="0">
                <a:latin typeface="+mn-ea"/>
              </a:rPr>
              <a:t>　</a:t>
            </a:r>
            <a:r>
              <a:rPr kumimoji="0" lang="en-US" altLang="ja-JP" sz="2800" dirty="0">
                <a:latin typeface="+mn-ea"/>
              </a:rPr>
              <a:t>④256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7CAFA93-10F6-6AA1-06A7-A334CE7A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2062D5-6953-3C8C-6A91-81A1EE564545}"/>
              </a:ext>
            </a:extLst>
          </p:cNvPr>
          <p:cNvSpPr txBox="1"/>
          <p:nvPr/>
        </p:nvSpPr>
        <p:spPr>
          <a:xfrm>
            <a:off x="1350985" y="3438102"/>
            <a:ext cx="3802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dirty="0">
                <a:latin typeface="+mn-ea"/>
              </a:rPr>
              <a:t>80</a:t>
            </a:r>
            <a:r>
              <a:rPr lang="ja-JP" altLang="en-US" sz="3600" dirty="0">
                <a:latin typeface="+mn-ea"/>
              </a:rPr>
              <a:t>　　</a:t>
            </a:r>
            <a:r>
              <a:rPr lang="en-US" altLang="ja-JP" sz="3600" dirty="0">
                <a:latin typeface="+mn-ea"/>
              </a:rPr>
              <a:t>×</a:t>
            </a:r>
            <a:r>
              <a:rPr kumimoji="1" lang="ja-JP" altLang="en-US" sz="3600" dirty="0">
                <a:latin typeface="+mn-ea"/>
              </a:rPr>
              <a:t>　　</a:t>
            </a:r>
            <a:r>
              <a:rPr lang="en-US" altLang="ja-JP" sz="3600" dirty="0">
                <a:latin typeface="+mn-ea"/>
              </a:rPr>
              <a:t>3.2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6DA6B93-3772-AE45-3BC8-D8B6BA37C2ED}"/>
              </a:ext>
            </a:extLst>
          </p:cNvPr>
          <p:cNvSpPr txBox="1"/>
          <p:nvPr/>
        </p:nvSpPr>
        <p:spPr>
          <a:xfrm>
            <a:off x="5497750" y="343810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 </a:t>
            </a:r>
            <a:r>
              <a:rPr kumimoji="1" lang="en-US" altLang="ja-JP" sz="3600" dirty="0">
                <a:latin typeface="+mn-ea"/>
              </a:rPr>
              <a:t> </a:t>
            </a:r>
            <a:r>
              <a:rPr kumimoji="1" lang="ja-JP" altLang="en-US" sz="3600" dirty="0">
                <a:latin typeface="+mn-ea"/>
              </a:rPr>
              <a:t>（④）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1427108-F959-01C0-C105-CA528689B053}"/>
              </a:ext>
            </a:extLst>
          </p:cNvPr>
          <p:cNvSpPr txBox="1"/>
          <p:nvPr/>
        </p:nvSpPr>
        <p:spPr>
          <a:xfrm>
            <a:off x="5497750" y="5007102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 　</a:t>
            </a:r>
            <a:r>
              <a:rPr lang="en-US" altLang="ja-JP" sz="3600" dirty="0">
                <a:latin typeface="+mn-ea"/>
              </a:rPr>
              <a:t>2560</a:t>
            </a:r>
            <a:endParaRPr kumimoji="1" lang="ja-JP" altLang="en-US" sz="3600" dirty="0">
              <a:latin typeface="+mn-ea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E4E79A35-B081-7DD7-CBCD-5F3813AEFF83}"/>
              </a:ext>
            </a:extLst>
          </p:cNvPr>
          <p:cNvCxnSpPr>
            <a:cxnSpLocks/>
          </p:cNvCxnSpPr>
          <p:nvPr/>
        </p:nvCxnSpPr>
        <p:spPr>
          <a:xfrm>
            <a:off x="4466158" y="4172733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2B94831-E63A-42B2-B524-48208831ABF6}"/>
              </a:ext>
            </a:extLst>
          </p:cNvPr>
          <p:cNvSpPr txBox="1"/>
          <p:nvPr/>
        </p:nvSpPr>
        <p:spPr>
          <a:xfrm>
            <a:off x="1350985" y="4992455"/>
            <a:ext cx="3969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dirty="0">
                <a:latin typeface="+mn-ea"/>
              </a:rPr>
              <a:t>80</a:t>
            </a:r>
            <a:r>
              <a:rPr lang="ja-JP" altLang="en-US" sz="3600" dirty="0">
                <a:latin typeface="+mn-ea"/>
              </a:rPr>
              <a:t>　　</a:t>
            </a:r>
            <a:r>
              <a:rPr lang="en-US" altLang="ja-JP" sz="3600" dirty="0">
                <a:latin typeface="+mn-ea"/>
              </a:rPr>
              <a:t>×</a:t>
            </a:r>
            <a:r>
              <a:rPr kumimoji="1" lang="ja-JP" altLang="en-US" sz="3600" dirty="0">
                <a:latin typeface="+mn-ea"/>
              </a:rPr>
              <a:t>　　</a:t>
            </a:r>
            <a:r>
              <a:rPr kumimoji="1" lang="en-US" altLang="ja-JP" sz="3600" dirty="0">
                <a:latin typeface="+mn-ea"/>
              </a:rPr>
              <a:t>32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ADC8D37-E390-A76A-E00E-F57A9E5E131C}"/>
              </a:ext>
            </a:extLst>
          </p:cNvPr>
          <p:cNvSpPr txBox="1"/>
          <p:nvPr/>
        </p:nvSpPr>
        <p:spPr>
          <a:xfrm>
            <a:off x="4513305" y="4234800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+mn-ea"/>
              </a:rPr>
              <a:t>×(</a:t>
            </a:r>
            <a:r>
              <a:rPr kumimoji="1" lang="en-US" altLang="ja-JP" sz="3600" dirty="0">
                <a:latin typeface="+mn-ea"/>
              </a:rPr>
              <a:t>①</a:t>
            </a:r>
            <a:r>
              <a:rPr lang="en-US" altLang="ja-JP" sz="3600" dirty="0">
                <a:latin typeface="+mn-ea"/>
              </a:rPr>
              <a:t>)</a:t>
            </a:r>
            <a:endParaRPr kumimoji="1" lang="en-US" altLang="ja-JP" sz="3600" dirty="0">
              <a:latin typeface="+mn-ea"/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E7B61396-96E9-0215-44E2-EA6DA25B673D}"/>
              </a:ext>
            </a:extLst>
          </p:cNvPr>
          <p:cNvCxnSpPr>
            <a:cxnSpLocks/>
          </p:cNvCxnSpPr>
          <p:nvPr/>
        </p:nvCxnSpPr>
        <p:spPr>
          <a:xfrm>
            <a:off x="7089764" y="4160533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75E13C-D262-BA48-3CB1-510152B777D5}"/>
              </a:ext>
            </a:extLst>
          </p:cNvPr>
          <p:cNvSpPr txBox="1"/>
          <p:nvPr/>
        </p:nvSpPr>
        <p:spPr>
          <a:xfrm>
            <a:off x="7136910" y="4234800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+mn-ea"/>
              </a:rPr>
              <a:t>×(</a:t>
            </a:r>
            <a:r>
              <a:rPr kumimoji="1" lang="ja-JP" altLang="en-US" sz="3600" dirty="0">
                <a:latin typeface="+mn-ea"/>
              </a:rPr>
              <a:t>②</a:t>
            </a:r>
            <a:r>
              <a:rPr kumimoji="1" lang="en-US" altLang="ja-JP" sz="3600" dirty="0">
                <a:latin typeface="+mn-ea"/>
              </a:rPr>
              <a:t>)</a:t>
            </a:r>
          </a:p>
        </p:txBody>
      </p:sp>
      <p:sp>
        <p:nvSpPr>
          <p:cNvPr id="14" name="円弧 13">
            <a:extLst>
              <a:ext uri="{FF2B5EF4-FFF2-40B4-BE49-F238E27FC236}">
                <a16:creationId xmlns:a16="http://schemas.microsoft.com/office/drawing/2014/main" id="{8677F9CF-510E-5CB0-9D48-8D34E71B012D}"/>
              </a:ext>
            </a:extLst>
          </p:cNvPr>
          <p:cNvSpPr/>
          <p:nvPr/>
        </p:nvSpPr>
        <p:spPr>
          <a:xfrm>
            <a:off x="7501084" y="3784529"/>
            <a:ext cx="1877437" cy="1483911"/>
          </a:xfrm>
          <a:prstGeom prst="arc">
            <a:avLst>
              <a:gd name="adj1" fmla="val 16200000"/>
              <a:gd name="adj2" fmla="val 5325209"/>
            </a:avLst>
          </a:prstGeom>
          <a:ln w="38100">
            <a:solidFill>
              <a:schemeClr val="tx1"/>
            </a:solidFill>
            <a:prstDash val="dash"/>
            <a:headEnd type="triangle" w="lg" len="lg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5A86B8E-94C5-90CE-1413-499338864DD5}"/>
              </a:ext>
            </a:extLst>
          </p:cNvPr>
          <p:cNvSpPr txBox="1"/>
          <p:nvPr/>
        </p:nvSpPr>
        <p:spPr>
          <a:xfrm>
            <a:off x="9416481" y="4222600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+mn-ea"/>
              </a:rPr>
              <a:t>÷(</a:t>
            </a:r>
            <a:r>
              <a:rPr kumimoji="1" lang="ja-JP" altLang="en-US" sz="3600" dirty="0">
                <a:latin typeface="+mn-ea"/>
              </a:rPr>
              <a:t>③</a:t>
            </a:r>
            <a:r>
              <a:rPr kumimoji="1" lang="en-US" altLang="ja-JP" sz="3600" dirty="0">
                <a:latin typeface="+mn-ea"/>
              </a:rPr>
              <a:t>)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CD579D-7A3A-67BA-9424-86EDF5EA2B2D}"/>
              </a:ext>
            </a:extLst>
          </p:cNvPr>
          <p:cNvSpPr txBox="1"/>
          <p:nvPr/>
        </p:nvSpPr>
        <p:spPr>
          <a:xfrm>
            <a:off x="0" y="6485206"/>
            <a:ext cx="70043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５年４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小数のかけ算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95584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2FF57-0764-5CC4-0C20-B48F6E2F2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C0BEEC52-98CE-658B-0281-39565468D34F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42475142"/>
              </p:ext>
            </p:extLst>
          </p:nvPr>
        </p:nvGraphicFramePr>
        <p:xfrm>
          <a:off x="8554680" y="4687029"/>
          <a:ext cx="3579432" cy="208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286">
                  <a:extLst>
                    <a:ext uri="{9D8B030D-6E8A-4147-A177-3AD203B41FA5}">
                      <a16:colId xmlns:a16="http://schemas.microsoft.com/office/drawing/2014/main" val="4213720227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2793477505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475504686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3591888966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316461412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4082823418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3314979689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2239704416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1291025690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4011295461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1297293317"/>
                    </a:ext>
                  </a:extLst>
                </a:gridCol>
                <a:gridCol w="298286">
                  <a:extLst>
                    <a:ext uri="{9D8B030D-6E8A-4147-A177-3AD203B41FA5}">
                      <a16:colId xmlns:a16="http://schemas.microsoft.com/office/drawing/2014/main" val="304551742"/>
                    </a:ext>
                  </a:extLst>
                </a:gridCol>
              </a:tblGrid>
              <a:tr h="298286"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1730227"/>
                  </a:ext>
                </a:extLst>
              </a:tr>
              <a:tr h="298286"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1047"/>
                  </a:ext>
                </a:extLst>
              </a:tr>
              <a:tr h="298286"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2366468"/>
                  </a:ext>
                </a:extLst>
              </a:tr>
              <a:tr h="298286"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201629"/>
                  </a:ext>
                </a:extLst>
              </a:tr>
              <a:tr h="298286"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225545"/>
                  </a:ext>
                </a:extLst>
              </a:tr>
              <a:tr h="298286"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642003"/>
                  </a:ext>
                </a:extLst>
              </a:tr>
              <a:tr h="298286"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marL="75768" marR="75768" marT="37884" marB="3788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418751"/>
                  </a:ext>
                </a:extLst>
              </a:tr>
            </a:tbl>
          </a:graphicData>
        </a:graphic>
      </p:graphicFrame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F4E96DD-F778-9C7E-699E-B8F54765CF20}"/>
              </a:ext>
            </a:extLst>
          </p:cNvPr>
          <p:cNvSpPr txBox="1"/>
          <p:nvPr/>
        </p:nvSpPr>
        <p:spPr>
          <a:xfrm>
            <a:off x="881726" y="543726"/>
            <a:ext cx="1067296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図の長方形には、１辺が１㎜の正方形が、たてに（　</a:t>
            </a: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　）個、横に（　②　）個、全部で（　③　）個ならびます。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１辺が１㎜の正方形の面積は（　④　）㎠だから、図の長方形の面積は（　⑤　）㎠です。</a:t>
            </a:r>
            <a:endParaRPr kumimoji="0" lang="en-US" altLang="ja-JP" sz="2800" dirty="0">
              <a:latin typeface="+mn-e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～⑤にあてはまる数を、</a:t>
            </a: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kumimoji="0" lang="ja-JP" altLang="en-US" sz="2800" b="1" dirty="0">
                <a:latin typeface="+mn-ea"/>
              </a:rPr>
              <a:t>㋓</a:t>
            </a:r>
            <a:r>
              <a:rPr kumimoji="0" lang="ja-JP" altLang="en-US" sz="2800" dirty="0">
                <a:latin typeface="+mn-ea"/>
              </a:rPr>
              <a:t>の中から</a:t>
            </a:r>
            <a:r>
              <a:rPr lang="en-US" altLang="ja-JP" sz="2800" dirty="0">
                <a:latin typeface="+mn-ea"/>
              </a:rPr>
              <a:t>1</a:t>
            </a:r>
            <a:r>
              <a:rPr lang="ja-JP" altLang="en-US" sz="2800" dirty="0">
                <a:latin typeface="+mn-ea"/>
              </a:rPr>
              <a:t>つ選びましょう。</a:t>
            </a:r>
            <a:endParaRPr lang="en-US" altLang="ja-JP" sz="2800" dirty="0">
              <a:latin typeface="+mn-e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>
                <a:latin typeface="+mn-ea"/>
              </a:rPr>
              <a:t> 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en-US" altLang="ja-JP" sz="2800" dirty="0">
                <a:latin typeface="+mn-ea"/>
              </a:rPr>
              <a:t> ①7	②12 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③84</a:t>
            </a:r>
            <a:r>
              <a:rPr lang="ja-JP" altLang="en-US" sz="2800" dirty="0">
                <a:latin typeface="+mn-ea"/>
              </a:rPr>
              <a:t>　　　</a:t>
            </a:r>
            <a:r>
              <a:rPr lang="en-US" altLang="ja-JP" sz="2800" dirty="0">
                <a:latin typeface="+mn-ea"/>
              </a:rPr>
              <a:t>④0.01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⑤0.84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>
                <a:latin typeface="+mn-ea"/>
              </a:rPr>
              <a:t> 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en-US" altLang="ja-JP" sz="2800" dirty="0">
                <a:latin typeface="+mn-ea"/>
              </a:rPr>
              <a:t> ①7	②12 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③84</a:t>
            </a:r>
            <a:r>
              <a:rPr lang="ja-JP" altLang="en-US" sz="2800" dirty="0">
                <a:latin typeface="+mn-ea"/>
              </a:rPr>
              <a:t>　　　</a:t>
            </a:r>
            <a:r>
              <a:rPr lang="en-US" altLang="ja-JP" sz="2800" dirty="0">
                <a:latin typeface="+mn-ea"/>
              </a:rPr>
              <a:t>④0.0001</a:t>
            </a:r>
            <a:r>
              <a:rPr lang="ja-JP" altLang="en-US" sz="2800" dirty="0">
                <a:latin typeface="+mn-ea"/>
              </a:rPr>
              <a:t>　</a:t>
            </a:r>
            <a:r>
              <a:rPr lang="en-US" altLang="ja-JP" sz="2800" dirty="0">
                <a:latin typeface="+mn-ea"/>
              </a:rPr>
              <a:t>⑤0.0084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>
                <a:latin typeface="+mn-ea"/>
              </a:rPr>
              <a:t> 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en-US" altLang="ja-JP" sz="2800" dirty="0">
                <a:latin typeface="+mn-ea"/>
              </a:rPr>
              <a:t> ①70	②120	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③8400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④0.1 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⑤8.4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>
                <a:latin typeface="+mn-ea"/>
              </a:rPr>
              <a:t> 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en-US" altLang="ja-JP" sz="2800" dirty="0">
                <a:latin typeface="+mn-ea"/>
              </a:rPr>
              <a:t> ①70	②120	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③8400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④0.01</a:t>
            </a:r>
            <a:r>
              <a:rPr lang="ja-JP" altLang="en-US" sz="2800" dirty="0">
                <a:latin typeface="+mn-ea"/>
              </a:rPr>
              <a:t>　　</a:t>
            </a:r>
            <a:r>
              <a:rPr lang="en-US" altLang="ja-JP" sz="2800" dirty="0">
                <a:latin typeface="+mn-ea"/>
              </a:rPr>
              <a:t>⑤0.84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6C2D-DE9F-D187-84F4-DAE78790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C6E249-D366-1700-7AD4-8B5B33CD6039}"/>
              </a:ext>
            </a:extLst>
          </p:cNvPr>
          <p:cNvSpPr>
            <a:spLocks noChangeAspect="1"/>
          </p:cNvSpPr>
          <p:nvPr/>
        </p:nvSpPr>
        <p:spPr>
          <a:xfrm>
            <a:off x="8550178" y="4693307"/>
            <a:ext cx="3579432" cy="208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F101FB8-5CD9-4CBC-3B70-7F0D3B332C64}"/>
              </a:ext>
            </a:extLst>
          </p:cNvPr>
          <p:cNvGrpSpPr>
            <a:grpSpLocks noChangeAspect="1"/>
          </p:cNvGrpSpPr>
          <p:nvPr/>
        </p:nvGrpSpPr>
        <p:grpSpPr>
          <a:xfrm>
            <a:off x="8550179" y="4383140"/>
            <a:ext cx="3579432" cy="592348"/>
            <a:chOff x="861630" y="1283480"/>
            <a:chExt cx="4919738" cy="728335"/>
          </a:xfrm>
        </p:grpSpPr>
        <p:sp>
          <p:nvSpPr>
            <p:cNvPr id="5" name="円弧 4">
              <a:extLst>
                <a:ext uri="{FF2B5EF4-FFF2-40B4-BE49-F238E27FC236}">
                  <a16:creationId xmlns:a16="http://schemas.microsoft.com/office/drawing/2014/main" id="{752FFF8F-1FAD-EDE3-DA76-9DD3F89956A7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20085877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D09089EC-1332-CB35-D733-0C9AA692DB8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20224422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490661E-1899-85EB-4B3C-AE30D440AD1E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7484566" y="5440069"/>
            <a:ext cx="2085004" cy="584919"/>
            <a:chOff x="861630" y="1283480"/>
            <a:chExt cx="4919738" cy="728335"/>
          </a:xfrm>
        </p:grpSpPr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726DDB7B-A568-52A4-1CCA-E7FBC6CA25AC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8067682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" name="円弧 10">
              <a:extLst>
                <a:ext uri="{FF2B5EF4-FFF2-40B4-BE49-F238E27FC236}">
                  <a16:creationId xmlns:a16="http://schemas.microsoft.com/office/drawing/2014/main" id="{78CFA74E-3D71-4D07-E6DB-AEF4575D255C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8721153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47FBE45-6986-084F-C38A-3326CD0A02E2}"/>
              </a:ext>
            </a:extLst>
          </p:cNvPr>
          <p:cNvSpPr txBox="1">
            <a:spLocks noChangeAspect="1"/>
          </p:cNvSpPr>
          <p:nvPr/>
        </p:nvSpPr>
        <p:spPr>
          <a:xfrm>
            <a:off x="9669105" y="4113531"/>
            <a:ext cx="1341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>
                <a:latin typeface="+mn-ea"/>
              </a:rPr>
              <a:t>1.2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B17086-BD21-310B-A5BA-79B61C590097}"/>
              </a:ext>
            </a:extLst>
          </p:cNvPr>
          <p:cNvSpPr txBox="1">
            <a:spLocks noChangeAspect="1"/>
          </p:cNvSpPr>
          <p:nvPr/>
        </p:nvSpPr>
        <p:spPr>
          <a:xfrm>
            <a:off x="7136819" y="5480249"/>
            <a:ext cx="1477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>
                <a:latin typeface="+mn-ea"/>
              </a:rPr>
              <a:t>0.7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A35F40A-7F27-3517-BE55-56ACED5ECBD7}"/>
              </a:ext>
            </a:extLst>
          </p:cNvPr>
          <p:cNvSpPr txBox="1"/>
          <p:nvPr/>
        </p:nvSpPr>
        <p:spPr>
          <a:xfrm>
            <a:off x="0" y="6488668"/>
            <a:ext cx="8193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５年４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小数のかけ算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239250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CF8A18-0B31-4CBB-A113-EEA65297E6D3}">
  <ds:schemaRefs>
    <ds:schemaRef ds:uri="60d21fbe-0215-4329-b29a-4bd358d22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FA3DC8C-2DA7-41AE-8AC1-194CAE9AE71E}">
  <ds:schemaRefs>
    <ds:schemaRef ds:uri="http://schemas.microsoft.com/office/2006/metadata/properties"/>
    <ds:schemaRef ds:uri="http://schemas.microsoft.com/office/2006/documentManagement/types"/>
    <ds:schemaRef ds:uri="60d21fbe-0215-4329-b29a-4bd358d22447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657</Words>
  <Application>Microsoft Office PowerPoint</Application>
  <PresentationFormat>ワイド画面</PresentationFormat>
  <Paragraphs>87</Paragraphs>
  <Slides>11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BIZ UDゴシック</vt:lpstr>
      <vt:lpstr>游ゴシック</vt:lpstr>
      <vt:lpstr>游明朝</vt:lpstr>
      <vt:lpstr>Arial</vt:lpstr>
      <vt:lpstr>Cambria Math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22</cp:revision>
  <cp:lastPrinted>2026-02-17T00:03:26Z</cp:lastPrinted>
  <dcterms:created xsi:type="dcterms:W3CDTF">2025-08-29T05:34:34Z</dcterms:created>
  <dcterms:modified xsi:type="dcterms:W3CDTF">2026-03-13T03:03:21Z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