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>
  <p:sldMasterIdLst>
    <p:sldMasterId id="2147483648" r:id="rId4"/>
  </p:sldMasterIdLst>
  <p:notesMasterIdLst>
    <p:notesMasterId r:id="rId18"/>
  </p:notesMasterIdLst>
  <p:sldIdLst>
    <p:sldId id="256" r:id="rId5"/>
    <p:sldId id="314" r:id="rId6"/>
    <p:sldId id="347" r:id="rId7"/>
    <p:sldId id="336" r:id="rId8"/>
    <p:sldId id="337" r:id="rId9"/>
    <p:sldId id="341" r:id="rId10"/>
    <p:sldId id="340" r:id="rId11"/>
    <p:sldId id="338" r:id="rId12"/>
    <p:sldId id="339" r:id="rId13"/>
    <p:sldId id="342" r:id="rId14"/>
    <p:sldId id="343" r:id="rId15"/>
    <p:sldId id="346" r:id="rId16"/>
    <p:sldId id="361" r:id="rId17"/>
  </p:sldIdLst>
  <p:sldSz cx="12192000" cy="6858000"/>
  <p:notesSz cx="14446250" cy="100187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6C6AD"/>
    <a:srgbClr val="000000"/>
    <a:srgbClr val="FFC000"/>
    <a:srgbClr val="FFFFFF"/>
    <a:srgbClr val="F2F2F2"/>
    <a:srgbClr val="C3C3C3"/>
    <a:srgbClr val="F5F5F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19A8BD3-A185-174E-BDCE-DD36FAB88836}" v="13" dt="2026-02-11T04:54:25.85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7116"/>
    <p:restoredTop sz="94643"/>
  </p:normalViewPr>
  <p:slideViewPr>
    <p:cSldViewPr snapToGrid="0">
      <p:cViewPr varScale="1">
        <p:scale>
          <a:sx n="74" d="100"/>
          <a:sy n="74" d="100"/>
        </p:scale>
        <p:origin x="408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microsoft.com/office/2015/10/relationships/revisionInfo" Target="revisionInfo.xml"/><Relationship Id="rId10" Type="http://schemas.openxmlformats.org/officeDocument/2006/relationships/slide" Target="slides/slide6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7"/>
            <a:ext cx="6259710" cy="501571"/>
          </a:xfrm>
          <a:prstGeom prst="rect">
            <a:avLst/>
          </a:prstGeom>
        </p:spPr>
        <p:txBody>
          <a:bodyPr vert="horz" lIns="132231" tIns="66116" rIns="132231" bIns="66116" rtlCol="0"/>
          <a:lstStyle>
            <a:lvl1pPr algn="l">
              <a:defRPr sz="17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8183215" y="7"/>
            <a:ext cx="6259707" cy="501571"/>
          </a:xfrm>
          <a:prstGeom prst="rect">
            <a:avLst/>
          </a:prstGeom>
        </p:spPr>
        <p:txBody>
          <a:bodyPr vert="horz" lIns="132231" tIns="66116" rIns="132231" bIns="66116" rtlCol="0"/>
          <a:lstStyle>
            <a:lvl1pPr algn="r">
              <a:defRPr sz="1700"/>
            </a:lvl1pPr>
          </a:lstStyle>
          <a:p>
            <a:fld id="{BADA077D-70CF-4CED-A527-9833764A2DE9}" type="datetimeFigureOut">
              <a:rPr kumimoji="1" lang="ja-JP" altLang="en-US" smtClean="0"/>
              <a:t>2026/3/23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4216400" y="1250950"/>
            <a:ext cx="6013450" cy="33829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132231" tIns="66116" rIns="132231" bIns="66116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1444293" y="4822061"/>
            <a:ext cx="11557666" cy="3944314"/>
          </a:xfrm>
          <a:prstGeom prst="rect">
            <a:avLst/>
          </a:prstGeom>
        </p:spPr>
        <p:txBody>
          <a:bodyPr vert="horz" lIns="132231" tIns="66116" rIns="132231" bIns="66116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1" y="9517144"/>
            <a:ext cx="6259710" cy="501571"/>
          </a:xfrm>
          <a:prstGeom prst="rect">
            <a:avLst/>
          </a:prstGeom>
        </p:spPr>
        <p:txBody>
          <a:bodyPr vert="horz" lIns="132231" tIns="66116" rIns="132231" bIns="66116" rtlCol="0" anchor="b"/>
          <a:lstStyle>
            <a:lvl1pPr algn="l">
              <a:defRPr sz="17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8183215" y="9517144"/>
            <a:ext cx="6259707" cy="501571"/>
          </a:xfrm>
          <a:prstGeom prst="rect">
            <a:avLst/>
          </a:prstGeom>
        </p:spPr>
        <p:txBody>
          <a:bodyPr vert="horz" lIns="132231" tIns="66116" rIns="132231" bIns="66116" rtlCol="0" anchor="b"/>
          <a:lstStyle>
            <a:lvl1pPr algn="r">
              <a:defRPr sz="1700"/>
            </a:lvl1pPr>
          </a:lstStyle>
          <a:p>
            <a:fld id="{C0CC9C12-88FE-4AD4-859C-15CF73CEF22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393175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60EE472-DBC2-FC1C-43A0-7C5F79E1463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7BEBC4C4-A708-7F01-5182-7B67122181E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D943E38-92B7-7416-9FF5-008846E00B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E56F7-96BE-4354-8C85-9F9F3B08C1BB}" type="datetimeFigureOut">
              <a:rPr kumimoji="1" lang="ja-JP" altLang="en-US" smtClean="0"/>
              <a:t>2026/3/23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7676626-BFB0-5420-0906-244B8DA94A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F7C824F-30BA-0B34-00DD-A08D720165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FD8D9-0933-4DFC-9336-0D1486BA97A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398880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C9CEEFA-5CB7-A011-4465-2F30C13BB6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905BE046-B910-CBFC-75BD-C8F6AC7CD61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8956179-1638-FCA1-1172-69B8DFD200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E56F7-96BE-4354-8C85-9F9F3B08C1BB}" type="datetimeFigureOut">
              <a:rPr kumimoji="1" lang="ja-JP" altLang="en-US" smtClean="0"/>
              <a:t>2026/3/23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811A5A3-B0AA-6E36-4904-4E7FD84422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9C9C4F8-1CC6-D669-2B61-FD48451CD2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FD8D9-0933-4DFC-9336-0D1486BA97A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939151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5E01B1CF-6762-B4C5-D78C-A30BEF8D555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C11748AB-90A7-B28C-A4ED-F476CCC4575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1E9791D-061C-02E4-F04C-98EF3F3D10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E56F7-96BE-4354-8C85-9F9F3B08C1BB}" type="datetimeFigureOut">
              <a:rPr kumimoji="1" lang="ja-JP" altLang="en-US" smtClean="0"/>
              <a:t>2026/3/23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2FA0415-AC13-022F-174E-032CCECDFA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4594BD4-6F9F-2560-8369-96D2E5EC47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FD8D9-0933-4DFC-9336-0D1486BA97A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598317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0EC5D90-C9C3-9D03-97FA-2ADD003C2F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F4676C22-7938-DF30-51DD-740672FD05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D717BE7-B5C4-55B5-21CC-DF10E56D85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E56F7-96BE-4354-8C85-9F9F3B08C1BB}" type="datetimeFigureOut">
              <a:rPr kumimoji="1" lang="ja-JP" altLang="en-US" smtClean="0"/>
              <a:t>2026/3/23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E34A645-0999-81D9-CA95-D92D90521F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33873C1-DF31-42E0-A7FF-1375F65CAD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FD8D9-0933-4DFC-9336-0D1486BA97A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652579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FB967BB-43B5-F7A5-F9C9-56CBB95614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2918B1D5-787C-8DEF-F00D-0C6C227B8E3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5180DDA-B0DF-26A2-7442-8C90956D37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E56F7-96BE-4354-8C85-9F9F3B08C1BB}" type="datetimeFigureOut">
              <a:rPr kumimoji="1" lang="ja-JP" altLang="en-US" smtClean="0"/>
              <a:t>2026/3/23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9AB2B29-624B-7942-4396-81F6D5DE6B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4C9C6F8-5B5F-EB31-6E81-156278D129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FD8D9-0933-4DFC-9336-0D1486BA97A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097000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997F074-37D7-34F5-096C-8930045658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828BF53-8509-2E05-8551-D198531D7D3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699A676C-AB77-9182-889B-B52B657AFBE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3AF9594F-AED9-5BDC-263F-069DF05333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E56F7-96BE-4354-8C85-9F9F3B08C1BB}" type="datetimeFigureOut">
              <a:rPr kumimoji="1" lang="ja-JP" altLang="en-US" smtClean="0"/>
              <a:t>2026/3/23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D0635F2-53E2-2EE4-10F4-C418E6CE9A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1FD59F5D-4293-931E-1AFF-1706F1686D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FD8D9-0933-4DFC-9336-0D1486BA97A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992764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2C0E9FF-C0DA-FB1A-67AE-21F83948B3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86E30B81-E8F3-0568-18A3-5698A061073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CF9DAB59-727D-16AD-A70E-0D31A213D2B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2A092FC4-1F57-76B1-9F2F-D33A0FCF619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B384888B-48CA-5DE3-1D7F-F36BB25E620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92528858-8998-1DEB-4E86-CC7F007C74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E56F7-96BE-4354-8C85-9F9F3B08C1BB}" type="datetimeFigureOut">
              <a:rPr kumimoji="1" lang="ja-JP" altLang="en-US" smtClean="0"/>
              <a:t>2026/3/23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D5F1A489-37EE-CBBE-4940-5A3652D394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24666455-6244-8CF6-F9FC-2694A8B671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FD8D9-0933-4DFC-9336-0D1486BA97A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016512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D93C61C-351A-9030-880D-2F5EA50CAB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13A444CC-6507-67C7-3C74-F93FD31BE8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E56F7-96BE-4354-8C85-9F9F3B08C1BB}" type="datetimeFigureOut">
              <a:rPr kumimoji="1" lang="ja-JP" altLang="en-US" smtClean="0"/>
              <a:t>2026/3/23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CA341A8D-C7E4-BCDD-9288-C8B58FE206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C0447C77-16DA-5013-A637-B74D29D655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FD8D9-0933-4DFC-9336-0D1486BA97A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318804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5027B98B-6657-ACD3-02A8-9F8E584E54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E56F7-96BE-4354-8C85-9F9F3B08C1BB}" type="datetimeFigureOut">
              <a:rPr kumimoji="1" lang="ja-JP" altLang="en-US" smtClean="0"/>
              <a:t>2026/3/23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816F3FAC-7F8C-284B-7D5C-FEDE349602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7AA2F98B-76ED-7212-E036-36EC21F55E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FD8D9-0933-4DFC-9336-0D1486BA97A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713621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10BF441-1A4B-65FE-B0F5-834076B960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D520EA7-EEFF-A518-3C1D-82F9570CC6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232C53C9-17BB-355B-FCBA-A3EE608EAD4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242660E6-865D-8681-5C48-75037FC4C1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E56F7-96BE-4354-8C85-9F9F3B08C1BB}" type="datetimeFigureOut">
              <a:rPr kumimoji="1" lang="ja-JP" altLang="en-US" smtClean="0"/>
              <a:t>2026/3/23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47D6890-8BC6-B034-F7E2-E3CE634DC7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24732D5-96C6-2CE7-FE52-715649E813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FD8D9-0933-4DFC-9336-0D1486BA97A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544197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5A4C783-A8C5-8EFD-D282-3DA1F66736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5A63C920-8DC4-7819-54BE-C9AB57F1282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C85B6E79-3AFB-88F9-C736-26D18B2D311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AD2629DB-6BEC-9709-FB72-3CF46BBF06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E56F7-96BE-4354-8C85-9F9F3B08C1BB}" type="datetimeFigureOut">
              <a:rPr kumimoji="1" lang="ja-JP" altLang="en-US" smtClean="0"/>
              <a:t>2026/3/23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FB91CBF8-9827-5F80-C9BC-C95CF1F02C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6B42963-315A-EFF1-DFFC-0538B13B70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FD8D9-0933-4DFC-9336-0D1486BA97A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553485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BA9AEAE7-C5A6-2923-320B-410C250DAC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C6F01530-C70E-A2B1-8F07-BC88393A185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C26A56A-BE01-82C9-F537-50D609D4B3A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65E56F7-96BE-4354-8C85-9F9F3B08C1BB}" type="datetimeFigureOut">
              <a:rPr kumimoji="1" lang="ja-JP" altLang="en-US" smtClean="0"/>
              <a:t>2026/3/23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58342D4-C021-9C2D-42A7-4700EFFEAED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3063A79-374D-B333-86D2-74E41E0A632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-1493981" y="92869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0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4CFD8D9-0933-4DFC-9336-0D1486BA97A6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6486263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41AF7BE-179F-2243-C08A-1A1189CAB07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kumimoji="1" lang="ja-JP" altLang="en-US"/>
              <a:t>レディネステスト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C53DC93D-AECF-D503-416A-CF3AE77C7F2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ja-JP" altLang="en-US" dirty="0"/>
              <a:t>５</a:t>
            </a:r>
            <a:r>
              <a:rPr lang="ja-JP" altLang="ja-JP" dirty="0"/>
              <a:t>年</a:t>
            </a:r>
            <a:r>
              <a:rPr lang="en-US" altLang="ja-JP" dirty="0"/>
              <a:t>18.</a:t>
            </a:r>
            <a:r>
              <a:rPr lang="ja-JP" altLang="en-US" dirty="0"/>
              <a:t>角柱と円柱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68751757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0260588-D267-4DE3-1AA6-01BC5DC2A4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1" name="表 40">
            <a:extLst>
              <a:ext uri="{FF2B5EF4-FFF2-40B4-BE49-F238E27FC236}">
                <a16:creationId xmlns:a16="http://schemas.microsoft.com/office/drawing/2014/main" id="{27B1A487-8C73-5117-EF60-AFBE83CC81A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10906480"/>
              </p:ext>
            </p:extLst>
          </p:nvPr>
        </p:nvGraphicFramePr>
        <p:xfrm>
          <a:off x="1891943" y="2162692"/>
          <a:ext cx="4319997" cy="392727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2727">
                  <a:extLst>
                    <a:ext uri="{9D8B030D-6E8A-4147-A177-3AD203B41FA5}">
                      <a16:colId xmlns:a16="http://schemas.microsoft.com/office/drawing/2014/main" val="1843604727"/>
                    </a:ext>
                  </a:extLst>
                </a:gridCol>
                <a:gridCol w="392727">
                  <a:extLst>
                    <a:ext uri="{9D8B030D-6E8A-4147-A177-3AD203B41FA5}">
                      <a16:colId xmlns:a16="http://schemas.microsoft.com/office/drawing/2014/main" val="1070419119"/>
                    </a:ext>
                  </a:extLst>
                </a:gridCol>
                <a:gridCol w="392727">
                  <a:extLst>
                    <a:ext uri="{9D8B030D-6E8A-4147-A177-3AD203B41FA5}">
                      <a16:colId xmlns:a16="http://schemas.microsoft.com/office/drawing/2014/main" val="1159165050"/>
                    </a:ext>
                  </a:extLst>
                </a:gridCol>
                <a:gridCol w="392727">
                  <a:extLst>
                    <a:ext uri="{9D8B030D-6E8A-4147-A177-3AD203B41FA5}">
                      <a16:colId xmlns:a16="http://schemas.microsoft.com/office/drawing/2014/main" val="893330797"/>
                    </a:ext>
                  </a:extLst>
                </a:gridCol>
                <a:gridCol w="392727">
                  <a:extLst>
                    <a:ext uri="{9D8B030D-6E8A-4147-A177-3AD203B41FA5}">
                      <a16:colId xmlns:a16="http://schemas.microsoft.com/office/drawing/2014/main" val="3054864961"/>
                    </a:ext>
                  </a:extLst>
                </a:gridCol>
                <a:gridCol w="392727">
                  <a:extLst>
                    <a:ext uri="{9D8B030D-6E8A-4147-A177-3AD203B41FA5}">
                      <a16:colId xmlns:a16="http://schemas.microsoft.com/office/drawing/2014/main" val="3226537005"/>
                    </a:ext>
                  </a:extLst>
                </a:gridCol>
                <a:gridCol w="392727">
                  <a:extLst>
                    <a:ext uri="{9D8B030D-6E8A-4147-A177-3AD203B41FA5}">
                      <a16:colId xmlns:a16="http://schemas.microsoft.com/office/drawing/2014/main" val="821355597"/>
                    </a:ext>
                  </a:extLst>
                </a:gridCol>
                <a:gridCol w="392727">
                  <a:extLst>
                    <a:ext uri="{9D8B030D-6E8A-4147-A177-3AD203B41FA5}">
                      <a16:colId xmlns:a16="http://schemas.microsoft.com/office/drawing/2014/main" val="2599857063"/>
                    </a:ext>
                  </a:extLst>
                </a:gridCol>
                <a:gridCol w="392727">
                  <a:extLst>
                    <a:ext uri="{9D8B030D-6E8A-4147-A177-3AD203B41FA5}">
                      <a16:colId xmlns:a16="http://schemas.microsoft.com/office/drawing/2014/main" val="512013320"/>
                    </a:ext>
                  </a:extLst>
                </a:gridCol>
                <a:gridCol w="392727">
                  <a:extLst>
                    <a:ext uri="{9D8B030D-6E8A-4147-A177-3AD203B41FA5}">
                      <a16:colId xmlns:a16="http://schemas.microsoft.com/office/drawing/2014/main" val="3794829552"/>
                    </a:ext>
                  </a:extLst>
                </a:gridCol>
                <a:gridCol w="392727">
                  <a:extLst>
                    <a:ext uri="{9D8B030D-6E8A-4147-A177-3AD203B41FA5}">
                      <a16:colId xmlns:a16="http://schemas.microsoft.com/office/drawing/2014/main" val="2842313516"/>
                    </a:ext>
                  </a:extLst>
                </a:gridCol>
              </a:tblGrid>
              <a:tr h="392727"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77905222"/>
                  </a:ext>
                </a:extLst>
              </a:tr>
              <a:tr h="392727"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23562178"/>
                  </a:ext>
                </a:extLst>
              </a:tr>
              <a:tr h="392727"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44022313"/>
                  </a:ext>
                </a:extLst>
              </a:tr>
              <a:tr h="392727"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52447252"/>
                  </a:ext>
                </a:extLst>
              </a:tr>
              <a:tr h="392727"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58807516"/>
                  </a:ext>
                </a:extLst>
              </a:tr>
              <a:tr h="392727"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38819445"/>
                  </a:ext>
                </a:extLst>
              </a:tr>
              <a:tr h="392727"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06018072"/>
                  </a:ext>
                </a:extLst>
              </a:tr>
              <a:tr h="392727"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26794946"/>
                  </a:ext>
                </a:extLst>
              </a:tr>
              <a:tr h="392727"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71190785"/>
                  </a:ext>
                </a:extLst>
              </a:tr>
              <a:tr h="392727"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69597072"/>
                  </a:ext>
                </a:extLst>
              </a:tr>
            </a:tbl>
          </a:graphicData>
        </a:graphic>
      </p:graphicFrame>
      <p:graphicFrame>
        <p:nvGraphicFramePr>
          <p:cNvPr id="42" name="表 41">
            <a:extLst>
              <a:ext uri="{FF2B5EF4-FFF2-40B4-BE49-F238E27FC236}">
                <a16:creationId xmlns:a16="http://schemas.microsoft.com/office/drawing/2014/main" id="{2178EEC9-2CCC-BFB9-A735-5976E67987A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74059680"/>
              </p:ext>
            </p:extLst>
          </p:nvPr>
        </p:nvGraphicFramePr>
        <p:xfrm>
          <a:off x="6211940" y="2162691"/>
          <a:ext cx="4319997" cy="392727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2727">
                  <a:extLst>
                    <a:ext uri="{9D8B030D-6E8A-4147-A177-3AD203B41FA5}">
                      <a16:colId xmlns:a16="http://schemas.microsoft.com/office/drawing/2014/main" val="1843604727"/>
                    </a:ext>
                  </a:extLst>
                </a:gridCol>
                <a:gridCol w="392727">
                  <a:extLst>
                    <a:ext uri="{9D8B030D-6E8A-4147-A177-3AD203B41FA5}">
                      <a16:colId xmlns:a16="http://schemas.microsoft.com/office/drawing/2014/main" val="1070419119"/>
                    </a:ext>
                  </a:extLst>
                </a:gridCol>
                <a:gridCol w="392727">
                  <a:extLst>
                    <a:ext uri="{9D8B030D-6E8A-4147-A177-3AD203B41FA5}">
                      <a16:colId xmlns:a16="http://schemas.microsoft.com/office/drawing/2014/main" val="1159165050"/>
                    </a:ext>
                  </a:extLst>
                </a:gridCol>
                <a:gridCol w="392727">
                  <a:extLst>
                    <a:ext uri="{9D8B030D-6E8A-4147-A177-3AD203B41FA5}">
                      <a16:colId xmlns:a16="http://schemas.microsoft.com/office/drawing/2014/main" val="893330797"/>
                    </a:ext>
                  </a:extLst>
                </a:gridCol>
                <a:gridCol w="392727">
                  <a:extLst>
                    <a:ext uri="{9D8B030D-6E8A-4147-A177-3AD203B41FA5}">
                      <a16:colId xmlns:a16="http://schemas.microsoft.com/office/drawing/2014/main" val="3054864961"/>
                    </a:ext>
                  </a:extLst>
                </a:gridCol>
                <a:gridCol w="392727">
                  <a:extLst>
                    <a:ext uri="{9D8B030D-6E8A-4147-A177-3AD203B41FA5}">
                      <a16:colId xmlns:a16="http://schemas.microsoft.com/office/drawing/2014/main" val="3226537005"/>
                    </a:ext>
                  </a:extLst>
                </a:gridCol>
                <a:gridCol w="392727">
                  <a:extLst>
                    <a:ext uri="{9D8B030D-6E8A-4147-A177-3AD203B41FA5}">
                      <a16:colId xmlns:a16="http://schemas.microsoft.com/office/drawing/2014/main" val="821355597"/>
                    </a:ext>
                  </a:extLst>
                </a:gridCol>
                <a:gridCol w="392727">
                  <a:extLst>
                    <a:ext uri="{9D8B030D-6E8A-4147-A177-3AD203B41FA5}">
                      <a16:colId xmlns:a16="http://schemas.microsoft.com/office/drawing/2014/main" val="2599857063"/>
                    </a:ext>
                  </a:extLst>
                </a:gridCol>
                <a:gridCol w="392727">
                  <a:extLst>
                    <a:ext uri="{9D8B030D-6E8A-4147-A177-3AD203B41FA5}">
                      <a16:colId xmlns:a16="http://schemas.microsoft.com/office/drawing/2014/main" val="512013320"/>
                    </a:ext>
                  </a:extLst>
                </a:gridCol>
                <a:gridCol w="392727">
                  <a:extLst>
                    <a:ext uri="{9D8B030D-6E8A-4147-A177-3AD203B41FA5}">
                      <a16:colId xmlns:a16="http://schemas.microsoft.com/office/drawing/2014/main" val="3794829552"/>
                    </a:ext>
                  </a:extLst>
                </a:gridCol>
                <a:gridCol w="392727">
                  <a:extLst>
                    <a:ext uri="{9D8B030D-6E8A-4147-A177-3AD203B41FA5}">
                      <a16:colId xmlns:a16="http://schemas.microsoft.com/office/drawing/2014/main" val="2842313516"/>
                    </a:ext>
                  </a:extLst>
                </a:gridCol>
              </a:tblGrid>
              <a:tr h="392727"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77905222"/>
                  </a:ext>
                </a:extLst>
              </a:tr>
              <a:tr h="392727"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23562178"/>
                  </a:ext>
                </a:extLst>
              </a:tr>
              <a:tr h="392727"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44022313"/>
                  </a:ext>
                </a:extLst>
              </a:tr>
              <a:tr h="392727"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52447252"/>
                  </a:ext>
                </a:extLst>
              </a:tr>
              <a:tr h="392727"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58807516"/>
                  </a:ext>
                </a:extLst>
              </a:tr>
              <a:tr h="392727"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38819445"/>
                  </a:ext>
                </a:extLst>
              </a:tr>
              <a:tr h="392727"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06018072"/>
                  </a:ext>
                </a:extLst>
              </a:tr>
              <a:tr h="392727"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26794946"/>
                  </a:ext>
                </a:extLst>
              </a:tr>
              <a:tr h="392727"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71190785"/>
                  </a:ext>
                </a:extLst>
              </a:tr>
              <a:tr h="392727"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69597072"/>
                  </a:ext>
                </a:extLst>
              </a:tr>
            </a:tbl>
          </a:graphicData>
        </a:graphic>
      </p:graphicFrame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6EA4799A-825D-5C3F-72E8-03F7844FD45E}"/>
              </a:ext>
            </a:extLst>
          </p:cNvPr>
          <p:cNvSpPr txBox="1"/>
          <p:nvPr/>
        </p:nvSpPr>
        <p:spPr>
          <a:xfrm>
            <a:off x="882436" y="599623"/>
            <a:ext cx="10134813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ja-JP" altLang="en-US" sz="2800" dirty="0">
                <a:latin typeface="+mn-ea"/>
              </a:rPr>
              <a:t>図は直方体の見取図を、とちゅうまでかいたものです。</a:t>
            </a:r>
          </a:p>
          <a:p>
            <a:r>
              <a:rPr kumimoji="0" lang="ja-JP" altLang="en-US" sz="2800" dirty="0">
                <a:latin typeface="+mn-ea"/>
              </a:rPr>
              <a:t>このあと正しく完成させることができるものはどれですか。</a:t>
            </a:r>
            <a:endParaRPr kumimoji="0" lang="en-US" altLang="ja-JP" sz="2800" dirty="0">
              <a:latin typeface="+mn-ea"/>
            </a:endParaRPr>
          </a:p>
          <a:p>
            <a:r>
              <a:rPr kumimoji="0" lang="ja-JP" altLang="en-US" sz="2800" b="1" dirty="0">
                <a:latin typeface="+mn-ea"/>
              </a:rPr>
              <a:t>㋐</a:t>
            </a:r>
            <a:r>
              <a:rPr kumimoji="0" lang="en-US" altLang="ja-JP" sz="2800" dirty="0">
                <a:latin typeface="+mn-ea"/>
              </a:rPr>
              <a:t>〜</a:t>
            </a:r>
            <a:r>
              <a:rPr kumimoji="0" lang="ja-JP" altLang="en-US" sz="2800" b="1" dirty="0">
                <a:latin typeface="+mn-ea"/>
              </a:rPr>
              <a:t>㋒</a:t>
            </a:r>
            <a:r>
              <a:rPr kumimoji="0" lang="ja-JP" altLang="en-US" sz="2800" dirty="0">
                <a:latin typeface="+mn-ea"/>
              </a:rPr>
              <a:t>の中からすべて選びましょう。</a:t>
            </a:r>
            <a:endParaRPr kumimoji="0" lang="en-US" altLang="ja-JP" sz="2800" dirty="0">
              <a:latin typeface="+mn-ea"/>
            </a:endParaRPr>
          </a:p>
        </p:txBody>
      </p:sp>
      <p:sp>
        <p:nvSpPr>
          <p:cNvPr id="3" name="スライド番号プレースホルダー 2">
            <a:extLst>
              <a:ext uri="{FF2B5EF4-FFF2-40B4-BE49-F238E27FC236}">
                <a16:creationId xmlns:a16="http://schemas.microsoft.com/office/drawing/2014/main" id="{0651E17D-24FB-5E27-FDAC-732047E6A7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FD8D9-0933-4DFC-9336-0D1486BA97A6}" type="slidenum">
              <a:rPr kumimoji="1" lang="ja-JP" altLang="en-US" smtClean="0">
                <a:latin typeface="+mn-ea"/>
              </a:rPr>
              <a:t>9</a:t>
            </a:fld>
            <a:endParaRPr kumimoji="1" lang="ja-JP" altLang="en-US">
              <a:latin typeface="+mn-ea"/>
            </a:endParaRPr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DCEB6B66-470B-4533-EC20-AB63EBEDE44A}"/>
              </a:ext>
            </a:extLst>
          </p:cNvPr>
          <p:cNvSpPr/>
          <p:nvPr/>
        </p:nvSpPr>
        <p:spPr>
          <a:xfrm>
            <a:off x="8565330" y="3737921"/>
            <a:ext cx="1564640" cy="1955799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+mn-ea"/>
            </a:endParaRPr>
          </a:p>
        </p:txBody>
      </p:sp>
      <p:cxnSp>
        <p:nvCxnSpPr>
          <p:cNvPr id="18" name="直線コネクタ 17">
            <a:extLst>
              <a:ext uri="{FF2B5EF4-FFF2-40B4-BE49-F238E27FC236}">
                <a16:creationId xmlns:a16="http://schemas.microsoft.com/office/drawing/2014/main" id="{1E1EE15F-1451-2505-2DF4-5247D4DE9DA7}"/>
              </a:ext>
            </a:extLst>
          </p:cNvPr>
          <p:cNvCxnSpPr>
            <a:cxnSpLocks/>
          </p:cNvCxnSpPr>
          <p:nvPr/>
        </p:nvCxnSpPr>
        <p:spPr>
          <a:xfrm flipH="1" flipV="1">
            <a:off x="8184977" y="2945440"/>
            <a:ext cx="380353" cy="792481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直線コネクタ 18">
            <a:extLst>
              <a:ext uri="{FF2B5EF4-FFF2-40B4-BE49-F238E27FC236}">
                <a16:creationId xmlns:a16="http://schemas.microsoft.com/office/drawing/2014/main" id="{723E3155-2107-041A-944D-B147BF6A9EAC}"/>
              </a:ext>
            </a:extLst>
          </p:cNvPr>
          <p:cNvCxnSpPr>
            <a:cxnSpLocks/>
          </p:cNvCxnSpPr>
          <p:nvPr/>
        </p:nvCxnSpPr>
        <p:spPr>
          <a:xfrm flipH="1" flipV="1">
            <a:off x="9749617" y="2945440"/>
            <a:ext cx="380353" cy="792481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直線コネクタ 19">
            <a:extLst>
              <a:ext uri="{FF2B5EF4-FFF2-40B4-BE49-F238E27FC236}">
                <a16:creationId xmlns:a16="http://schemas.microsoft.com/office/drawing/2014/main" id="{97E8CAC7-D738-E9B8-9AFC-D7233491EA7F}"/>
              </a:ext>
            </a:extLst>
          </p:cNvPr>
          <p:cNvCxnSpPr>
            <a:cxnSpLocks/>
          </p:cNvCxnSpPr>
          <p:nvPr/>
        </p:nvCxnSpPr>
        <p:spPr>
          <a:xfrm flipH="1" flipV="1">
            <a:off x="8169090" y="4897876"/>
            <a:ext cx="389810" cy="798386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正方形/長方形 20">
            <a:extLst>
              <a:ext uri="{FF2B5EF4-FFF2-40B4-BE49-F238E27FC236}">
                <a16:creationId xmlns:a16="http://schemas.microsoft.com/office/drawing/2014/main" id="{6C6C4324-C7DB-431F-172C-4F5B67E73B11}"/>
              </a:ext>
            </a:extLst>
          </p:cNvPr>
          <p:cNvSpPr/>
          <p:nvPr/>
        </p:nvSpPr>
        <p:spPr>
          <a:xfrm>
            <a:off x="2677478" y="3737134"/>
            <a:ext cx="1564640" cy="1955799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+mn-ea"/>
            </a:endParaRPr>
          </a:p>
        </p:txBody>
      </p:sp>
      <p:cxnSp>
        <p:nvCxnSpPr>
          <p:cNvPr id="22" name="直線コネクタ 21">
            <a:extLst>
              <a:ext uri="{FF2B5EF4-FFF2-40B4-BE49-F238E27FC236}">
                <a16:creationId xmlns:a16="http://schemas.microsoft.com/office/drawing/2014/main" id="{9065353C-7637-B1BD-D774-1CBCF3E2B930}"/>
              </a:ext>
            </a:extLst>
          </p:cNvPr>
          <p:cNvCxnSpPr/>
          <p:nvPr/>
        </p:nvCxnSpPr>
        <p:spPr>
          <a:xfrm flipV="1">
            <a:off x="2677478" y="3340894"/>
            <a:ext cx="782320" cy="3962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直線コネクタ 22">
            <a:extLst>
              <a:ext uri="{FF2B5EF4-FFF2-40B4-BE49-F238E27FC236}">
                <a16:creationId xmlns:a16="http://schemas.microsoft.com/office/drawing/2014/main" id="{86E6F410-D17D-E2F2-C327-C6471599BFE3}"/>
              </a:ext>
            </a:extLst>
          </p:cNvPr>
          <p:cNvCxnSpPr/>
          <p:nvPr/>
        </p:nvCxnSpPr>
        <p:spPr>
          <a:xfrm flipV="1">
            <a:off x="4242118" y="3340894"/>
            <a:ext cx="782320" cy="3962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直線コネクタ 23">
            <a:extLst>
              <a:ext uri="{FF2B5EF4-FFF2-40B4-BE49-F238E27FC236}">
                <a16:creationId xmlns:a16="http://schemas.microsoft.com/office/drawing/2014/main" id="{6D837D66-987F-A562-2C89-40B486D113EE}"/>
              </a:ext>
            </a:extLst>
          </p:cNvPr>
          <p:cNvCxnSpPr>
            <a:cxnSpLocks/>
          </p:cNvCxnSpPr>
          <p:nvPr/>
        </p:nvCxnSpPr>
        <p:spPr>
          <a:xfrm flipV="1">
            <a:off x="4245840" y="4897876"/>
            <a:ext cx="778598" cy="790051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" name="正方形/長方形 24">
            <a:extLst>
              <a:ext uri="{FF2B5EF4-FFF2-40B4-BE49-F238E27FC236}">
                <a16:creationId xmlns:a16="http://schemas.microsoft.com/office/drawing/2014/main" id="{C6237A8D-5743-9E66-C311-9CE9EE07568B}"/>
              </a:ext>
            </a:extLst>
          </p:cNvPr>
          <p:cNvSpPr/>
          <p:nvPr/>
        </p:nvSpPr>
        <p:spPr>
          <a:xfrm>
            <a:off x="5432835" y="3737134"/>
            <a:ext cx="1564640" cy="1955799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+mn-ea"/>
            </a:endParaRPr>
          </a:p>
        </p:txBody>
      </p:sp>
      <p:cxnSp>
        <p:nvCxnSpPr>
          <p:cNvPr id="26" name="直線コネクタ 25">
            <a:extLst>
              <a:ext uri="{FF2B5EF4-FFF2-40B4-BE49-F238E27FC236}">
                <a16:creationId xmlns:a16="http://schemas.microsoft.com/office/drawing/2014/main" id="{2F0995A7-86DA-4EB1-E505-A1CD75AC2335}"/>
              </a:ext>
            </a:extLst>
          </p:cNvPr>
          <p:cNvCxnSpPr/>
          <p:nvPr/>
        </p:nvCxnSpPr>
        <p:spPr>
          <a:xfrm flipV="1">
            <a:off x="5432835" y="3340894"/>
            <a:ext cx="782320" cy="3962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直線コネクタ 26">
            <a:extLst>
              <a:ext uri="{FF2B5EF4-FFF2-40B4-BE49-F238E27FC236}">
                <a16:creationId xmlns:a16="http://schemas.microsoft.com/office/drawing/2014/main" id="{161E8B46-38BC-CF81-F0EB-CB37F7B33768}"/>
              </a:ext>
            </a:extLst>
          </p:cNvPr>
          <p:cNvCxnSpPr/>
          <p:nvPr/>
        </p:nvCxnSpPr>
        <p:spPr>
          <a:xfrm flipV="1">
            <a:off x="6997475" y="3340894"/>
            <a:ext cx="782320" cy="3962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直線コネクタ 27">
            <a:extLst>
              <a:ext uri="{FF2B5EF4-FFF2-40B4-BE49-F238E27FC236}">
                <a16:creationId xmlns:a16="http://schemas.microsoft.com/office/drawing/2014/main" id="{5A973E37-716A-5CAA-C170-3092CCDFD28B}"/>
              </a:ext>
            </a:extLst>
          </p:cNvPr>
          <p:cNvCxnSpPr/>
          <p:nvPr/>
        </p:nvCxnSpPr>
        <p:spPr>
          <a:xfrm flipV="1">
            <a:off x="6997475" y="5304350"/>
            <a:ext cx="782320" cy="3962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8" name="テキスト ボックス 37">
            <a:extLst>
              <a:ext uri="{FF2B5EF4-FFF2-40B4-BE49-F238E27FC236}">
                <a16:creationId xmlns:a16="http://schemas.microsoft.com/office/drawing/2014/main" id="{E2BA40DB-0610-8E36-3DB8-030F2367DE4F}"/>
              </a:ext>
            </a:extLst>
          </p:cNvPr>
          <p:cNvSpPr txBox="1"/>
          <p:nvPr/>
        </p:nvSpPr>
        <p:spPr>
          <a:xfrm>
            <a:off x="2286037" y="2235742"/>
            <a:ext cx="58542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3600" b="1">
                <a:latin typeface="+mn-ea"/>
              </a:rPr>
              <a:t>㋐</a:t>
            </a:r>
          </a:p>
        </p:txBody>
      </p:sp>
      <p:sp>
        <p:nvSpPr>
          <p:cNvPr id="39" name="テキスト ボックス 38">
            <a:extLst>
              <a:ext uri="{FF2B5EF4-FFF2-40B4-BE49-F238E27FC236}">
                <a16:creationId xmlns:a16="http://schemas.microsoft.com/office/drawing/2014/main" id="{7CD95EA5-B4B9-6E55-E749-7A3C53AE8963}"/>
              </a:ext>
            </a:extLst>
          </p:cNvPr>
          <p:cNvSpPr txBox="1"/>
          <p:nvPr/>
        </p:nvSpPr>
        <p:spPr>
          <a:xfrm>
            <a:off x="5031455" y="2235744"/>
            <a:ext cx="58542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3600" b="1" dirty="0">
                <a:latin typeface="+mn-ea"/>
              </a:rPr>
              <a:t>㋑</a:t>
            </a:r>
          </a:p>
        </p:txBody>
      </p:sp>
      <p:sp>
        <p:nvSpPr>
          <p:cNvPr id="40" name="テキスト ボックス 39">
            <a:extLst>
              <a:ext uri="{FF2B5EF4-FFF2-40B4-BE49-F238E27FC236}">
                <a16:creationId xmlns:a16="http://schemas.microsoft.com/office/drawing/2014/main" id="{13BC9D50-0F9D-900A-8EC9-3BDB41AB07D5}"/>
              </a:ext>
            </a:extLst>
          </p:cNvPr>
          <p:cNvSpPr txBox="1"/>
          <p:nvPr/>
        </p:nvSpPr>
        <p:spPr>
          <a:xfrm>
            <a:off x="7786519" y="2235743"/>
            <a:ext cx="58542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3600" b="1">
                <a:latin typeface="+mn-ea"/>
              </a:rPr>
              <a:t>㋒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C4853779-957F-D2B7-AC15-173C75FCAD2E}"/>
              </a:ext>
            </a:extLst>
          </p:cNvPr>
          <p:cNvSpPr txBox="1"/>
          <p:nvPr/>
        </p:nvSpPr>
        <p:spPr>
          <a:xfrm>
            <a:off x="0" y="6488668"/>
            <a:ext cx="684580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altLang="ja-JP" sz="1800" dirty="0">
                <a:latin typeface="+mn-ea"/>
              </a:rPr>
              <a:t>【</a:t>
            </a:r>
            <a:r>
              <a:rPr kumimoji="0" lang="ja-JP" altLang="en-US" sz="1800">
                <a:latin typeface="+mn-ea"/>
              </a:rPr>
              <a:t>４年</a:t>
            </a:r>
            <a:r>
              <a:rPr kumimoji="0" lang="en-US" altLang="ja-JP" sz="1800" dirty="0">
                <a:latin typeface="+mn-ea"/>
              </a:rPr>
              <a:t>14.</a:t>
            </a:r>
            <a:r>
              <a:rPr kumimoji="0" lang="ja-JP" altLang="en-US" sz="1800">
                <a:latin typeface="+mn-ea"/>
              </a:rPr>
              <a:t>直方体と立方体</a:t>
            </a:r>
            <a:r>
              <a:rPr kumimoji="0" lang="en-US" altLang="ja-JP" sz="1800" dirty="0">
                <a:latin typeface="+mn-ea"/>
              </a:rPr>
              <a:t>】</a:t>
            </a:r>
          </a:p>
        </p:txBody>
      </p:sp>
    </p:spTree>
    <p:extLst>
      <p:ext uri="{BB962C8B-B14F-4D97-AF65-F5344CB8AC3E}">
        <p14:creationId xmlns:p14="http://schemas.microsoft.com/office/powerpoint/2010/main" val="86625536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E3AA478-F6DE-90CF-ADB6-B3E50E0064E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平行四辺形 33">
            <a:extLst>
              <a:ext uri="{FF2B5EF4-FFF2-40B4-BE49-F238E27FC236}">
                <a16:creationId xmlns:a16="http://schemas.microsoft.com/office/drawing/2014/main" id="{69E6AC33-3658-428A-E7A3-813B44B43D42}"/>
              </a:ext>
            </a:extLst>
          </p:cNvPr>
          <p:cNvSpPr/>
          <p:nvPr/>
        </p:nvSpPr>
        <p:spPr>
          <a:xfrm>
            <a:off x="3164241" y="5018795"/>
            <a:ext cx="5867156" cy="692759"/>
          </a:xfrm>
          <a:prstGeom prst="parallelogram">
            <a:avLst>
              <a:gd name="adj" fmla="val 99451"/>
            </a:avLst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+mn-ea"/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1ACB7AD1-B332-EC2C-B3E4-2B34673E7149}"/>
              </a:ext>
            </a:extLst>
          </p:cNvPr>
          <p:cNvSpPr txBox="1"/>
          <p:nvPr/>
        </p:nvSpPr>
        <p:spPr>
          <a:xfrm>
            <a:off x="882436" y="599623"/>
            <a:ext cx="10007237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ja-JP" altLang="en-US" sz="2800" dirty="0">
                <a:latin typeface="+mn-ea"/>
              </a:rPr>
              <a:t>図の直方体について、色のついた面と合同な面は</a:t>
            </a:r>
            <a:r>
              <a:rPr kumimoji="0" lang="en-US" altLang="ja-JP" sz="2800" dirty="0">
                <a:latin typeface="+mn-ea"/>
              </a:rPr>
              <a:t>(</a:t>
            </a:r>
            <a:r>
              <a:rPr kumimoji="0" lang="ja-JP" altLang="en-US" sz="2800" dirty="0">
                <a:latin typeface="+mn-ea"/>
              </a:rPr>
              <a:t>　①　</a:t>
            </a:r>
            <a:r>
              <a:rPr kumimoji="0" lang="en-US" altLang="ja-JP" sz="2800" dirty="0">
                <a:latin typeface="+mn-ea"/>
              </a:rPr>
              <a:t>)</a:t>
            </a:r>
            <a:r>
              <a:rPr kumimoji="0" lang="ja-JP" altLang="en-US" sz="2800" dirty="0">
                <a:latin typeface="+mn-ea"/>
              </a:rPr>
              <a:t>つあります。</a:t>
            </a:r>
            <a:endParaRPr kumimoji="0" lang="en-US" altLang="ja-JP" sz="2800" dirty="0">
              <a:latin typeface="+mn-ea"/>
            </a:endParaRPr>
          </a:p>
          <a:p>
            <a:r>
              <a:rPr kumimoji="0" lang="ja-JP" altLang="en-US" sz="2800" dirty="0">
                <a:latin typeface="+mn-ea"/>
              </a:rPr>
              <a:t>①にあてはまる数を書きましょう。</a:t>
            </a:r>
            <a:endParaRPr kumimoji="0" lang="en-US" altLang="ja-JP" sz="2800" dirty="0">
              <a:latin typeface="+mn-ea"/>
            </a:endParaRPr>
          </a:p>
        </p:txBody>
      </p:sp>
      <p:sp>
        <p:nvSpPr>
          <p:cNvPr id="3" name="スライド番号プレースホルダー 2">
            <a:extLst>
              <a:ext uri="{FF2B5EF4-FFF2-40B4-BE49-F238E27FC236}">
                <a16:creationId xmlns:a16="http://schemas.microsoft.com/office/drawing/2014/main" id="{84E91A0D-F055-8084-6AEC-2E57BAA88A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FD8D9-0933-4DFC-9336-0D1486BA97A6}" type="slidenum">
              <a:rPr kumimoji="1" lang="ja-JP" altLang="en-US" smtClean="0">
                <a:latin typeface="+mn-ea"/>
              </a:rPr>
              <a:t>10</a:t>
            </a:fld>
            <a:endParaRPr kumimoji="1" lang="ja-JP" altLang="en-US">
              <a:latin typeface="+mn-ea"/>
            </a:endParaRPr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82319F15-151E-1A2A-7ECF-727346447C37}"/>
              </a:ext>
            </a:extLst>
          </p:cNvPr>
          <p:cNvGrpSpPr/>
          <p:nvPr/>
        </p:nvGrpSpPr>
        <p:grpSpPr>
          <a:xfrm>
            <a:off x="3858727" y="3073919"/>
            <a:ext cx="5172671" cy="728335"/>
            <a:chOff x="861630" y="1283480"/>
            <a:chExt cx="4919738" cy="728335"/>
          </a:xfrm>
        </p:grpSpPr>
        <p:sp>
          <p:nvSpPr>
            <p:cNvPr id="5" name="円弧 4">
              <a:extLst>
                <a:ext uri="{FF2B5EF4-FFF2-40B4-BE49-F238E27FC236}">
                  <a16:creationId xmlns:a16="http://schemas.microsoft.com/office/drawing/2014/main" id="{9F507C2C-4E85-DDB3-9F71-2457D5EB6553}"/>
                </a:ext>
              </a:extLst>
            </p:cNvPr>
            <p:cNvSpPr/>
            <p:nvPr/>
          </p:nvSpPr>
          <p:spPr>
            <a:xfrm>
              <a:off x="861630" y="1283480"/>
              <a:ext cx="4919738" cy="728335"/>
            </a:xfrm>
            <a:prstGeom prst="arc">
              <a:avLst>
                <a:gd name="adj1" fmla="val 19670570"/>
                <a:gd name="adj2" fmla="val 0"/>
              </a:avLst>
            </a:prstGeom>
            <a:ln>
              <a:solidFill>
                <a:schemeClr val="tx1"/>
              </a:solidFill>
              <a:prstDash val="sysDash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+mn-ea"/>
              </a:endParaRPr>
            </a:p>
          </p:txBody>
        </p:sp>
        <p:sp>
          <p:nvSpPr>
            <p:cNvPr id="6" name="円弧 5">
              <a:extLst>
                <a:ext uri="{FF2B5EF4-FFF2-40B4-BE49-F238E27FC236}">
                  <a16:creationId xmlns:a16="http://schemas.microsoft.com/office/drawing/2014/main" id="{F422BD30-AF3F-0294-DF0F-8CD49A6430FA}"/>
                </a:ext>
              </a:extLst>
            </p:cNvPr>
            <p:cNvSpPr/>
            <p:nvPr/>
          </p:nvSpPr>
          <p:spPr>
            <a:xfrm flipH="1">
              <a:off x="866758" y="1283480"/>
              <a:ext cx="4865449" cy="718500"/>
            </a:xfrm>
            <a:prstGeom prst="arc">
              <a:avLst>
                <a:gd name="adj1" fmla="val 19300290"/>
                <a:gd name="adj2" fmla="val 0"/>
              </a:avLst>
            </a:prstGeom>
            <a:ln>
              <a:solidFill>
                <a:schemeClr val="tx1"/>
              </a:solidFill>
              <a:prstDash val="sysDash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+mn-ea"/>
              </a:endParaRPr>
            </a:p>
          </p:txBody>
        </p:sp>
      </p:grpSp>
      <p:grpSp>
        <p:nvGrpSpPr>
          <p:cNvPr id="7" name="グループ化 6">
            <a:extLst>
              <a:ext uri="{FF2B5EF4-FFF2-40B4-BE49-F238E27FC236}">
                <a16:creationId xmlns:a16="http://schemas.microsoft.com/office/drawing/2014/main" id="{048B77BB-C2D2-EB71-4985-44EE1A29E59A}"/>
              </a:ext>
            </a:extLst>
          </p:cNvPr>
          <p:cNvGrpSpPr/>
          <p:nvPr/>
        </p:nvGrpSpPr>
        <p:grpSpPr>
          <a:xfrm rot="16200000">
            <a:off x="2347182" y="4533339"/>
            <a:ext cx="1617209" cy="728335"/>
            <a:chOff x="861630" y="1283480"/>
            <a:chExt cx="4919738" cy="728335"/>
          </a:xfrm>
        </p:grpSpPr>
        <p:sp>
          <p:nvSpPr>
            <p:cNvPr id="8" name="円弧 7">
              <a:extLst>
                <a:ext uri="{FF2B5EF4-FFF2-40B4-BE49-F238E27FC236}">
                  <a16:creationId xmlns:a16="http://schemas.microsoft.com/office/drawing/2014/main" id="{52862849-8823-E95C-CA22-456DBDAA4281}"/>
                </a:ext>
              </a:extLst>
            </p:cNvPr>
            <p:cNvSpPr/>
            <p:nvPr/>
          </p:nvSpPr>
          <p:spPr>
            <a:xfrm>
              <a:off x="861630" y="1283480"/>
              <a:ext cx="4919738" cy="728335"/>
            </a:xfrm>
            <a:prstGeom prst="arc">
              <a:avLst>
                <a:gd name="adj1" fmla="val 18316583"/>
                <a:gd name="adj2" fmla="val 0"/>
              </a:avLst>
            </a:prstGeom>
            <a:ln>
              <a:solidFill>
                <a:schemeClr val="tx1"/>
              </a:solidFill>
              <a:prstDash val="sysDash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+mn-ea"/>
              </a:endParaRPr>
            </a:p>
          </p:txBody>
        </p:sp>
        <p:sp>
          <p:nvSpPr>
            <p:cNvPr id="9" name="円弧 8">
              <a:extLst>
                <a:ext uri="{FF2B5EF4-FFF2-40B4-BE49-F238E27FC236}">
                  <a16:creationId xmlns:a16="http://schemas.microsoft.com/office/drawing/2014/main" id="{275F2D9A-2DF6-2C09-9F57-4C368FC3724A}"/>
                </a:ext>
              </a:extLst>
            </p:cNvPr>
            <p:cNvSpPr/>
            <p:nvPr/>
          </p:nvSpPr>
          <p:spPr>
            <a:xfrm flipH="1">
              <a:off x="866758" y="1283480"/>
              <a:ext cx="4865449" cy="718500"/>
            </a:xfrm>
            <a:prstGeom prst="arc">
              <a:avLst>
                <a:gd name="adj1" fmla="val 18294511"/>
                <a:gd name="adj2" fmla="val 0"/>
              </a:avLst>
            </a:prstGeom>
            <a:ln>
              <a:solidFill>
                <a:schemeClr val="tx1"/>
              </a:solidFill>
              <a:prstDash val="sysDash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+mn-ea"/>
              </a:endParaRPr>
            </a:p>
          </p:txBody>
        </p:sp>
      </p:grp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668C3253-D363-D80D-63D7-AB911BAA3BE4}"/>
              </a:ext>
            </a:extLst>
          </p:cNvPr>
          <p:cNvSpPr txBox="1"/>
          <p:nvPr/>
        </p:nvSpPr>
        <p:spPr>
          <a:xfrm>
            <a:off x="6036488" y="2797732"/>
            <a:ext cx="10796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dirty="0">
                <a:latin typeface="+mn-ea"/>
              </a:rPr>
              <a:t>６㎝</a:t>
            </a: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F3219160-41D3-9460-E82D-25DE90152757}"/>
              </a:ext>
            </a:extLst>
          </p:cNvPr>
          <p:cNvSpPr txBox="1"/>
          <p:nvPr/>
        </p:nvSpPr>
        <p:spPr>
          <a:xfrm>
            <a:off x="2201734" y="4563112"/>
            <a:ext cx="10766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dirty="0">
                <a:latin typeface="+mn-ea"/>
              </a:rPr>
              <a:t>２㎝</a:t>
            </a:r>
          </a:p>
        </p:txBody>
      </p:sp>
      <p:sp>
        <p:nvSpPr>
          <p:cNvPr id="12" name="直方体 11">
            <a:extLst>
              <a:ext uri="{FF2B5EF4-FFF2-40B4-BE49-F238E27FC236}">
                <a16:creationId xmlns:a16="http://schemas.microsoft.com/office/drawing/2014/main" id="{4FF12B73-251A-9779-DDBD-5C087A96FBB6}"/>
              </a:ext>
            </a:extLst>
          </p:cNvPr>
          <p:cNvSpPr/>
          <p:nvPr/>
        </p:nvSpPr>
        <p:spPr>
          <a:xfrm>
            <a:off x="3160599" y="3429000"/>
            <a:ext cx="5870801" cy="2277113"/>
          </a:xfrm>
          <a:prstGeom prst="cube">
            <a:avLst>
              <a:gd name="adj" fmla="val 30083"/>
            </a:avLst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+mn-ea"/>
            </a:endParaRPr>
          </a:p>
        </p:txBody>
      </p:sp>
      <p:sp>
        <p:nvSpPr>
          <p:cNvPr id="13" name="直方体 12">
            <a:extLst>
              <a:ext uri="{FF2B5EF4-FFF2-40B4-BE49-F238E27FC236}">
                <a16:creationId xmlns:a16="http://schemas.microsoft.com/office/drawing/2014/main" id="{C38D17C9-7739-B044-92A9-79094BA09080}"/>
              </a:ext>
            </a:extLst>
          </p:cNvPr>
          <p:cNvSpPr/>
          <p:nvPr/>
        </p:nvSpPr>
        <p:spPr>
          <a:xfrm rot="10800000">
            <a:off x="3160596" y="3428999"/>
            <a:ext cx="5870801" cy="2277113"/>
          </a:xfrm>
          <a:prstGeom prst="cube">
            <a:avLst>
              <a:gd name="adj" fmla="val 30083"/>
            </a:avLst>
          </a:prstGeom>
          <a:noFill/>
          <a:ln w="19050"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+mn-ea"/>
            </a:endParaRPr>
          </a:p>
        </p:txBody>
      </p:sp>
      <p:grpSp>
        <p:nvGrpSpPr>
          <p:cNvPr id="14" name="グループ化 13">
            <a:extLst>
              <a:ext uri="{FF2B5EF4-FFF2-40B4-BE49-F238E27FC236}">
                <a16:creationId xmlns:a16="http://schemas.microsoft.com/office/drawing/2014/main" id="{8D0E2F49-42CF-0E55-CBEA-A2DE3F432A9B}"/>
              </a:ext>
            </a:extLst>
          </p:cNvPr>
          <p:cNvGrpSpPr/>
          <p:nvPr/>
        </p:nvGrpSpPr>
        <p:grpSpPr>
          <a:xfrm rot="18915457">
            <a:off x="3008724" y="3618454"/>
            <a:ext cx="972183" cy="261661"/>
            <a:chOff x="861630" y="1283480"/>
            <a:chExt cx="4919738" cy="728335"/>
          </a:xfrm>
        </p:grpSpPr>
        <p:sp>
          <p:nvSpPr>
            <p:cNvPr id="15" name="円弧 14">
              <a:extLst>
                <a:ext uri="{FF2B5EF4-FFF2-40B4-BE49-F238E27FC236}">
                  <a16:creationId xmlns:a16="http://schemas.microsoft.com/office/drawing/2014/main" id="{643C8689-BB41-84E4-678A-E0D11F386CF5}"/>
                </a:ext>
              </a:extLst>
            </p:cNvPr>
            <p:cNvSpPr/>
            <p:nvPr/>
          </p:nvSpPr>
          <p:spPr>
            <a:xfrm>
              <a:off x="861630" y="1283480"/>
              <a:ext cx="4919738" cy="728335"/>
            </a:xfrm>
            <a:prstGeom prst="arc">
              <a:avLst>
                <a:gd name="adj1" fmla="val 19670570"/>
                <a:gd name="adj2" fmla="val 0"/>
              </a:avLst>
            </a:prstGeom>
            <a:ln>
              <a:solidFill>
                <a:schemeClr val="tx1"/>
              </a:solidFill>
              <a:prstDash val="sysDash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+mn-ea"/>
              </a:endParaRPr>
            </a:p>
          </p:txBody>
        </p:sp>
        <p:sp>
          <p:nvSpPr>
            <p:cNvPr id="16" name="円弧 15">
              <a:extLst>
                <a:ext uri="{FF2B5EF4-FFF2-40B4-BE49-F238E27FC236}">
                  <a16:creationId xmlns:a16="http://schemas.microsoft.com/office/drawing/2014/main" id="{F7316D59-5A7D-37D5-A490-00FA88DB225F}"/>
                </a:ext>
              </a:extLst>
            </p:cNvPr>
            <p:cNvSpPr/>
            <p:nvPr/>
          </p:nvSpPr>
          <p:spPr>
            <a:xfrm flipH="1">
              <a:off x="866758" y="1283480"/>
              <a:ext cx="4865449" cy="718500"/>
            </a:xfrm>
            <a:prstGeom prst="arc">
              <a:avLst>
                <a:gd name="adj1" fmla="val 19300290"/>
                <a:gd name="adj2" fmla="val 0"/>
              </a:avLst>
            </a:prstGeom>
            <a:ln>
              <a:solidFill>
                <a:schemeClr val="tx1"/>
              </a:solidFill>
              <a:prstDash val="sysDash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+mn-ea"/>
              </a:endParaRPr>
            </a:p>
          </p:txBody>
        </p:sp>
      </p:grp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DA46A644-599E-4142-E446-F6CBE41F352E}"/>
              </a:ext>
            </a:extLst>
          </p:cNvPr>
          <p:cNvSpPr txBox="1"/>
          <p:nvPr/>
        </p:nvSpPr>
        <p:spPr>
          <a:xfrm>
            <a:off x="2649175" y="3320232"/>
            <a:ext cx="10766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dirty="0">
                <a:latin typeface="+mn-ea"/>
              </a:rPr>
              <a:t>２㎝</a:t>
            </a:r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7D30BF95-DBB5-42A8-2087-3FF2101E34D5}"/>
              </a:ext>
            </a:extLst>
          </p:cNvPr>
          <p:cNvSpPr txBox="1"/>
          <p:nvPr/>
        </p:nvSpPr>
        <p:spPr>
          <a:xfrm>
            <a:off x="0" y="6488668"/>
            <a:ext cx="684580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en-US" altLang="ja-JP" sz="1800" dirty="0">
                <a:latin typeface="+mn-ea"/>
              </a:rPr>
              <a:t>【</a:t>
            </a:r>
            <a:r>
              <a:rPr kumimoji="0" lang="ja-JP" altLang="en-US" sz="1800">
                <a:latin typeface="+mn-ea"/>
              </a:rPr>
              <a:t>５年６</a:t>
            </a:r>
            <a:r>
              <a:rPr kumimoji="0" lang="en-US" altLang="ja-JP" sz="1800" dirty="0">
                <a:latin typeface="+mn-ea"/>
              </a:rPr>
              <a:t>.</a:t>
            </a:r>
            <a:r>
              <a:rPr kumimoji="0" lang="ja-JP" altLang="en-US" sz="1800">
                <a:latin typeface="+mn-ea"/>
              </a:rPr>
              <a:t>合同な図形</a:t>
            </a:r>
            <a:r>
              <a:rPr kumimoji="0" lang="en-US" altLang="ja-JP" sz="1800" dirty="0">
                <a:latin typeface="+mn-ea"/>
              </a:rPr>
              <a:t>】</a:t>
            </a:r>
          </a:p>
        </p:txBody>
      </p:sp>
    </p:spTree>
    <p:extLst>
      <p:ext uri="{BB962C8B-B14F-4D97-AF65-F5344CB8AC3E}">
        <p14:creationId xmlns:p14="http://schemas.microsoft.com/office/powerpoint/2010/main" val="79917187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C9AEECF-AF9A-E0CC-B0E8-610A4A15C25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F1615953-5F0F-99A4-2B09-3E058643A124}"/>
              </a:ext>
            </a:extLst>
          </p:cNvPr>
          <p:cNvSpPr txBox="1"/>
          <p:nvPr/>
        </p:nvSpPr>
        <p:spPr>
          <a:xfrm>
            <a:off x="882437" y="599623"/>
            <a:ext cx="7991702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ja-JP" altLang="en-US" sz="2800" dirty="0">
                <a:latin typeface="+mn-ea"/>
              </a:rPr>
              <a:t>図の円の円周の長さは（　</a:t>
            </a:r>
            <a:r>
              <a:rPr kumimoji="0" lang="en-US" altLang="ja-JP" sz="2800" dirty="0">
                <a:latin typeface="+mn-ea"/>
              </a:rPr>
              <a:t>①</a:t>
            </a:r>
            <a:r>
              <a:rPr kumimoji="0" lang="ja-JP" altLang="en-US" sz="2800" dirty="0">
                <a:latin typeface="+mn-ea"/>
              </a:rPr>
              <a:t>　）㎝です。</a:t>
            </a:r>
          </a:p>
          <a:p>
            <a:r>
              <a:rPr kumimoji="0" lang="en-US" altLang="ja-JP" sz="2800" dirty="0">
                <a:latin typeface="+mn-ea"/>
              </a:rPr>
              <a:t>①</a:t>
            </a:r>
            <a:r>
              <a:rPr kumimoji="0" lang="ja-JP" altLang="en-US" sz="2800" dirty="0">
                <a:latin typeface="+mn-ea"/>
              </a:rPr>
              <a:t>にあてはまる数を書きましょう。</a:t>
            </a:r>
            <a:endParaRPr kumimoji="0" lang="en-US" altLang="ja-JP" sz="2800" dirty="0">
              <a:latin typeface="+mn-ea"/>
            </a:endParaRPr>
          </a:p>
          <a:p>
            <a:r>
              <a:rPr lang="ja-JP" altLang="en-US" sz="2800" dirty="0">
                <a:solidFill>
                  <a:sysClr val="windowText" lastClr="000000"/>
                </a:solidFill>
                <a:latin typeface="+mn-ea"/>
              </a:rPr>
              <a:t>ただし、円周率は</a:t>
            </a:r>
            <a:r>
              <a:rPr lang="en-US" altLang="ja-JP" sz="2800" dirty="0">
                <a:solidFill>
                  <a:sysClr val="windowText" lastClr="000000"/>
                </a:solidFill>
                <a:latin typeface="+mn-ea"/>
              </a:rPr>
              <a:t>3.14</a:t>
            </a:r>
            <a:r>
              <a:rPr lang="ja-JP" altLang="en-US" sz="2800" dirty="0">
                <a:solidFill>
                  <a:sysClr val="windowText" lastClr="000000"/>
                </a:solidFill>
                <a:latin typeface="+mn-ea"/>
              </a:rPr>
              <a:t>と</a:t>
            </a:r>
            <a:r>
              <a:rPr lang="ja-JP" altLang="en-US" sz="2800">
                <a:solidFill>
                  <a:sysClr val="windowText" lastClr="000000"/>
                </a:solidFill>
                <a:latin typeface="+mn-ea"/>
              </a:rPr>
              <a:t>します。</a:t>
            </a:r>
            <a:endParaRPr kumimoji="0" lang="en-US" altLang="ja-JP" sz="2800" b="1" dirty="0">
              <a:solidFill>
                <a:sysClr val="windowText" lastClr="000000"/>
              </a:solidFill>
              <a:latin typeface="+mn-ea"/>
            </a:endParaRPr>
          </a:p>
        </p:txBody>
      </p:sp>
      <p:sp>
        <p:nvSpPr>
          <p:cNvPr id="3" name="スライド番号プレースホルダー 2">
            <a:extLst>
              <a:ext uri="{FF2B5EF4-FFF2-40B4-BE49-F238E27FC236}">
                <a16:creationId xmlns:a16="http://schemas.microsoft.com/office/drawing/2014/main" id="{A3A62CA4-0895-6A2B-4ED8-C612422A39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FD8D9-0933-4DFC-9336-0D1486BA97A6}" type="slidenum">
              <a:rPr kumimoji="1" lang="ja-JP" altLang="en-US" smtClean="0">
                <a:latin typeface="+mn-ea"/>
              </a:rPr>
              <a:t>11</a:t>
            </a:fld>
            <a:endParaRPr kumimoji="1" lang="ja-JP" altLang="en-US">
              <a:latin typeface="+mn-ea"/>
            </a:endParaRPr>
          </a:p>
        </p:txBody>
      </p:sp>
      <p:sp>
        <p:nvSpPr>
          <p:cNvPr id="5" name="楕円 4">
            <a:extLst>
              <a:ext uri="{FF2B5EF4-FFF2-40B4-BE49-F238E27FC236}">
                <a16:creationId xmlns:a16="http://schemas.microsoft.com/office/drawing/2014/main" id="{16E0F203-471D-62CA-EBC6-4122283D9227}"/>
              </a:ext>
            </a:extLst>
          </p:cNvPr>
          <p:cNvSpPr/>
          <p:nvPr/>
        </p:nvSpPr>
        <p:spPr>
          <a:xfrm>
            <a:off x="6487924" y="2074758"/>
            <a:ext cx="4336792" cy="4183619"/>
          </a:xfrm>
          <a:prstGeom prst="ellipse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+mn-ea"/>
            </a:endParaRPr>
          </a:p>
        </p:txBody>
      </p:sp>
      <p:cxnSp>
        <p:nvCxnSpPr>
          <p:cNvPr id="6" name="直線コネクタ 5">
            <a:extLst>
              <a:ext uri="{FF2B5EF4-FFF2-40B4-BE49-F238E27FC236}">
                <a16:creationId xmlns:a16="http://schemas.microsoft.com/office/drawing/2014/main" id="{2699E274-D8E9-01BF-5C30-AD2068BE475F}"/>
              </a:ext>
            </a:extLst>
          </p:cNvPr>
          <p:cNvCxnSpPr>
            <a:cxnSpLocks/>
            <a:endCxn id="5" idx="4"/>
          </p:cNvCxnSpPr>
          <p:nvPr/>
        </p:nvCxnSpPr>
        <p:spPr>
          <a:xfrm>
            <a:off x="8656320" y="2074758"/>
            <a:ext cx="0" cy="4183619"/>
          </a:xfrm>
          <a:prstGeom prst="line">
            <a:avLst/>
          </a:prstGeom>
          <a:ln w="38100">
            <a:solidFill>
              <a:schemeClr val="tx1"/>
            </a:solidFill>
            <a:prstDash val="sys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7" name="グループ化 6">
            <a:extLst>
              <a:ext uri="{FF2B5EF4-FFF2-40B4-BE49-F238E27FC236}">
                <a16:creationId xmlns:a16="http://schemas.microsoft.com/office/drawing/2014/main" id="{AE023DFA-290A-DF1C-73AA-6016C6F2D384}"/>
              </a:ext>
            </a:extLst>
          </p:cNvPr>
          <p:cNvGrpSpPr/>
          <p:nvPr/>
        </p:nvGrpSpPr>
        <p:grpSpPr>
          <a:xfrm rot="16200000">
            <a:off x="7651455" y="2715455"/>
            <a:ext cx="2009730" cy="728335"/>
            <a:chOff x="861630" y="1283480"/>
            <a:chExt cx="4919738" cy="728335"/>
          </a:xfrm>
        </p:grpSpPr>
        <p:sp>
          <p:nvSpPr>
            <p:cNvPr id="8" name="円弧 7">
              <a:extLst>
                <a:ext uri="{FF2B5EF4-FFF2-40B4-BE49-F238E27FC236}">
                  <a16:creationId xmlns:a16="http://schemas.microsoft.com/office/drawing/2014/main" id="{F066CC86-C6BE-76CB-6B0B-98050AECC8BE}"/>
                </a:ext>
              </a:extLst>
            </p:cNvPr>
            <p:cNvSpPr/>
            <p:nvPr/>
          </p:nvSpPr>
          <p:spPr>
            <a:xfrm>
              <a:off x="861630" y="1283480"/>
              <a:ext cx="4919738" cy="728335"/>
            </a:xfrm>
            <a:prstGeom prst="arc">
              <a:avLst>
                <a:gd name="adj1" fmla="val 18153472"/>
                <a:gd name="adj2" fmla="val 0"/>
              </a:avLst>
            </a:prstGeom>
            <a:ln w="38100">
              <a:solidFill>
                <a:schemeClr val="tx1"/>
              </a:solidFill>
              <a:prstDash val="sysDash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+mn-ea"/>
              </a:endParaRPr>
            </a:p>
          </p:txBody>
        </p:sp>
        <p:sp>
          <p:nvSpPr>
            <p:cNvPr id="9" name="円弧 8">
              <a:extLst>
                <a:ext uri="{FF2B5EF4-FFF2-40B4-BE49-F238E27FC236}">
                  <a16:creationId xmlns:a16="http://schemas.microsoft.com/office/drawing/2014/main" id="{FC68F8B9-1DB3-870B-3A4D-F79DA97BE3E4}"/>
                </a:ext>
              </a:extLst>
            </p:cNvPr>
            <p:cNvSpPr/>
            <p:nvPr/>
          </p:nvSpPr>
          <p:spPr>
            <a:xfrm flipH="1">
              <a:off x="866758" y="1283480"/>
              <a:ext cx="4865449" cy="718500"/>
            </a:xfrm>
            <a:prstGeom prst="arc">
              <a:avLst>
                <a:gd name="adj1" fmla="val 18870812"/>
                <a:gd name="adj2" fmla="val 0"/>
              </a:avLst>
            </a:prstGeom>
            <a:ln w="38100">
              <a:solidFill>
                <a:schemeClr val="tx1"/>
              </a:solidFill>
              <a:prstDash val="sysDash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+mn-ea"/>
              </a:endParaRPr>
            </a:p>
          </p:txBody>
        </p:sp>
      </p:grp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3D9DD245-AEDD-7B66-6701-4B4FC2548306}"/>
              </a:ext>
            </a:extLst>
          </p:cNvPr>
          <p:cNvSpPr txBox="1"/>
          <p:nvPr/>
        </p:nvSpPr>
        <p:spPr>
          <a:xfrm>
            <a:off x="7782083" y="2827006"/>
            <a:ext cx="100046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>
                <a:latin typeface="+mn-ea"/>
              </a:rPr>
              <a:t>５㎝</a:t>
            </a:r>
          </a:p>
        </p:txBody>
      </p:sp>
      <p:sp>
        <p:nvSpPr>
          <p:cNvPr id="11" name="楕円 10">
            <a:extLst>
              <a:ext uri="{FF2B5EF4-FFF2-40B4-BE49-F238E27FC236}">
                <a16:creationId xmlns:a16="http://schemas.microsoft.com/office/drawing/2014/main" id="{55EDD045-7D2F-D203-EC3C-7CE28A7D2EA5}"/>
              </a:ext>
            </a:extLst>
          </p:cNvPr>
          <p:cNvSpPr/>
          <p:nvPr/>
        </p:nvSpPr>
        <p:spPr>
          <a:xfrm>
            <a:off x="8572034" y="4023531"/>
            <a:ext cx="167148" cy="170662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+mn-ea"/>
            </a:endParaRP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51C751DB-94EC-1772-986D-BB6AADCDAA30}"/>
              </a:ext>
            </a:extLst>
          </p:cNvPr>
          <p:cNvSpPr txBox="1"/>
          <p:nvPr/>
        </p:nvSpPr>
        <p:spPr>
          <a:xfrm>
            <a:off x="0" y="6488668"/>
            <a:ext cx="684580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en-US" altLang="ja-JP" sz="1800" dirty="0">
                <a:latin typeface="+mn-ea"/>
              </a:rPr>
              <a:t>【</a:t>
            </a:r>
            <a:r>
              <a:rPr kumimoji="0" lang="ja-JP" altLang="en-US" sz="1800">
                <a:latin typeface="+mn-ea"/>
              </a:rPr>
              <a:t>５年</a:t>
            </a:r>
            <a:r>
              <a:rPr kumimoji="0" lang="en-US" altLang="ja-JP" sz="1800" dirty="0">
                <a:latin typeface="+mn-ea"/>
              </a:rPr>
              <a:t>17.</a:t>
            </a:r>
            <a:r>
              <a:rPr kumimoji="0" lang="ja-JP" altLang="en-US" sz="1800">
                <a:latin typeface="+mn-ea"/>
              </a:rPr>
              <a:t>正多角形と円周の長さ</a:t>
            </a:r>
            <a:r>
              <a:rPr kumimoji="0" lang="en-US" altLang="ja-JP" sz="1800" dirty="0">
                <a:latin typeface="+mn-ea"/>
              </a:rPr>
              <a:t>】</a:t>
            </a:r>
          </a:p>
        </p:txBody>
      </p:sp>
    </p:spTree>
    <p:extLst>
      <p:ext uri="{BB962C8B-B14F-4D97-AF65-F5344CB8AC3E}">
        <p14:creationId xmlns:p14="http://schemas.microsoft.com/office/powerpoint/2010/main" val="10661346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5886932-A847-E9BC-0722-9195901A827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テキスト ボックス 67">
            <a:extLst>
              <a:ext uri="{FF2B5EF4-FFF2-40B4-BE49-F238E27FC236}">
                <a16:creationId xmlns:a16="http://schemas.microsoft.com/office/drawing/2014/main" id="{18505EE8-8833-80F1-BBCC-4A2AF09C7447}"/>
              </a:ext>
            </a:extLst>
          </p:cNvPr>
          <p:cNvSpPr txBox="1"/>
          <p:nvPr/>
        </p:nvSpPr>
        <p:spPr>
          <a:xfrm>
            <a:off x="881725" y="543735"/>
            <a:ext cx="10540800" cy="5693866"/>
          </a:xfrm>
          <a:prstGeom prst="rect">
            <a:avLst/>
          </a:prstGeom>
          <a:noFill/>
        </p:spPr>
        <p:txBody>
          <a:bodyPr wrap="square" numCol="2" spcCol="360000">
            <a:spAutoFit/>
          </a:bodyPr>
          <a:lstStyle/>
          <a:p>
            <a:pPr lvl="0"/>
            <a:r>
              <a:rPr lang="ja-JP" altLang="en-US" sz="2800" dirty="0">
                <a:latin typeface="+mn-ea"/>
              </a:rPr>
              <a:t>解答</a:t>
            </a:r>
            <a:endParaRPr lang="en-US" altLang="ja-JP" sz="2800" dirty="0">
              <a:latin typeface="+mn-ea"/>
            </a:endParaRPr>
          </a:p>
          <a:p>
            <a:pPr marL="671513" indent="-671513">
              <a:buFont typeface="+mj-lt"/>
              <a:buAutoNum type="arabicPeriod"/>
            </a:pPr>
            <a:r>
              <a:rPr lang="ja-JP" altLang="en-US" sz="2800" dirty="0">
                <a:latin typeface="+mn-ea"/>
              </a:rPr>
              <a:t>㋐、㋑</a:t>
            </a:r>
            <a:endParaRPr lang="en-US" altLang="ja-JP" sz="2800" dirty="0">
              <a:latin typeface="+mn-ea"/>
            </a:endParaRPr>
          </a:p>
          <a:p>
            <a:pPr marL="671513" indent="-671513">
              <a:buFont typeface="+mj-lt"/>
              <a:buAutoNum type="arabicPeriod"/>
            </a:pPr>
            <a:r>
              <a:rPr lang="ja-JP" altLang="en-US" sz="2800" dirty="0">
                <a:latin typeface="+mn-ea"/>
              </a:rPr>
              <a:t>８</a:t>
            </a:r>
            <a:endParaRPr lang="en-US" altLang="ja-JP" sz="2800" dirty="0">
              <a:latin typeface="+mn-ea"/>
            </a:endParaRPr>
          </a:p>
          <a:p>
            <a:pPr marL="671513" indent="-671513">
              <a:buFont typeface="+mj-lt"/>
              <a:buAutoNum type="arabicPeriod"/>
            </a:pPr>
            <a:r>
              <a:rPr lang="ja-JP" altLang="en-US" sz="2800" dirty="0">
                <a:latin typeface="+mn-ea"/>
              </a:rPr>
              <a:t>８</a:t>
            </a:r>
            <a:endParaRPr lang="en-US" altLang="ja-JP" sz="2800" dirty="0">
              <a:latin typeface="+mn-ea"/>
            </a:endParaRPr>
          </a:p>
          <a:p>
            <a:pPr marL="671513" indent="-671513">
              <a:buFont typeface="+mj-lt"/>
              <a:buAutoNum type="arabicPeriod"/>
            </a:pPr>
            <a:r>
              <a:rPr lang="ja-JP" altLang="en-US" sz="2800" dirty="0">
                <a:latin typeface="+mn-ea"/>
              </a:rPr>
              <a:t>㋐、㋒、㋓</a:t>
            </a:r>
            <a:endParaRPr lang="en-US" altLang="ja-JP" sz="2800" dirty="0">
              <a:latin typeface="+mn-ea"/>
            </a:endParaRPr>
          </a:p>
          <a:p>
            <a:pPr marL="671513" indent="-671513">
              <a:buFont typeface="+mj-lt"/>
              <a:buAutoNum type="arabicPeriod"/>
            </a:pPr>
            <a:r>
              <a:rPr lang="ja-JP" altLang="en-US" sz="2800" dirty="0">
                <a:latin typeface="+mn-ea"/>
              </a:rPr>
              <a:t>ケ、サ</a:t>
            </a:r>
            <a:endParaRPr lang="en-US" altLang="ja-JP" sz="2800" dirty="0">
              <a:latin typeface="+mn-ea"/>
            </a:endParaRPr>
          </a:p>
          <a:p>
            <a:pPr marL="671513" indent="-671513">
              <a:buFont typeface="+mj-lt"/>
              <a:buAutoNum type="arabicPeriod"/>
            </a:pPr>
            <a:r>
              <a:rPr lang="ja-JP" altLang="en-US" sz="2800" dirty="0">
                <a:latin typeface="+mn-ea"/>
              </a:rPr>
              <a:t>３</a:t>
            </a:r>
            <a:endParaRPr lang="en-US" altLang="ja-JP" sz="2800" dirty="0">
              <a:latin typeface="+mn-ea"/>
            </a:endParaRPr>
          </a:p>
          <a:p>
            <a:pPr marL="671513" indent="-671513">
              <a:buFont typeface="+mj-lt"/>
              <a:buAutoNum type="arabicPeriod"/>
            </a:pPr>
            <a:r>
              <a:rPr lang="ja-JP" altLang="en-US" sz="2800" dirty="0">
                <a:latin typeface="+mn-ea"/>
              </a:rPr>
              <a:t>４</a:t>
            </a:r>
            <a:endParaRPr lang="en-US" altLang="ja-JP" sz="2800" dirty="0">
              <a:latin typeface="+mn-ea"/>
            </a:endParaRPr>
          </a:p>
          <a:p>
            <a:pPr marL="671513" indent="-671513">
              <a:buFont typeface="+mj-lt"/>
              <a:buAutoNum type="arabicPeriod"/>
            </a:pPr>
            <a:r>
              <a:rPr lang="ja-JP" altLang="en-US" sz="2800" dirty="0">
                <a:latin typeface="+mn-ea"/>
              </a:rPr>
              <a:t>㋒、㋔</a:t>
            </a:r>
            <a:endParaRPr lang="en-US" altLang="ja-JP" sz="2800" dirty="0">
              <a:latin typeface="+mn-ea"/>
            </a:endParaRPr>
          </a:p>
          <a:p>
            <a:pPr marL="671513" indent="-671513">
              <a:buFont typeface="+mj-lt"/>
              <a:buAutoNum type="arabicPeriod"/>
            </a:pPr>
            <a:r>
              <a:rPr lang="ja-JP" altLang="en-US" sz="2800" dirty="0">
                <a:latin typeface="+mn-ea"/>
              </a:rPr>
              <a:t>㋑、㋒</a:t>
            </a:r>
            <a:endParaRPr lang="en-US" altLang="ja-JP" sz="2800" dirty="0">
              <a:latin typeface="+mn-ea"/>
            </a:endParaRPr>
          </a:p>
          <a:p>
            <a:pPr marL="671513" indent="-671513">
              <a:buFont typeface="+mj-lt"/>
              <a:buAutoNum type="arabicPeriod"/>
            </a:pPr>
            <a:r>
              <a:rPr lang="ja-JP" altLang="en-US" sz="2800" dirty="0">
                <a:latin typeface="+mn-ea"/>
              </a:rPr>
              <a:t>３</a:t>
            </a:r>
            <a:endParaRPr lang="en-US" altLang="ja-JP" sz="2800" dirty="0">
              <a:latin typeface="+mn-ea"/>
            </a:endParaRPr>
          </a:p>
          <a:p>
            <a:pPr marL="671513" indent="-671513">
              <a:buFont typeface="+mj-lt"/>
              <a:buAutoNum type="arabicPeriod"/>
            </a:pPr>
            <a:r>
              <a:rPr lang="en-US" altLang="ja-JP" sz="2800" dirty="0">
                <a:latin typeface="+mn-ea"/>
              </a:rPr>
              <a:t>31.4</a:t>
            </a:r>
          </a:p>
          <a:p>
            <a:pPr marL="514350" indent="-514350">
              <a:buFont typeface="+mj-lt"/>
              <a:buAutoNum type="arabicPeriod"/>
            </a:pPr>
            <a:endParaRPr lang="en-US" altLang="ja-JP" sz="2800" dirty="0">
              <a:latin typeface="+mn-ea"/>
            </a:endParaRPr>
          </a:p>
          <a:p>
            <a:pPr marL="514350" indent="-514350">
              <a:buFont typeface="+mj-lt"/>
              <a:buAutoNum type="arabicPeriod"/>
            </a:pPr>
            <a:endParaRPr lang="en-US" altLang="ja-JP" sz="2800" dirty="0">
              <a:latin typeface="+mn-ea"/>
            </a:endParaRPr>
          </a:p>
          <a:p>
            <a:pPr marL="514350" indent="-514350">
              <a:buFont typeface="+mj-lt"/>
              <a:buAutoNum type="arabicPeriod"/>
            </a:pPr>
            <a:endParaRPr lang="en-US" altLang="ja-JP" sz="2800" dirty="0">
              <a:latin typeface="+mn-ea"/>
            </a:endParaRPr>
          </a:p>
          <a:p>
            <a:pPr marL="514350" indent="-514350">
              <a:buFont typeface="+mj-lt"/>
              <a:buAutoNum type="arabicPeriod"/>
            </a:pPr>
            <a:endParaRPr lang="en-US" altLang="ja-JP" sz="2800" dirty="0">
              <a:latin typeface="+mn-ea"/>
            </a:endParaRPr>
          </a:p>
          <a:p>
            <a:pPr marL="514350" indent="-514350">
              <a:buFont typeface="+mj-lt"/>
              <a:buAutoNum type="arabicPeriod"/>
            </a:pPr>
            <a:endParaRPr lang="en-US" altLang="ja-JP" sz="2800" dirty="0">
              <a:latin typeface="+mn-ea"/>
            </a:endParaRPr>
          </a:p>
          <a:p>
            <a:pPr marL="514350" indent="-514350">
              <a:buFont typeface="+mj-lt"/>
              <a:buAutoNum type="arabicPeriod"/>
            </a:pPr>
            <a:endParaRPr lang="en-US" altLang="ja-JP" sz="2800" dirty="0">
              <a:latin typeface="+mn-ea"/>
            </a:endParaRPr>
          </a:p>
          <a:p>
            <a:pPr marL="514350" indent="-514350">
              <a:buFont typeface="+mj-lt"/>
              <a:buAutoNum type="arabicPeriod"/>
            </a:pPr>
            <a:endParaRPr lang="en-US" altLang="ja-JP" sz="2800" dirty="0">
              <a:latin typeface="+mn-ea"/>
            </a:endParaRPr>
          </a:p>
          <a:p>
            <a:pPr marL="514350" indent="-514350">
              <a:buFont typeface="+mj-lt"/>
              <a:buAutoNum type="arabicPeriod"/>
            </a:pPr>
            <a:endParaRPr lang="en-US" altLang="ja-JP" sz="2800" dirty="0">
              <a:latin typeface="+mn-ea"/>
            </a:endParaRPr>
          </a:p>
          <a:p>
            <a:pPr marL="514350" indent="-514350">
              <a:buFont typeface="+mj-lt"/>
              <a:buAutoNum type="arabicPeriod"/>
            </a:pPr>
            <a:endParaRPr lang="en-US" altLang="ja-JP" sz="2800" dirty="0">
              <a:latin typeface="+mn-ea"/>
            </a:endParaRPr>
          </a:p>
          <a:p>
            <a:pPr marL="514350" indent="-514350">
              <a:buFont typeface="+mj-lt"/>
              <a:buAutoNum type="arabicPeriod"/>
            </a:pPr>
            <a:endParaRPr lang="en-US" altLang="ja-JP" sz="2800" dirty="0">
              <a:latin typeface="+mn-ea"/>
            </a:endParaRPr>
          </a:p>
          <a:p>
            <a:pPr marL="514350" indent="-514350">
              <a:buFont typeface="+mj-lt"/>
              <a:buAutoNum type="arabicPeriod"/>
            </a:pPr>
            <a:endParaRPr lang="en-US" altLang="ja-JP" sz="2800" dirty="0">
              <a:latin typeface="+mn-ea"/>
            </a:endParaRPr>
          </a:p>
          <a:p>
            <a:pPr marL="514350" indent="-514350">
              <a:buFont typeface="+mj-lt"/>
              <a:buAutoNum type="arabicPeriod"/>
            </a:pPr>
            <a:endParaRPr kumimoji="0" lang="en-US" altLang="ja-JP" sz="2800" dirty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40701309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ED7C11F-00E2-9BFD-0409-13AF864FF95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番号プレースホルダー 1">
            <a:extLst>
              <a:ext uri="{FF2B5EF4-FFF2-40B4-BE49-F238E27FC236}">
                <a16:creationId xmlns:a16="http://schemas.microsoft.com/office/drawing/2014/main" id="{44F4EDCE-0E7C-FB4E-197C-18203ADB76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FD8D9-0933-4DFC-9336-0D1486BA97A6}" type="slidenum">
              <a:rPr kumimoji="1" lang="ja-JP" altLang="en-US" smtClean="0">
                <a:latin typeface="+mn-ea"/>
              </a:rPr>
              <a:t>1</a:t>
            </a:fld>
            <a:endParaRPr kumimoji="1" lang="ja-JP" altLang="en-US">
              <a:latin typeface="+mn-ea"/>
            </a:endParaRPr>
          </a:p>
        </p:txBody>
      </p:sp>
      <p:graphicFrame>
        <p:nvGraphicFramePr>
          <p:cNvPr id="3" name="表 2">
            <a:extLst>
              <a:ext uri="{FF2B5EF4-FFF2-40B4-BE49-F238E27FC236}">
                <a16:creationId xmlns:a16="http://schemas.microsoft.com/office/drawing/2014/main" id="{8F642D09-0392-B7C1-7BF6-764F1E4206F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53574263"/>
              </p:ext>
            </p:extLst>
          </p:nvPr>
        </p:nvGraphicFramePr>
        <p:xfrm>
          <a:off x="3936001" y="2094396"/>
          <a:ext cx="4319997" cy="392727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2727">
                  <a:extLst>
                    <a:ext uri="{9D8B030D-6E8A-4147-A177-3AD203B41FA5}">
                      <a16:colId xmlns:a16="http://schemas.microsoft.com/office/drawing/2014/main" val="1843604727"/>
                    </a:ext>
                  </a:extLst>
                </a:gridCol>
                <a:gridCol w="392727">
                  <a:extLst>
                    <a:ext uri="{9D8B030D-6E8A-4147-A177-3AD203B41FA5}">
                      <a16:colId xmlns:a16="http://schemas.microsoft.com/office/drawing/2014/main" val="1070419119"/>
                    </a:ext>
                  </a:extLst>
                </a:gridCol>
                <a:gridCol w="392727">
                  <a:extLst>
                    <a:ext uri="{9D8B030D-6E8A-4147-A177-3AD203B41FA5}">
                      <a16:colId xmlns:a16="http://schemas.microsoft.com/office/drawing/2014/main" val="1159165050"/>
                    </a:ext>
                  </a:extLst>
                </a:gridCol>
                <a:gridCol w="392727">
                  <a:extLst>
                    <a:ext uri="{9D8B030D-6E8A-4147-A177-3AD203B41FA5}">
                      <a16:colId xmlns:a16="http://schemas.microsoft.com/office/drawing/2014/main" val="893330797"/>
                    </a:ext>
                  </a:extLst>
                </a:gridCol>
                <a:gridCol w="392727">
                  <a:extLst>
                    <a:ext uri="{9D8B030D-6E8A-4147-A177-3AD203B41FA5}">
                      <a16:colId xmlns:a16="http://schemas.microsoft.com/office/drawing/2014/main" val="3054864961"/>
                    </a:ext>
                  </a:extLst>
                </a:gridCol>
                <a:gridCol w="392727">
                  <a:extLst>
                    <a:ext uri="{9D8B030D-6E8A-4147-A177-3AD203B41FA5}">
                      <a16:colId xmlns:a16="http://schemas.microsoft.com/office/drawing/2014/main" val="3226537005"/>
                    </a:ext>
                  </a:extLst>
                </a:gridCol>
                <a:gridCol w="392727">
                  <a:extLst>
                    <a:ext uri="{9D8B030D-6E8A-4147-A177-3AD203B41FA5}">
                      <a16:colId xmlns:a16="http://schemas.microsoft.com/office/drawing/2014/main" val="821355597"/>
                    </a:ext>
                  </a:extLst>
                </a:gridCol>
                <a:gridCol w="392727">
                  <a:extLst>
                    <a:ext uri="{9D8B030D-6E8A-4147-A177-3AD203B41FA5}">
                      <a16:colId xmlns:a16="http://schemas.microsoft.com/office/drawing/2014/main" val="2599857063"/>
                    </a:ext>
                  </a:extLst>
                </a:gridCol>
                <a:gridCol w="392727">
                  <a:extLst>
                    <a:ext uri="{9D8B030D-6E8A-4147-A177-3AD203B41FA5}">
                      <a16:colId xmlns:a16="http://schemas.microsoft.com/office/drawing/2014/main" val="512013320"/>
                    </a:ext>
                  </a:extLst>
                </a:gridCol>
                <a:gridCol w="392727">
                  <a:extLst>
                    <a:ext uri="{9D8B030D-6E8A-4147-A177-3AD203B41FA5}">
                      <a16:colId xmlns:a16="http://schemas.microsoft.com/office/drawing/2014/main" val="3794829552"/>
                    </a:ext>
                  </a:extLst>
                </a:gridCol>
                <a:gridCol w="392727">
                  <a:extLst>
                    <a:ext uri="{9D8B030D-6E8A-4147-A177-3AD203B41FA5}">
                      <a16:colId xmlns:a16="http://schemas.microsoft.com/office/drawing/2014/main" val="2842313516"/>
                    </a:ext>
                  </a:extLst>
                </a:gridCol>
              </a:tblGrid>
              <a:tr h="392727"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77905222"/>
                  </a:ext>
                </a:extLst>
              </a:tr>
              <a:tr h="392727"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23562178"/>
                  </a:ext>
                </a:extLst>
              </a:tr>
              <a:tr h="392727"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44022313"/>
                  </a:ext>
                </a:extLst>
              </a:tr>
              <a:tr h="392727"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52447252"/>
                  </a:ext>
                </a:extLst>
              </a:tr>
              <a:tr h="392727"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58807516"/>
                  </a:ext>
                </a:extLst>
              </a:tr>
              <a:tr h="392727"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38819445"/>
                  </a:ext>
                </a:extLst>
              </a:tr>
              <a:tr h="392727"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06018072"/>
                  </a:ext>
                </a:extLst>
              </a:tr>
              <a:tr h="392727"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26794946"/>
                  </a:ext>
                </a:extLst>
              </a:tr>
              <a:tr h="392727"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71190785"/>
                  </a:ext>
                </a:extLst>
              </a:tr>
              <a:tr h="392727"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69597072"/>
                  </a:ext>
                </a:extLst>
              </a:tr>
            </a:tbl>
          </a:graphicData>
        </a:graphic>
      </p:graphicFrame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08070F0D-6571-E3A6-CEED-02FB2B3787DB}"/>
              </a:ext>
            </a:extLst>
          </p:cNvPr>
          <p:cNvSpPr txBox="1"/>
          <p:nvPr/>
        </p:nvSpPr>
        <p:spPr>
          <a:xfrm>
            <a:off x="5201555" y="1912305"/>
            <a:ext cx="58542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ja-JP" sz="3600" b="1">
                <a:latin typeface="+mn-ea"/>
              </a:rPr>
              <a:t>①</a:t>
            </a:r>
            <a:endParaRPr lang="ja-JP" altLang="en-US" sz="3600" b="1">
              <a:latin typeface="+mn-ea"/>
            </a:endParaRPr>
          </a:p>
        </p:txBody>
      </p:sp>
      <p:cxnSp>
        <p:nvCxnSpPr>
          <p:cNvPr id="23" name="直線矢印コネクタ 22">
            <a:extLst>
              <a:ext uri="{FF2B5EF4-FFF2-40B4-BE49-F238E27FC236}">
                <a16:creationId xmlns:a16="http://schemas.microsoft.com/office/drawing/2014/main" id="{BB4DF165-CEC7-171E-4A1C-11F388F8548E}"/>
              </a:ext>
            </a:extLst>
          </p:cNvPr>
          <p:cNvCxnSpPr>
            <a:cxnSpLocks/>
          </p:cNvCxnSpPr>
          <p:nvPr/>
        </p:nvCxnSpPr>
        <p:spPr>
          <a:xfrm>
            <a:off x="5522771" y="2492703"/>
            <a:ext cx="0" cy="3130162"/>
          </a:xfrm>
          <a:prstGeom prst="straightConnector1">
            <a:avLst/>
          </a:prstGeom>
          <a:ln w="57150"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直線矢印コネクタ 27">
            <a:extLst>
              <a:ext uri="{FF2B5EF4-FFF2-40B4-BE49-F238E27FC236}">
                <a16:creationId xmlns:a16="http://schemas.microsoft.com/office/drawing/2014/main" id="{2BFE2FDA-AB4D-015D-F703-3390DE49E28D}"/>
              </a:ext>
            </a:extLst>
          </p:cNvPr>
          <p:cNvCxnSpPr>
            <a:cxnSpLocks/>
          </p:cNvCxnSpPr>
          <p:nvPr/>
        </p:nvCxnSpPr>
        <p:spPr>
          <a:xfrm>
            <a:off x="4335848" y="5242724"/>
            <a:ext cx="3485810" cy="0"/>
          </a:xfrm>
          <a:prstGeom prst="straightConnector1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" name="直線矢印コネクタ 10">
            <a:extLst>
              <a:ext uri="{FF2B5EF4-FFF2-40B4-BE49-F238E27FC236}">
                <a16:creationId xmlns:a16="http://schemas.microsoft.com/office/drawing/2014/main" id="{96C66AB6-C4C0-F582-CAC3-ADFD1AE3C8C0}"/>
              </a:ext>
            </a:extLst>
          </p:cNvPr>
          <p:cNvCxnSpPr>
            <a:cxnSpLocks/>
          </p:cNvCxnSpPr>
          <p:nvPr/>
        </p:nvCxnSpPr>
        <p:spPr>
          <a:xfrm>
            <a:off x="4335848" y="2886268"/>
            <a:ext cx="3485810" cy="0"/>
          </a:xfrm>
          <a:prstGeom prst="straightConnector1">
            <a:avLst/>
          </a:prstGeom>
          <a:ln w="38100"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直線矢印コネクタ 35">
            <a:extLst>
              <a:ext uri="{FF2B5EF4-FFF2-40B4-BE49-F238E27FC236}">
                <a16:creationId xmlns:a16="http://schemas.microsoft.com/office/drawing/2014/main" id="{3A4842B8-D59D-E2CB-CC7E-5B5D00C02EC0}"/>
              </a:ext>
            </a:extLst>
          </p:cNvPr>
          <p:cNvCxnSpPr>
            <a:cxnSpLocks/>
          </p:cNvCxnSpPr>
          <p:nvPr/>
        </p:nvCxnSpPr>
        <p:spPr>
          <a:xfrm flipH="1">
            <a:off x="5912826" y="2475551"/>
            <a:ext cx="1580203" cy="3137040"/>
          </a:xfrm>
          <a:prstGeom prst="straightConnector1">
            <a:avLst/>
          </a:prstGeom>
          <a:ln w="38100"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2" name="直線矢印コネクタ 41">
            <a:extLst>
              <a:ext uri="{FF2B5EF4-FFF2-40B4-BE49-F238E27FC236}">
                <a16:creationId xmlns:a16="http://schemas.microsoft.com/office/drawing/2014/main" id="{8AE31BF9-E95D-2121-CAF2-E645B07AF284}"/>
              </a:ext>
            </a:extLst>
          </p:cNvPr>
          <p:cNvCxnSpPr>
            <a:cxnSpLocks/>
          </p:cNvCxnSpPr>
          <p:nvPr/>
        </p:nvCxnSpPr>
        <p:spPr>
          <a:xfrm flipH="1">
            <a:off x="4556568" y="2482429"/>
            <a:ext cx="1595769" cy="3130162"/>
          </a:xfrm>
          <a:prstGeom prst="straightConnector1">
            <a:avLst/>
          </a:prstGeom>
          <a:ln w="38100"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0" name="テキスト ボックス 49">
            <a:extLst>
              <a:ext uri="{FF2B5EF4-FFF2-40B4-BE49-F238E27FC236}">
                <a16:creationId xmlns:a16="http://schemas.microsoft.com/office/drawing/2014/main" id="{5F34B6AA-8687-B4C0-B2B6-A5005295696B}"/>
              </a:ext>
            </a:extLst>
          </p:cNvPr>
          <p:cNvSpPr txBox="1"/>
          <p:nvPr/>
        </p:nvSpPr>
        <p:spPr>
          <a:xfrm>
            <a:off x="881726" y="543726"/>
            <a:ext cx="10540253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ja-JP" sz="2800" dirty="0">
                <a:latin typeface="+mn-ea"/>
              </a:rPr>
              <a:t>①</a:t>
            </a:r>
            <a:r>
              <a:rPr lang="ja-JP" altLang="en-US" sz="2800" dirty="0">
                <a:latin typeface="+mn-ea"/>
              </a:rPr>
              <a:t>の直線に垂直な直線はどれですか。</a:t>
            </a:r>
          </a:p>
          <a:p>
            <a:r>
              <a:rPr lang="ja-JP" altLang="en-US" sz="2800" b="1" dirty="0">
                <a:latin typeface="+mn-ea"/>
              </a:rPr>
              <a:t>㋐</a:t>
            </a:r>
            <a:r>
              <a:rPr lang="ja-JP" altLang="en-US" sz="2800" dirty="0">
                <a:latin typeface="+mn-ea"/>
              </a:rPr>
              <a:t>～</a:t>
            </a:r>
            <a:r>
              <a:rPr lang="ja-JP" altLang="en-US" sz="2800" b="1" dirty="0">
                <a:latin typeface="+mn-ea"/>
              </a:rPr>
              <a:t>㋓</a:t>
            </a:r>
            <a:r>
              <a:rPr lang="ja-JP" altLang="en-US" sz="2800" dirty="0">
                <a:latin typeface="+mn-ea"/>
              </a:rPr>
              <a:t>の中からすべて選びましょう。</a:t>
            </a:r>
            <a:endParaRPr lang="en-US" altLang="ja-JP" sz="2800" dirty="0">
              <a:latin typeface="+mn-ea"/>
            </a:endParaRPr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C8F1E832-7746-779A-EDFA-2EEB1E9A8C44}"/>
              </a:ext>
            </a:extLst>
          </p:cNvPr>
          <p:cNvSpPr txBox="1"/>
          <p:nvPr/>
        </p:nvSpPr>
        <p:spPr>
          <a:xfrm>
            <a:off x="3739383" y="2551227"/>
            <a:ext cx="58542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3600" b="1">
                <a:latin typeface="+mn-ea"/>
              </a:rPr>
              <a:t>㋐</a:t>
            </a: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17160F82-E813-F7FE-76EF-F9D3663593CE}"/>
              </a:ext>
            </a:extLst>
          </p:cNvPr>
          <p:cNvSpPr txBox="1"/>
          <p:nvPr/>
        </p:nvSpPr>
        <p:spPr>
          <a:xfrm>
            <a:off x="3739383" y="4928407"/>
            <a:ext cx="58542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3600" b="1">
                <a:latin typeface="+mn-ea"/>
              </a:rPr>
              <a:t>㋑</a:t>
            </a:r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7D651BEF-BB5E-49DB-0880-3540E0D37649}"/>
              </a:ext>
            </a:extLst>
          </p:cNvPr>
          <p:cNvSpPr txBox="1"/>
          <p:nvPr/>
        </p:nvSpPr>
        <p:spPr>
          <a:xfrm>
            <a:off x="7323522" y="1912304"/>
            <a:ext cx="58542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3600" b="1">
                <a:latin typeface="+mn-ea"/>
              </a:rPr>
              <a:t>㋓</a:t>
            </a:r>
          </a:p>
        </p:txBody>
      </p:sp>
      <p:sp>
        <p:nvSpPr>
          <p:cNvPr id="38" name="テキスト ボックス 37">
            <a:extLst>
              <a:ext uri="{FF2B5EF4-FFF2-40B4-BE49-F238E27FC236}">
                <a16:creationId xmlns:a16="http://schemas.microsoft.com/office/drawing/2014/main" id="{5CA7AB5A-7B26-ACFA-CE4B-EA6D6CA60477}"/>
              </a:ext>
            </a:extLst>
          </p:cNvPr>
          <p:cNvSpPr txBox="1"/>
          <p:nvPr/>
        </p:nvSpPr>
        <p:spPr>
          <a:xfrm>
            <a:off x="5956967" y="1908192"/>
            <a:ext cx="58542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3600" b="1">
                <a:latin typeface="+mn-ea"/>
              </a:rPr>
              <a:t>㋒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8BA4775-6E92-9350-B9B9-466D5F67D459}"/>
              </a:ext>
            </a:extLst>
          </p:cNvPr>
          <p:cNvSpPr txBox="1"/>
          <p:nvPr/>
        </p:nvSpPr>
        <p:spPr>
          <a:xfrm>
            <a:off x="0" y="6488668"/>
            <a:ext cx="684580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ja-JP" altLang="ja-JP" sz="180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+mn-ea"/>
              </a:rPr>
              <a:t>【</a:t>
            </a:r>
            <a:r>
              <a:rPr kumimoji="0" lang="ja-JP" altLang="en-US" sz="180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+mn-ea"/>
              </a:rPr>
              <a:t>４</a:t>
            </a:r>
            <a:r>
              <a:rPr kumimoji="0" lang="ja-JP" altLang="ja-JP" sz="180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+mn-ea"/>
              </a:rPr>
              <a:t>年</a:t>
            </a:r>
            <a:r>
              <a:rPr kumimoji="0" lang="ja-JP" altLang="en-US" sz="180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+mn-ea"/>
              </a:rPr>
              <a:t>９</a:t>
            </a:r>
            <a:r>
              <a:rPr kumimoji="0" lang="en-US" altLang="ja-JP" sz="18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ea"/>
              </a:rPr>
              <a:t>.</a:t>
            </a:r>
            <a:r>
              <a:rPr kumimoji="0" lang="ja-JP" altLang="ja-JP" sz="180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+mn-ea"/>
              </a:rPr>
              <a:t>垂直・平行と四角形】</a:t>
            </a:r>
            <a:endParaRPr kumimoji="0" lang="en-US" altLang="ja-JP" sz="1800" dirty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13671867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45BF3BB-932F-4AA6-1107-696F34E58BA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BA4DEE35-AC3F-4628-47D5-E2506C1DD148}"/>
              </a:ext>
            </a:extLst>
          </p:cNvPr>
          <p:cNvSpPr txBox="1"/>
          <p:nvPr/>
        </p:nvSpPr>
        <p:spPr>
          <a:xfrm>
            <a:off x="882436" y="599623"/>
            <a:ext cx="9531563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ja-JP" altLang="en-US" sz="2800" dirty="0">
                <a:latin typeface="+mn-ea"/>
              </a:rPr>
              <a:t>直方体の頂点の数は（　</a:t>
            </a:r>
            <a:r>
              <a:rPr kumimoji="0" lang="en-US" altLang="ja-JP" sz="2800" dirty="0">
                <a:latin typeface="+mn-ea"/>
              </a:rPr>
              <a:t>①</a:t>
            </a:r>
            <a:r>
              <a:rPr kumimoji="0" lang="ja-JP" altLang="en-US" sz="2800" dirty="0">
                <a:latin typeface="+mn-ea"/>
              </a:rPr>
              <a:t>　）つです。</a:t>
            </a:r>
            <a:endParaRPr kumimoji="0" lang="en-US" altLang="ja-JP" sz="2800" dirty="0">
              <a:latin typeface="+mn-ea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altLang="ja-JP" sz="2800" dirty="0">
                <a:latin typeface="+mn-ea"/>
              </a:rPr>
              <a:t>①</a:t>
            </a:r>
            <a:r>
              <a:rPr kumimoji="0" lang="ja-JP" altLang="en-US" sz="2800" dirty="0">
                <a:latin typeface="+mn-ea"/>
              </a:rPr>
              <a:t>にあてはまる数を書きましょう。</a:t>
            </a:r>
            <a:endParaRPr kumimoji="0" lang="en-US" altLang="ja-JP" sz="2800" dirty="0">
              <a:latin typeface="+mn-ea"/>
            </a:endParaRPr>
          </a:p>
        </p:txBody>
      </p:sp>
      <p:sp>
        <p:nvSpPr>
          <p:cNvPr id="3" name="スライド番号プレースホルダー 2">
            <a:extLst>
              <a:ext uri="{FF2B5EF4-FFF2-40B4-BE49-F238E27FC236}">
                <a16:creationId xmlns:a16="http://schemas.microsoft.com/office/drawing/2014/main" id="{3043D83C-6214-6E1E-E961-5CC07CC653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FD8D9-0933-4DFC-9336-0D1486BA97A6}" type="slidenum">
              <a:rPr kumimoji="1" lang="ja-JP" altLang="en-US" smtClean="0">
                <a:latin typeface="+mn-ea"/>
              </a:rPr>
              <a:t>2</a:t>
            </a:fld>
            <a:endParaRPr kumimoji="1" lang="ja-JP" altLang="en-US">
              <a:latin typeface="+mn-ea"/>
            </a:endParaRPr>
          </a:p>
        </p:txBody>
      </p:sp>
      <p:sp>
        <p:nvSpPr>
          <p:cNvPr id="5" name="直方体 4">
            <a:extLst>
              <a:ext uri="{FF2B5EF4-FFF2-40B4-BE49-F238E27FC236}">
                <a16:creationId xmlns:a16="http://schemas.microsoft.com/office/drawing/2014/main" id="{0C90F0D2-359C-968A-67EF-5B02AA8CEDF6}"/>
              </a:ext>
            </a:extLst>
          </p:cNvPr>
          <p:cNvSpPr/>
          <p:nvPr/>
        </p:nvSpPr>
        <p:spPr>
          <a:xfrm>
            <a:off x="4870943" y="2152255"/>
            <a:ext cx="2450114" cy="3667210"/>
          </a:xfrm>
          <a:prstGeom prst="cub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+mn-ea"/>
            </a:endParaRPr>
          </a:p>
        </p:txBody>
      </p:sp>
      <p:sp>
        <p:nvSpPr>
          <p:cNvPr id="7" name="直方体 6">
            <a:extLst>
              <a:ext uri="{FF2B5EF4-FFF2-40B4-BE49-F238E27FC236}">
                <a16:creationId xmlns:a16="http://schemas.microsoft.com/office/drawing/2014/main" id="{B07CA5A5-28E4-F9DB-D6BC-232286655BCB}"/>
              </a:ext>
            </a:extLst>
          </p:cNvPr>
          <p:cNvSpPr/>
          <p:nvPr/>
        </p:nvSpPr>
        <p:spPr>
          <a:xfrm rot="10800000">
            <a:off x="4870943" y="2152255"/>
            <a:ext cx="2450114" cy="3667210"/>
          </a:xfrm>
          <a:prstGeom prst="cube">
            <a:avLst/>
          </a:prstGeom>
          <a:noFill/>
          <a:ln w="28575"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+mn-ea"/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1C0E17FF-AC44-2520-E026-16875D19252D}"/>
              </a:ext>
            </a:extLst>
          </p:cNvPr>
          <p:cNvSpPr txBox="1"/>
          <p:nvPr/>
        </p:nvSpPr>
        <p:spPr>
          <a:xfrm>
            <a:off x="0" y="6488668"/>
            <a:ext cx="684580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altLang="ja-JP" sz="1800" dirty="0">
                <a:latin typeface="+mn-ea"/>
              </a:rPr>
              <a:t>【</a:t>
            </a:r>
            <a:r>
              <a:rPr kumimoji="0" lang="ja-JP" altLang="en-US" sz="1800">
                <a:latin typeface="+mn-ea"/>
              </a:rPr>
              <a:t>４年</a:t>
            </a:r>
            <a:r>
              <a:rPr kumimoji="0" lang="en-US" altLang="ja-JP" sz="1800" dirty="0">
                <a:latin typeface="+mn-ea"/>
              </a:rPr>
              <a:t>14.</a:t>
            </a:r>
            <a:r>
              <a:rPr kumimoji="0" lang="ja-JP" altLang="en-US" sz="1800">
                <a:latin typeface="+mn-ea"/>
              </a:rPr>
              <a:t>直方体と立方体</a:t>
            </a:r>
            <a:r>
              <a:rPr kumimoji="0" lang="en-US" altLang="ja-JP" sz="1800" dirty="0">
                <a:latin typeface="+mn-ea"/>
              </a:rPr>
              <a:t>】【</a:t>
            </a:r>
            <a:r>
              <a:rPr kumimoji="0" lang="ja-JP" altLang="en-US" sz="1800">
                <a:latin typeface="+mn-ea"/>
              </a:rPr>
              <a:t>２年</a:t>
            </a:r>
            <a:r>
              <a:rPr kumimoji="0" lang="en-US" altLang="ja-JP" sz="1800" dirty="0">
                <a:latin typeface="+mn-ea"/>
              </a:rPr>
              <a:t>17.</a:t>
            </a:r>
            <a:r>
              <a:rPr kumimoji="0" lang="ja-JP" altLang="en-US" sz="1800">
                <a:latin typeface="+mn-ea"/>
              </a:rPr>
              <a:t>はこの形</a:t>
            </a:r>
            <a:r>
              <a:rPr kumimoji="0" lang="en-US" altLang="ja-JP" sz="1800" dirty="0">
                <a:latin typeface="+mn-ea"/>
              </a:rPr>
              <a:t>】</a:t>
            </a:r>
          </a:p>
        </p:txBody>
      </p:sp>
    </p:spTree>
    <p:extLst>
      <p:ext uri="{BB962C8B-B14F-4D97-AF65-F5344CB8AC3E}">
        <p14:creationId xmlns:p14="http://schemas.microsoft.com/office/powerpoint/2010/main" val="28388663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E896DC5-4787-9D03-850B-62A6B768E8C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262FEC91-B639-7AAF-4F75-60475E3902A6}"/>
              </a:ext>
            </a:extLst>
          </p:cNvPr>
          <p:cNvSpPr txBox="1"/>
          <p:nvPr/>
        </p:nvSpPr>
        <p:spPr>
          <a:xfrm>
            <a:off x="882436" y="599623"/>
            <a:ext cx="10079973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ja-JP" altLang="en-US" sz="2800" dirty="0">
                <a:latin typeface="+mn-ea"/>
              </a:rPr>
              <a:t>図の直方体には、長さが２㎝の辺は（　</a:t>
            </a:r>
            <a:r>
              <a:rPr kumimoji="0" lang="en-US" altLang="ja-JP" sz="2800" dirty="0">
                <a:latin typeface="+mn-ea"/>
              </a:rPr>
              <a:t>①</a:t>
            </a:r>
            <a:r>
              <a:rPr kumimoji="0" lang="ja-JP" altLang="en-US" sz="2800" dirty="0">
                <a:latin typeface="+mn-ea"/>
              </a:rPr>
              <a:t>　）本あります。</a:t>
            </a:r>
            <a:endParaRPr kumimoji="0" lang="en-US" altLang="ja-JP" sz="2800" dirty="0">
              <a:latin typeface="+mn-ea"/>
            </a:endParaRPr>
          </a:p>
          <a:p>
            <a:r>
              <a:rPr kumimoji="0" lang="ja-JP" altLang="en-US" sz="2800" dirty="0">
                <a:latin typeface="+mn-ea"/>
              </a:rPr>
              <a:t>①にあてはまる数を</a:t>
            </a:r>
            <a:r>
              <a:rPr kumimoji="0" lang="ja-JP" altLang="en-US" sz="2800">
                <a:latin typeface="+mn-ea"/>
              </a:rPr>
              <a:t>書きましょう。</a:t>
            </a:r>
            <a:endParaRPr kumimoji="0" lang="en-US" altLang="ja-JP" sz="2800" dirty="0">
              <a:latin typeface="+mn-ea"/>
            </a:endParaRPr>
          </a:p>
        </p:txBody>
      </p:sp>
      <p:sp>
        <p:nvSpPr>
          <p:cNvPr id="3" name="スライド番号プレースホルダー 2">
            <a:extLst>
              <a:ext uri="{FF2B5EF4-FFF2-40B4-BE49-F238E27FC236}">
                <a16:creationId xmlns:a16="http://schemas.microsoft.com/office/drawing/2014/main" id="{2484C65C-B90F-DFBF-4920-E2394FD9A3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FD8D9-0933-4DFC-9336-0D1486BA97A6}" type="slidenum">
              <a:rPr kumimoji="1" lang="ja-JP" altLang="en-US" smtClean="0">
                <a:latin typeface="+mn-ea"/>
              </a:rPr>
              <a:t>3</a:t>
            </a:fld>
            <a:endParaRPr kumimoji="1" lang="ja-JP" altLang="en-US">
              <a:latin typeface="+mn-ea"/>
            </a:endParaRPr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625C571E-FE6C-FF49-AEA4-409027D26385}"/>
              </a:ext>
            </a:extLst>
          </p:cNvPr>
          <p:cNvGrpSpPr/>
          <p:nvPr/>
        </p:nvGrpSpPr>
        <p:grpSpPr>
          <a:xfrm>
            <a:off x="3858727" y="3073919"/>
            <a:ext cx="5172671" cy="728335"/>
            <a:chOff x="861630" y="1283480"/>
            <a:chExt cx="4919738" cy="728335"/>
          </a:xfrm>
        </p:grpSpPr>
        <p:sp>
          <p:nvSpPr>
            <p:cNvPr id="6" name="円弧 5">
              <a:extLst>
                <a:ext uri="{FF2B5EF4-FFF2-40B4-BE49-F238E27FC236}">
                  <a16:creationId xmlns:a16="http://schemas.microsoft.com/office/drawing/2014/main" id="{2A9D1161-C08A-59EA-6193-CC001985BA2B}"/>
                </a:ext>
              </a:extLst>
            </p:cNvPr>
            <p:cNvSpPr/>
            <p:nvPr/>
          </p:nvSpPr>
          <p:spPr>
            <a:xfrm>
              <a:off x="861630" y="1283480"/>
              <a:ext cx="4919738" cy="728335"/>
            </a:xfrm>
            <a:prstGeom prst="arc">
              <a:avLst>
                <a:gd name="adj1" fmla="val 19670570"/>
                <a:gd name="adj2" fmla="val 0"/>
              </a:avLst>
            </a:prstGeom>
            <a:ln>
              <a:solidFill>
                <a:schemeClr val="tx1"/>
              </a:solidFill>
              <a:prstDash val="sysDash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+mn-ea"/>
              </a:endParaRPr>
            </a:p>
          </p:txBody>
        </p:sp>
        <p:sp>
          <p:nvSpPr>
            <p:cNvPr id="9" name="円弧 8">
              <a:extLst>
                <a:ext uri="{FF2B5EF4-FFF2-40B4-BE49-F238E27FC236}">
                  <a16:creationId xmlns:a16="http://schemas.microsoft.com/office/drawing/2014/main" id="{176A5FCB-69FC-F8D1-8670-5B5D47D2AEB6}"/>
                </a:ext>
              </a:extLst>
            </p:cNvPr>
            <p:cNvSpPr/>
            <p:nvPr/>
          </p:nvSpPr>
          <p:spPr>
            <a:xfrm flipH="1">
              <a:off x="866758" y="1283480"/>
              <a:ext cx="4865449" cy="718500"/>
            </a:xfrm>
            <a:prstGeom prst="arc">
              <a:avLst>
                <a:gd name="adj1" fmla="val 19300290"/>
                <a:gd name="adj2" fmla="val 0"/>
              </a:avLst>
            </a:prstGeom>
            <a:ln>
              <a:solidFill>
                <a:schemeClr val="tx1"/>
              </a:solidFill>
              <a:prstDash val="sysDash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+mn-ea"/>
              </a:endParaRPr>
            </a:p>
          </p:txBody>
        </p:sp>
      </p:grpSp>
      <p:grpSp>
        <p:nvGrpSpPr>
          <p:cNvPr id="18" name="グループ化 17">
            <a:extLst>
              <a:ext uri="{FF2B5EF4-FFF2-40B4-BE49-F238E27FC236}">
                <a16:creationId xmlns:a16="http://schemas.microsoft.com/office/drawing/2014/main" id="{D1DE5688-35EF-F4C7-0FC2-6E480215D07B}"/>
              </a:ext>
            </a:extLst>
          </p:cNvPr>
          <p:cNvGrpSpPr/>
          <p:nvPr/>
        </p:nvGrpSpPr>
        <p:grpSpPr>
          <a:xfrm rot="16200000">
            <a:off x="2347182" y="4533339"/>
            <a:ext cx="1617209" cy="728335"/>
            <a:chOff x="861630" y="1283480"/>
            <a:chExt cx="4919738" cy="728335"/>
          </a:xfrm>
        </p:grpSpPr>
        <p:sp>
          <p:nvSpPr>
            <p:cNvPr id="23" name="円弧 22">
              <a:extLst>
                <a:ext uri="{FF2B5EF4-FFF2-40B4-BE49-F238E27FC236}">
                  <a16:creationId xmlns:a16="http://schemas.microsoft.com/office/drawing/2014/main" id="{D9C55DC8-DD57-7D5C-2856-E98907206A1C}"/>
                </a:ext>
              </a:extLst>
            </p:cNvPr>
            <p:cNvSpPr/>
            <p:nvPr/>
          </p:nvSpPr>
          <p:spPr>
            <a:xfrm>
              <a:off x="861630" y="1283480"/>
              <a:ext cx="4919738" cy="728335"/>
            </a:xfrm>
            <a:prstGeom prst="arc">
              <a:avLst>
                <a:gd name="adj1" fmla="val 18316583"/>
                <a:gd name="adj2" fmla="val 0"/>
              </a:avLst>
            </a:prstGeom>
            <a:ln>
              <a:solidFill>
                <a:schemeClr val="tx1"/>
              </a:solidFill>
              <a:prstDash val="sysDash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+mn-ea"/>
              </a:endParaRPr>
            </a:p>
          </p:txBody>
        </p:sp>
        <p:sp>
          <p:nvSpPr>
            <p:cNvPr id="24" name="円弧 23">
              <a:extLst>
                <a:ext uri="{FF2B5EF4-FFF2-40B4-BE49-F238E27FC236}">
                  <a16:creationId xmlns:a16="http://schemas.microsoft.com/office/drawing/2014/main" id="{07CE5D75-DB38-1BB9-B282-FB4DE2B658A4}"/>
                </a:ext>
              </a:extLst>
            </p:cNvPr>
            <p:cNvSpPr/>
            <p:nvPr/>
          </p:nvSpPr>
          <p:spPr>
            <a:xfrm flipH="1">
              <a:off x="866758" y="1283480"/>
              <a:ext cx="4865449" cy="718500"/>
            </a:xfrm>
            <a:prstGeom prst="arc">
              <a:avLst>
                <a:gd name="adj1" fmla="val 18294511"/>
                <a:gd name="adj2" fmla="val 0"/>
              </a:avLst>
            </a:prstGeom>
            <a:ln>
              <a:solidFill>
                <a:schemeClr val="tx1"/>
              </a:solidFill>
              <a:prstDash val="sysDash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+mn-ea"/>
              </a:endParaRPr>
            </a:p>
          </p:txBody>
        </p:sp>
      </p:grpSp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C3EFF087-3F54-78F3-1F1B-023DBD10EF64}"/>
              </a:ext>
            </a:extLst>
          </p:cNvPr>
          <p:cNvSpPr txBox="1"/>
          <p:nvPr/>
        </p:nvSpPr>
        <p:spPr>
          <a:xfrm>
            <a:off x="6036488" y="2797732"/>
            <a:ext cx="10796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dirty="0">
                <a:latin typeface="+mn-ea"/>
              </a:rPr>
              <a:t>６㎝</a:t>
            </a:r>
          </a:p>
        </p:txBody>
      </p:sp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05F93B7B-6412-EEB8-E02B-8C93F794E09E}"/>
              </a:ext>
            </a:extLst>
          </p:cNvPr>
          <p:cNvSpPr txBox="1"/>
          <p:nvPr/>
        </p:nvSpPr>
        <p:spPr>
          <a:xfrm>
            <a:off x="2201734" y="4563112"/>
            <a:ext cx="10766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dirty="0">
                <a:latin typeface="+mn-ea"/>
              </a:rPr>
              <a:t>２㎝</a:t>
            </a:r>
          </a:p>
        </p:txBody>
      </p:sp>
      <p:sp>
        <p:nvSpPr>
          <p:cNvPr id="27" name="直方体 26">
            <a:extLst>
              <a:ext uri="{FF2B5EF4-FFF2-40B4-BE49-F238E27FC236}">
                <a16:creationId xmlns:a16="http://schemas.microsoft.com/office/drawing/2014/main" id="{96132385-F02D-D33A-0AED-8F2B106FCBE4}"/>
              </a:ext>
            </a:extLst>
          </p:cNvPr>
          <p:cNvSpPr/>
          <p:nvPr/>
        </p:nvSpPr>
        <p:spPr>
          <a:xfrm>
            <a:off x="3160599" y="3429000"/>
            <a:ext cx="5870801" cy="2277113"/>
          </a:xfrm>
          <a:prstGeom prst="cube">
            <a:avLst>
              <a:gd name="adj" fmla="val 30083"/>
            </a:avLst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+mn-ea"/>
            </a:endParaRPr>
          </a:p>
        </p:txBody>
      </p:sp>
      <p:sp>
        <p:nvSpPr>
          <p:cNvPr id="28" name="直方体 27">
            <a:extLst>
              <a:ext uri="{FF2B5EF4-FFF2-40B4-BE49-F238E27FC236}">
                <a16:creationId xmlns:a16="http://schemas.microsoft.com/office/drawing/2014/main" id="{0ABF81AA-8CE2-5F17-9471-DA08D766FCE1}"/>
              </a:ext>
            </a:extLst>
          </p:cNvPr>
          <p:cNvSpPr/>
          <p:nvPr/>
        </p:nvSpPr>
        <p:spPr>
          <a:xfrm rot="10800000">
            <a:off x="3160596" y="3428999"/>
            <a:ext cx="5870801" cy="2277113"/>
          </a:xfrm>
          <a:prstGeom prst="cube">
            <a:avLst>
              <a:gd name="adj" fmla="val 30083"/>
            </a:avLst>
          </a:prstGeom>
          <a:noFill/>
          <a:ln w="19050"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+mn-ea"/>
            </a:endParaRPr>
          </a:p>
        </p:txBody>
      </p:sp>
      <p:grpSp>
        <p:nvGrpSpPr>
          <p:cNvPr id="29" name="グループ化 28">
            <a:extLst>
              <a:ext uri="{FF2B5EF4-FFF2-40B4-BE49-F238E27FC236}">
                <a16:creationId xmlns:a16="http://schemas.microsoft.com/office/drawing/2014/main" id="{9FA821AB-E771-2DBD-A15D-5F4078BA904C}"/>
              </a:ext>
            </a:extLst>
          </p:cNvPr>
          <p:cNvGrpSpPr/>
          <p:nvPr/>
        </p:nvGrpSpPr>
        <p:grpSpPr>
          <a:xfrm rot="18915457">
            <a:off x="3008724" y="3618454"/>
            <a:ext cx="972183" cy="261661"/>
            <a:chOff x="861630" y="1283480"/>
            <a:chExt cx="4919738" cy="728335"/>
          </a:xfrm>
        </p:grpSpPr>
        <p:sp>
          <p:nvSpPr>
            <p:cNvPr id="30" name="円弧 29">
              <a:extLst>
                <a:ext uri="{FF2B5EF4-FFF2-40B4-BE49-F238E27FC236}">
                  <a16:creationId xmlns:a16="http://schemas.microsoft.com/office/drawing/2014/main" id="{A4CB5503-026C-7222-FEFC-0C7C881F56DB}"/>
                </a:ext>
              </a:extLst>
            </p:cNvPr>
            <p:cNvSpPr/>
            <p:nvPr/>
          </p:nvSpPr>
          <p:spPr>
            <a:xfrm>
              <a:off x="861630" y="1283480"/>
              <a:ext cx="4919738" cy="728335"/>
            </a:xfrm>
            <a:prstGeom prst="arc">
              <a:avLst>
                <a:gd name="adj1" fmla="val 19670570"/>
                <a:gd name="adj2" fmla="val 0"/>
              </a:avLst>
            </a:prstGeom>
            <a:ln>
              <a:solidFill>
                <a:schemeClr val="tx1"/>
              </a:solidFill>
              <a:prstDash val="sysDash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+mn-ea"/>
              </a:endParaRPr>
            </a:p>
          </p:txBody>
        </p:sp>
        <p:sp>
          <p:nvSpPr>
            <p:cNvPr id="31" name="円弧 30">
              <a:extLst>
                <a:ext uri="{FF2B5EF4-FFF2-40B4-BE49-F238E27FC236}">
                  <a16:creationId xmlns:a16="http://schemas.microsoft.com/office/drawing/2014/main" id="{91B87B6A-4B50-8359-F587-43C944897106}"/>
                </a:ext>
              </a:extLst>
            </p:cNvPr>
            <p:cNvSpPr/>
            <p:nvPr/>
          </p:nvSpPr>
          <p:spPr>
            <a:xfrm flipH="1">
              <a:off x="866758" y="1283480"/>
              <a:ext cx="4865449" cy="718500"/>
            </a:xfrm>
            <a:prstGeom prst="arc">
              <a:avLst>
                <a:gd name="adj1" fmla="val 19300290"/>
                <a:gd name="adj2" fmla="val 0"/>
              </a:avLst>
            </a:prstGeom>
            <a:ln>
              <a:solidFill>
                <a:schemeClr val="tx1"/>
              </a:solidFill>
              <a:prstDash val="sysDash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+mn-ea"/>
              </a:endParaRPr>
            </a:p>
          </p:txBody>
        </p:sp>
      </p:grpSp>
      <p:sp>
        <p:nvSpPr>
          <p:cNvPr id="32" name="テキスト ボックス 31">
            <a:extLst>
              <a:ext uri="{FF2B5EF4-FFF2-40B4-BE49-F238E27FC236}">
                <a16:creationId xmlns:a16="http://schemas.microsoft.com/office/drawing/2014/main" id="{95CAA67B-89F5-79F0-E405-D5801D63BDED}"/>
              </a:ext>
            </a:extLst>
          </p:cNvPr>
          <p:cNvSpPr txBox="1"/>
          <p:nvPr/>
        </p:nvSpPr>
        <p:spPr>
          <a:xfrm>
            <a:off x="2649175" y="3320232"/>
            <a:ext cx="10766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dirty="0">
                <a:latin typeface="+mn-ea"/>
              </a:rPr>
              <a:t>２㎝</a:t>
            </a: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F0DD7BE0-CAFD-2CC4-6018-579BEA8E717C}"/>
              </a:ext>
            </a:extLst>
          </p:cNvPr>
          <p:cNvSpPr txBox="1"/>
          <p:nvPr/>
        </p:nvSpPr>
        <p:spPr>
          <a:xfrm>
            <a:off x="0" y="6488668"/>
            <a:ext cx="684580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altLang="ja-JP" sz="1800" dirty="0">
                <a:latin typeface="+mn-ea"/>
              </a:rPr>
              <a:t>【</a:t>
            </a:r>
            <a:r>
              <a:rPr kumimoji="0" lang="ja-JP" altLang="en-US" sz="1800">
                <a:latin typeface="+mn-ea"/>
              </a:rPr>
              <a:t>４年</a:t>
            </a:r>
            <a:r>
              <a:rPr kumimoji="0" lang="en-US" altLang="ja-JP" sz="1800" dirty="0">
                <a:latin typeface="+mn-ea"/>
              </a:rPr>
              <a:t>14.</a:t>
            </a:r>
            <a:r>
              <a:rPr kumimoji="0" lang="ja-JP" altLang="en-US" sz="1800">
                <a:latin typeface="+mn-ea"/>
              </a:rPr>
              <a:t>直方体と立方体</a:t>
            </a:r>
            <a:r>
              <a:rPr kumimoji="0" lang="en-US" altLang="ja-JP" sz="1800" dirty="0">
                <a:latin typeface="+mn-ea"/>
              </a:rPr>
              <a:t>】</a:t>
            </a:r>
          </a:p>
        </p:txBody>
      </p:sp>
    </p:spTree>
    <p:extLst>
      <p:ext uri="{BB962C8B-B14F-4D97-AF65-F5344CB8AC3E}">
        <p14:creationId xmlns:p14="http://schemas.microsoft.com/office/powerpoint/2010/main" val="35163287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0B52616-4A5E-01FE-C0A2-0810805DDF2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6" name="表 35">
            <a:extLst>
              <a:ext uri="{FF2B5EF4-FFF2-40B4-BE49-F238E27FC236}">
                <a16:creationId xmlns:a16="http://schemas.microsoft.com/office/drawing/2014/main" id="{297790E2-D853-1AFA-0AEB-1E2127A8EA6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23444354"/>
              </p:ext>
            </p:extLst>
          </p:nvPr>
        </p:nvGraphicFramePr>
        <p:xfrm>
          <a:off x="1882298" y="1844638"/>
          <a:ext cx="4319997" cy="431999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2727">
                  <a:extLst>
                    <a:ext uri="{9D8B030D-6E8A-4147-A177-3AD203B41FA5}">
                      <a16:colId xmlns:a16="http://schemas.microsoft.com/office/drawing/2014/main" val="1843604727"/>
                    </a:ext>
                  </a:extLst>
                </a:gridCol>
                <a:gridCol w="392727">
                  <a:extLst>
                    <a:ext uri="{9D8B030D-6E8A-4147-A177-3AD203B41FA5}">
                      <a16:colId xmlns:a16="http://schemas.microsoft.com/office/drawing/2014/main" val="1070419119"/>
                    </a:ext>
                  </a:extLst>
                </a:gridCol>
                <a:gridCol w="392727">
                  <a:extLst>
                    <a:ext uri="{9D8B030D-6E8A-4147-A177-3AD203B41FA5}">
                      <a16:colId xmlns:a16="http://schemas.microsoft.com/office/drawing/2014/main" val="1159165050"/>
                    </a:ext>
                  </a:extLst>
                </a:gridCol>
                <a:gridCol w="392727">
                  <a:extLst>
                    <a:ext uri="{9D8B030D-6E8A-4147-A177-3AD203B41FA5}">
                      <a16:colId xmlns:a16="http://schemas.microsoft.com/office/drawing/2014/main" val="893330797"/>
                    </a:ext>
                  </a:extLst>
                </a:gridCol>
                <a:gridCol w="392727">
                  <a:extLst>
                    <a:ext uri="{9D8B030D-6E8A-4147-A177-3AD203B41FA5}">
                      <a16:colId xmlns:a16="http://schemas.microsoft.com/office/drawing/2014/main" val="3054864961"/>
                    </a:ext>
                  </a:extLst>
                </a:gridCol>
                <a:gridCol w="392727">
                  <a:extLst>
                    <a:ext uri="{9D8B030D-6E8A-4147-A177-3AD203B41FA5}">
                      <a16:colId xmlns:a16="http://schemas.microsoft.com/office/drawing/2014/main" val="3226537005"/>
                    </a:ext>
                  </a:extLst>
                </a:gridCol>
                <a:gridCol w="392727">
                  <a:extLst>
                    <a:ext uri="{9D8B030D-6E8A-4147-A177-3AD203B41FA5}">
                      <a16:colId xmlns:a16="http://schemas.microsoft.com/office/drawing/2014/main" val="821355597"/>
                    </a:ext>
                  </a:extLst>
                </a:gridCol>
                <a:gridCol w="392727">
                  <a:extLst>
                    <a:ext uri="{9D8B030D-6E8A-4147-A177-3AD203B41FA5}">
                      <a16:colId xmlns:a16="http://schemas.microsoft.com/office/drawing/2014/main" val="2599857063"/>
                    </a:ext>
                  </a:extLst>
                </a:gridCol>
                <a:gridCol w="392727">
                  <a:extLst>
                    <a:ext uri="{9D8B030D-6E8A-4147-A177-3AD203B41FA5}">
                      <a16:colId xmlns:a16="http://schemas.microsoft.com/office/drawing/2014/main" val="512013320"/>
                    </a:ext>
                  </a:extLst>
                </a:gridCol>
                <a:gridCol w="392727">
                  <a:extLst>
                    <a:ext uri="{9D8B030D-6E8A-4147-A177-3AD203B41FA5}">
                      <a16:colId xmlns:a16="http://schemas.microsoft.com/office/drawing/2014/main" val="3794829552"/>
                    </a:ext>
                  </a:extLst>
                </a:gridCol>
                <a:gridCol w="392727">
                  <a:extLst>
                    <a:ext uri="{9D8B030D-6E8A-4147-A177-3AD203B41FA5}">
                      <a16:colId xmlns:a16="http://schemas.microsoft.com/office/drawing/2014/main" val="2842313516"/>
                    </a:ext>
                  </a:extLst>
                </a:gridCol>
              </a:tblGrid>
              <a:tr h="392727"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77905222"/>
                  </a:ext>
                </a:extLst>
              </a:tr>
              <a:tr h="392727"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23562178"/>
                  </a:ext>
                </a:extLst>
              </a:tr>
              <a:tr h="392727"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44022313"/>
                  </a:ext>
                </a:extLst>
              </a:tr>
              <a:tr h="392727"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52447252"/>
                  </a:ext>
                </a:extLst>
              </a:tr>
              <a:tr h="392727"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58807516"/>
                  </a:ext>
                </a:extLst>
              </a:tr>
              <a:tr h="392727"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38819445"/>
                  </a:ext>
                </a:extLst>
              </a:tr>
              <a:tr h="392727"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06018072"/>
                  </a:ext>
                </a:extLst>
              </a:tr>
              <a:tr h="392727"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26794946"/>
                  </a:ext>
                </a:extLst>
              </a:tr>
              <a:tr h="392727"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71190785"/>
                  </a:ext>
                </a:extLst>
              </a:tr>
              <a:tr h="392727"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69597072"/>
                  </a:ext>
                </a:extLst>
              </a:tr>
              <a:tr h="392727"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94261147"/>
                  </a:ext>
                </a:extLst>
              </a:tr>
            </a:tbl>
          </a:graphicData>
        </a:graphic>
      </p:graphicFrame>
      <p:graphicFrame>
        <p:nvGraphicFramePr>
          <p:cNvPr id="37" name="表 36">
            <a:extLst>
              <a:ext uri="{FF2B5EF4-FFF2-40B4-BE49-F238E27FC236}">
                <a16:creationId xmlns:a16="http://schemas.microsoft.com/office/drawing/2014/main" id="{1102D7CF-8024-BA9F-BEEE-374D416F484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68194541"/>
              </p:ext>
            </p:extLst>
          </p:nvPr>
        </p:nvGraphicFramePr>
        <p:xfrm>
          <a:off x="6202295" y="1844637"/>
          <a:ext cx="4319997" cy="431999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2727">
                  <a:extLst>
                    <a:ext uri="{9D8B030D-6E8A-4147-A177-3AD203B41FA5}">
                      <a16:colId xmlns:a16="http://schemas.microsoft.com/office/drawing/2014/main" val="1843604727"/>
                    </a:ext>
                  </a:extLst>
                </a:gridCol>
                <a:gridCol w="392727">
                  <a:extLst>
                    <a:ext uri="{9D8B030D-6E8A-4147-A177-3AD203B41FA5}">
                      <a16:colId xmlns:a16="http://schemas.microsoft.com/office/drawing/2014/main" val="1070419119"/>
                    </a:ext>
                  </a:extLst>
                </a:gridCol>
                <a:gridCol w="392727">
                  <a:extLst>
                    <a:ext uri="{9D8B030D-6E8A-4147-A177-3AD203B41FA5}">
                      <a16:colId xmlns:a16="http://schemas.microsoft.com/office/drawing/2014/main" val="1159165050"/>
                    </a:ext>
                  </a:extLst>
                </a:gridCol>
                <a:gridCol w="392727">
                  <a:extLst>
                    <a:ext uri="{9D8B030D-6E8A-4147-A177-3AD203B41FA5}">
                      <a16:colId xmlns:a16="http://schemas.microsoft.com/office/drawing/2014/main" val="893330797"/>
                    </a:ext>
                  </a:extLst>
                </a:gridCol>
                <a:gridCol w="392727">
                  <a:extLst>
                    <a:ext uri="{9D8B030D-6E8A-4147-A177-3AD203B41FA5}">
                      <a16:colId xmlns:a16="http://schemas.microsoft.com/office/drawing/2014/main" val="3054864961"/>
                    </a:ext>
                  </a:extLst>
                </a:gridCol>
                <a:gridCol w="392727">
                  <a:extLst>
                    <a:ext uri="{9D8B030D-6E8A-4147-A177-3AD203B41FA5}">
                      <a16:colId xmlns:a16="http://schemas.microsoft.com/office/drawing/2014/main" val="3226537005"/>
                    </a:ext>
                  </a:extLst>
                </a:gridCol>
                <a:gridCol w="392727">
                  <a:extLst>
                    <a:ext uri="{9D8B030D-6E8A-4147-A177-3AD203B41FA5}">
                      <a16:colId xmlns:a16="http://schemas.microsoft.com/office/drawing/2014/main" val="821355597"/>
                    </a:ext>
                  </a:extLst>
                </a:gridCol>
                <a:gridCol w="392727">
                  <a:extLst>
                    <a:ext uri="{9D8B030D-6E8A-4147-A177-3AD203B41FA5}">
                      <a16:colId xmlns:a16="http://schemas.microsoft.com/office/drawing/2014/main" val="2599857063"/>
                    </a:ext>
                  </a:extLst>
                </a:gridCol>
                <a:gridCol w="392727">
                  <a:extLst>
                    <a:ext uri="{9D8B030D-6E8A-4147-A177-3AD203B41FA5}">
                      <a16:colId xmlns:a16="http://schemas.microsoft.com/office/drawing/2014/main" val="512013320"/>
                    </a:ext>
                  </a:extLst>
                </a:gridCol>
                <a:gridCol w="392727">
                  <a:extLst>
                    <a:ext uri="{9D8B030D-6E8A-4147-A177-3AD203B41FA5}">
                      <a16:colId xmlns:a16="http://schemas.microsoft.com/office/drawing/2014/main" val="3794829552"/>
                    </a:ext>
                  </a:extLst>
                </a:gridCol>
                <a:gridCol w="392727">
                  <a:extLst>
                    <a:ext uri="{9D8B030D-6E8A-4147-A177-3AD203B41FA5}">
                      <a16:colId xmlns:a16="http://schemas.microsoft.com/office/drawing/2014/main" val="2842313516"/>
                    </a:ext>
                  </a:extLst>
                </a:gridCol>
              </a:tblGrid>
              <a:tr h="392727"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77905222"/>
                  </a:ext>
                </a:extLst>
              </a:tr>
              <a:tr h="392727"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23562178"/>
                  </a:ext>
                </a:extLst>
              </a:tr>
              <a:tr h="392727"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44022313"/>
                  </a:ext>
                </a:extLst>
              </a:tr>
              <a:tr h="392727"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52447252"/>
                  </a:ext>
                </a:extLst>
              </a:tr>
              <a:tr h="392727"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58807516"/>
                  </a:ext>
                </a:extLst>
              </a:tr>
              <a:tr h="392727"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38819445"/>
                  </a:ext>
                </a:extLst>
              </a:tr>
              <a:tr h="392727"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06018072"/>
                  </a:ext>
                </a:extLst>
              </a:tr>
              <a:tr h="392727"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26794946"/>
                  </a:ext>
                </a:extLst>
              </a:tr>
              <a:tr h="392727"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71190785"/>
                  </a:ext>
                </a:extLst>
              </a:tr>
              <a:tr h="392727"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69597072"/>
                  </a:ext>
                </a:extLst>
              </a:tr>
              <a:tr h="392727"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94261147"/>
                  </a:ext>
                </a:extLst>
              </a:tr>
            </a:tbl>
          </a:graphicData>
        </a:graphic>
      </p:graphicFrame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00A0E68B-DCE4-AE5A-F0E8-5E70F7A8F9B5}"/>
              </a:ext>
            </a:extLst>
          </p:cNvPr>
          <p:cNvSpPr txBox="1"/>
          <p:nvPr/>
        </p:nvSpPr>
        <p:spPr>
          <a:xfrm>
            <a:off x="882437" y="599623"/>
            <a:ext cx="9529254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ja-JP" altLang="en-US" sz="2800" dirty="0">
                <a:latin typeface="+mn-ea"/>
              </a:rPr>
              <a:t>次のうち、直方体の正しい展開図はどれですか。</a:t>
            </a:r>
            <a:endParaRPr kumimoji="0" lang="en-US" altLang="ja-JP" sz="2800" dirty="0">
              <a:latin typeface="+mn-ea"/>
            </a:endParaRPr>
          </a:p>
          <a:p>
            <a:r>
              <a:rPr lang="ja-JP" altLang="en-US" sz="2800" b="1" dirty="0">
                <a:latin typeface="+mn-ea"/>
              </a:rPr>
              <a:t>㋐</a:t>
            </a:r>
            <a:r>
              <a:rPr lang="ja-JP" altLang="en-US" sz="2800" dirty="0">
                <a:latin typeface="+mn-ea"/>
              </a:rPr>
              <a:t>～</a:t>
            </a:r>
            <a:r>
              <a:rPr lang="ja-JP" altLang="en-US" sz="2800" b="1" dirty="0">
                <a:latin typeface="+mn-ea"/>
              </a:rPr>
              <a:t>㋓</a:t>
            </a:r>
            <a:r>
              <a:rPr lang="ja-JP" altLang="en-US" sz="2800" dirty="0">
                <a:latin typeface="+mn-ea"/>
              </a:rPr>
              <a:t>の中からすべて選びましょう。</a:t>
            </a:r>
            <a:endParaRPr kumimoji="0" lang="en-US" altLang="ja-JP" sz="2800" dirty="0">
              <a:latin typeface="+mn-ea"/>
            </a:endParaRPr>
          </a:p>
        </p:txBody>
      </p:sp>
      <p:sp>
        <p:nvSpPr>
          <p:cNvPr id="3" name="スライド番号プレースホルダー 2">
            <a:extLst>
              <a:ext uri="{FF2B5EF4-FFF2-40B4-BE49-F238E27FC236}">
                <a16:creationId xmlns:a16="http://schemas.microsoft.com/office/drawing/2014/main" id="{4C2F357A-94C7-6696-573A-3DBC4841EC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FD8D9-0933-4DFC-9336-0D1486BA97A6}" type="slidenum">
              <a:rPr kumimoji="1" lang="ja-JP" altLang="en-US" smtClean="0">
                <a:latin typeface="+mn-ea"/>
              </a:rPr>
              <a:t>4</a:t>
            </a:fld>
            <a:endParaRPr kumimoji="1" lang="ja-JP" altLang="en-US">
              <a:latin typeface="+mn-ea"/>
            </a:endParaRPr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9A8F6FC1-C7A7-CC3B-53FE-0EC9C7D618FF}"/>
              </a:ext>
            </a:extLst>
          </p:cNvPr>
          <p:cNvSpPr/>
          <p:nvPr/>
        </p:nvSpPr>
        <p:spPr>
          <a:xfrm>
            <a:off x="2661920" y="2636613"/>
            <a:ext cx="792480" cy="388527"/>
          </a:xfrm>
          <a:prstGeom prst="rect">
            <a:avLst/>
          </a:prstGeom>
          <a:noFill/>
          <a:ln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+mn-ea"/>
            </a:endParaRPr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9511C71E-418C-8C9E-EE48-DB6F36FEB188}"/>
              </a:ext>
            </a:extLst>
          </p:cNvPr>
          <p:cNvSpPr/>
          <p:nvPr/>
        </p:nvSpPr>
        <p:spPr>
          <a:xfrm>
            <a:off x="2275840" y="3024792"/>
            <a:ext cx="388620" cy="779601"/>
          </a:xfrm>
          <a:prstGeom prst="rect">
            <a:avLst/>
          </a:prstGeom>
          <a:noFill/>
          <a:ln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+mn-ea"/>
            </a:endParaRPr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B450802A-49C5-9C00-60CC-7F2F5FD629B8}"/>
              </a:ext>
            </a:extLst>
          </p:cNvPr>
          <p:cNvSpPr/>
          <p:nvPr/>
        </p:nvSpPr>
        <p:spPr>
          <a:xfrm>
            <a:off x="2663190" y="4192572"/>
            <a:ext cx="787400" cy="791261"/>
          </a:xfrm>
          <a:prstGeom prst="rect">
            <a:avLst/>
          </a:prstGeom>
          <a:noFill/>
          <a:ln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+mn-ea"/>
            </a:endParaRPr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7608EBDC-D136-C4FD-CCED-4A1BEBC8B045}"/>
              </a:ext>
            </a:extLst>
          </p:cNvPr>
          <p:cNvSpPr/>
          <p:nvPr/>
        </p:nvSpPr>
        <p:spPr>
          <a:xfrm>
            <a:off x="3454400" y="3024792"/>
            <a:ext cx="386080" cy="779601"/>
          </a:xfrm>
          <a:prstGeom prst="rect">
            <a:avLst/>
          </a:prstGeom>
          <a:noFill/>
          <a:ln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+mn-ea"/>
            </a:endParaRPr>
          </a:p>
        </p:txBody>
      </p:sp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D1EBC79C-0B76-2CB6-0AE8-725B8DB73581}"/>
              </a:ext>
            </a:extLst>
          </p:cNvPr>
          <p:cNvSpPr/>
          <p:nvPr/>
        </p:nvSpPr>
        <p:spPr>
          <a:xfrm>
            <a:off x="2663190" y="3805968"/>
            <a:ext cx="787400" cy="386604"/>
          </a:xfrm>
          <a:prstGeom prst="rect">
            <a:avLst/>
          </a:prstGeom>
          <a:noFill/>
          <a:ln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+mn-ea"/>
            </a:endParaRPr>
          </a:p>
        </p:txBody>
      </p:sp>
      <p:sp>
        <p:nvSpPr>
          <p:cNvPr id="19" name="正方形/長方形 18">
            <a:extLst>
              <a:ext uri="{FF2B5EF4-FFF2-40B4-BE49-F238E27FC236}">
                <a16:creationId xmlns:a16="http://schemas.microsoft.com/office/drawing/2014/main" id="{4E413C98-70D2-97E6-FF95-27316AF7C160}"/>
              </a:ext>
            </a:extLst>
          </p:cNvPr>
          <p:cNvSpPr/>
          <p:nvPr/>
        </p:nvSpPr>
        <p:spPr>
          <a:xfrm>
            <a:off x="4627981" y="2233531"/>
            <a:ext cx="792480" cy="791609"/>
          </a:xfrm>
          <a:prstGeom prst="rect">
            <a:avLst/>
          </a:prstGeom>
          <a:noFill/>
          <a:ln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+mn-ea"/>
            </a:endParaRPr>
          </a:p>
        </p:txBody>
      </p:sp>
      <p:sp>
        <p:nvSpPr>
          <p:cNvPr id="20" name="正方形/長方形 19">
            <a:extLst>
              <a:ext uri="{FF2B5EF4-FFF2-40B4-BE49-F238E27FC236}">
                <a16:creationId xmlns:a16="http://schemas.microsoft.com/office/drawing/2014/main" id="{2FC1E78B-0C34-D32D-3A20-A7BC200FB5DC}"/>
              </a:ext>
            </a:extLst>
          </p:cNvPr>
          <p:cNvSpPr/>
          <p:nvPr/>
        </p:nvSpPr>
        <p:spPr>
          <a:xfrm>
            <a:off x="4241901" y="3024792"/>
            <a:ext cx="388620" cy="779601"/>
          </a:xfrm>
          <a:prstGeom prst="rect">
            <a:avLst/>
          </a:prstGeom>
          <a:noFill/>
          <a:ln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+mn-ea"/>
            </a:endParaRPr>
          </a:p>
        </p:txBody>
      </p:sp>
      <p:sp>
        <p:nvSpPr>
          <p:cNvPr id="21" name="正方形/長方形 20">
            <a:extLst>
              <a:ext uri="{FF2B5EF4-FFF2-40B4-BE49-F238E27FC236}">
                <a16:creationId xmlns:a16="http://schemas.microsoft.com/office/drawing/2014/main" id="{E67697AB-4487-CEBF-D0E0-15679CA2AAC6}"/>
              </a:ext>
            </a:extLst>
          </p:cNvPr>
          <p:cNvSpPr/>
          <p:nvPr/>
        </p:nvSpPr>
        <p:spPr>
          <a:xfrm>
            <a:off x="4633061" y="4585221"/>
            <a:ext cx="787400" cy="791261"/>
          </a:xfrm>
          <a:prstGeom prst="rect">
            <a:avLst/>
          </a:prstGeom>
          <a:noFill/>
          <a:ln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+mn-ea"/>
            </a:endParaRPr>
          </a:p>
        </p:txBody>
      </p:sp>
      <p:sp>
        <p:nvSpPr>
          <p:cNvPr id="22" name="正方形/長方形 21">
            <a:extLst>
              <a:ext uri="{FF2B5EF4-FFF2-40B4-BE49-F238E27FC236}">
                <a16:creationId xmlns:a16="http://schemas.microsoft.com/office/drawing/2014/main" id="{93AB4963-3F83-5DB4-B822-723F55D5E40D}"/>
              </a:ext>
            </a:extLst>
          </p:cNvPr>
          <p:cNvSpPr/>
          <p:nvPr/>
        </p:nvSpPr>
        <p:spPr>
          <a:xfrm>
            <a:off x="5420461" y="3024792"/>
            <a:ext cx="386080" cy="779601"/>
          </a:xfrm>
          <a:prstGeom prst="rect">
            <a:avLst/>
          </a:prstGeom>
          <a:noFill/>
          <a:ln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+mn-ea"/>
            </a:endParaRPr>
          </a:p>
        </p:txBody>
      </p:sp>
      <p:sp>
        <p:nvSpPr>
          <p:cNvPr id="23" name="正方形/長方形 22">
            <a:extLst>
              <a:ext uri="{FF2B5EF4-FFF2-40B4-BE49-F238E27FC236}">
                <a16:creationId xmlns:a16="http://schemas.microsoft.com/office/drawing/2014/main" id="{667EEF23-A736-A073-57A9-6230B2667B7B}"/>
              </a:ext>
            </a:extLst>
          </p:cNvPr>
          <p:cNvSpPr/>
          <p:nvPr/>
        </p:nvSpPr>
        <p:spPr>
          <a:xfrm>
            <a:off x="4629251" y="3805967"/>
            <a:ext cx="787400" cy="779253"/>
          </a:xfrm>
          <a:prstGeom prst="rect">
            <a:avLst/>
          </a:prstGeom>
          <a:noFill/>
          <a:ln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+mn-ea"/>
            </a:endParaRPr>
          </a:p>
        </p:txBody>
      </p:sp>
      <p:sp>
        <p:nvSpPr>
          <p:cNvPr id="24" name="正方形/長方形 23">
            <a:extLst>
              <a:ext uri="{FF2B5EF4-FFF2-40B4-BE49-F238E27FC236}">
                <a16:creationId xmlns:a16="http://schemas.microsoft.com/office/drawing/2014/main" id="{E46B104F-93E3-7A8D-2DF4-19813FF313DD}"/>
              </a:ext>
            </a:extLst>
          </p:cNvPr>
          <p:cNvSpPr/>
          <p:nvPr/>
        </p:nvSpPr>
        <p:spPr>
          <a:xfrm>
            <a:off x="7764373" y="2240797"/>
            <a:ext cx="792480" cy="388527"/>
          </a:xfrm>
          <a:prstGeom prst="rect">
            <a:avLst/>
          </a:prstGeom>
          <a:noFill/>
          <a:ln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+mn-ea"/>
            </a:endParaRPr>
          </a:p>
        </p:txBody>
      </p:sp>
      <p:sp>
        <p:nvSpPr>
          <p:cNvPr id="25" name="正方形/長方形 24">
            <a:extLst>
              <a:ext uri="{FF2B5EF4-FFF2-40B4-BE49-F238E27FC236}">
                <a16:creationId xmlns:a16="http://schemas.microsoft.com/office/drawing/2014/main" id="{A2CE2F2C-1B12-E82D-23E2-DEF51345370E}"/>
              </a:ext>
            </a:extLst>
          </p:cNvPr>
          <p:cNvSpPr/>
          <p:nvPr/>
        </p:nvSpPr>
        <p:spPr>
          <a:xfrm>
            <a:off x="7380331" y="2630112"/>
            <a:ext cx="388620" cy="779601"/>
          </a:xfrm>
          <a:prstGeom prst="rect">
            <a:avLst/>
          </a:prstGeom>
          <a:noFill/>
          <a:ln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+mn-ea"/>
            </a:endParaRPr>
          </a:p>
        </p:txBody>
      </p:sp>
      <p:sp>
        <p:nvSpPr>
          <p:cNvPr id="26" name="正方形/長方形 25">
            <a:extLst>
              <a:ext uri="{FF2B5EF4-FFF2-40B4-BE49-F238E27FC236}">
                <a16:creationId xmlns:a16="http://schemas.microsoft.com/office/drawing/2014/main" id="{5CCE17F8-441A-242D-7B90-1FECEB55B73D}"/>
              </a:ext>
            </a:extLst>
          </p:cNvPr>
          <p:cNvSpPr/>
          <p:nvPr/>
        </p:nvSpPr>
        <p:spPr>
          <a:xfrm>
            <a:off x="6592436" y="2631720"/>
            <a:ext cx="787400" cy="779601"/>
          </a:xfrm>
          <a:prstGeom prst="rect">
            <a:avLst/>
          </a:prstGeom>
          <a:noFill/>
          <a:ln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+mn-ea"/>
            </a:endParaRPr>
          </a:p>
        </p:txBody>
      </p:sp>
      <p:sp>
        <p:nvSpPr>
          <p:cNvPr id="27" name="正方形/長方形 26">
            <a:extLst>
              <a:ext uri="{FF2B5EF4-FFF2-40B4-BE49-F238E27FC236}">
                <a16:creationId xmlns:a16="http://schemas.microsoft.com/office/drawing/2014/main" id="{342BF943-EDFD-07DD-B754-8C57D94F21BB}"/>
              </a:ext>
            </a:extLst>
          </p:cNvPr>
          <p:cNvSpPr/>
          <p:nvPr/>
        </p:nvSpPr>
        <p:spPr>
          <a:xfrm>
            <a:off x="6205151" y="2632803"/>
            <a:ext cx="386080" cy="779601"/>
          </a:xfrm>
          <a:prstGeom prst="rect">
            <a:avLst/>
          </a:prstGeom>
          <a:noFill/>
          <a:ln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+mn-ea"/>
            </a:endParaRPr>
          </a:p>
        </p:txBody>
      </p:sp>
      <p:sp>
        <p:nvSpPr>
          <p:cNvPr id="28" name="正方形/長方形 27">
            <a:extLst>
              <a:ext uri="{FF2B5EF4-FFF2-40B4-BE49-F238E27FC236}">
                <a16:creationId xmlns:a16="http://schemas.microsoft.com/office/drawing/2014/main" id="{949C53B9-3943-CE5F-93F1-C276CD97D24A}"/>
              </a:ext>
            </a:extLst>
          </p:cNvPr>
          <p:cNvSpPr/>
          <p:nvPr/>
        </p:nvSpPr>
        <p:spPr>
          <a:xfrm>
            <a:off x="6591231" y="3412253"/>
            <a:ext cx="787400" cy="386604"/>
          </a:xfrm>
          <a:prstGeom prst="rect">
            <a:avLst/>
          </a:prstGeom>
          <a:noFill/>
          <a:ln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+mn-ea"/>
            </a:endParaRPr>
          </a:p>
        </p:txBody>
      </p:sp>
      <p:sp>
        <p:nvSpPr>
          <p:cNvPr id="29" name="正方形/長方形 28">
            <a:extLst>
              <a:ext uri="{FF2B5EF4-FFF2-40B4-BE49-F238E27FC236}">
                <a16:creationId xmlns:a16="http://schemas.microsoft.com/office/drawing/2014/main" id="{6A34550F-E612-EA26-E83C-4C3514544D2F}"/>
              </a:ext>
            </a:extLst>
          </p:cNvPr>
          <p:cNvSpPr/>
          <p:nvPr/>
        </p:nvSpPr>
        <p:spPr>
          <a:xfrm>
            <a:off x="7769526" y="2628992"/>
            <a:ext cx="787400" cy="779601"/>
          </a:xfrm>
          <a:prstGeom prst="rect">
            <a:avLst/>
          </a:prstGeom>
          <a:noFill/>
          <a:ln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+mn-ea"/>
            </a:endParaRPr>
          </a:p>
        </p:txBody>
      </p:sp>
      <p:sp>
        <p:nvSpPr>
          <p:cNvPr id="30" name="正方形/長方形 29">
            <a:extLst>
              <a:ext uri="{FF2B5EF4-FFF2-40B4-BE49-F238E27FC236}">
                <a16:creationId xmlns:a16="http://schemas.microsoft.com/office/drawing/2014/main" id="{2FC5FB2D-E38E-C4AC-8E77-540ED421FD84}"/>
              </a:ext>
            </a:extLst>
          </p:cNvPr>
          <p:cNvSpPr/>
          <p:nvPr/>
        </p:nvSpPr>
        <p:spPr>
          <a:xfrm>
            <a:off x="9343750" y="4196219"/>
            <a:ext cx="780444" cy="787614"/>
          </a:xfrm>
          <a:prstGeom prst="rect">
            <a:avLst/>
          </a:prstGeom>
          <a:noFill/>
          <a:ln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+mn-ea"/>
            </a:endParaRPr>
          </a:p>
        </p:txBody>
      </p:sp>
      <p:sp>
        <p:nvSpPr>
          <p:cNvPr id="31" name="正方形/長方形 30">
            <a:extLst>
              <a:ext uri="{FF2B5EF4-FFF2-40B4-BE49-F238E27FC236}">
                <a16:creationId xmlns:a16="http://schemas.microsoft.com/office/drawing/2014/main" id="{9851A039-47A9-1E96-FE24-2813F7754F52}"/>
              </a:ext>
            </a:extLst>
          </p:cNvPr>
          <p:cNvSpPr/>
          <p:nvPr/>
        </p:nvSpPr>
        <p:spPr>
          <a:xfrm>
            <a:off x="8560336" y="4196612"/>
            <a:ext cx="784370" cy="787221"/>
          </a:xfrm>
          <a:prstGeom prst="rect">
            <a:avLst/>
          </a:prstGeom>
          <a:noFill/>
          <a:ln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+mn-ea"/>
            </a:endParaRPr>
          </a:p>
        </p:txBody>
      </p:sp>
      <p:sp>
        <p:nvSpPr>
          <p:cNvPr id="32" name="正方形/長方形 31">
            <a:extLst>
              <a:ext uri="{FF2B5EF4-FFF2-40B4-BE49-F238E27FC236}">
                <a16:creationId xmlns:a16="http://schemas.microsoft.com/office/drawing/2014/main" id="{6C33DF95-B26A-5626-7FEF-0BC1CEED8DDE}"/>
              </a:ext>
            </a:extLst>
          </p:cNvPr>
          <p:cNvSpPr/>
          <p:nvPr/>
        </p:nvSpPr>
        <p:spPr>
          <a:xfrm>
            <a:off x="6990801" y="4981299"/>
            <a:ext cx="785024" cy="785667"/>
          </a:xfrm>
          <a:prstGeom prst="rect">
            <a:avLst/>
          </a:prstGeom>
          <a:noFill/>
          <a:ln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+mn-ea"/>
            </a:endParaRPr>
          </a:p>
        </p:txBody>
      </p:sp>
      <p:sp>
        <p:nvSpPr>
          <p:cNvPr id="33" name="正方形/長方形 32">
            <a:extLst>
              <a:ext uri="{FF2B5EF4-FFF2-40B4-BE49-F238E27FC236}">
                <a16:creationId xmlns:a16="http://schemas.microsoft.com/office/drawing/2014/main" id="{42F3918B-8741-AC1C-365B-86C2F80D2AB9}"/>
              </a:ext>
            </a:extLst>
          </p:cNvPr>
          <p:cNvSpPr/>
          <p:nvPr/>
        </p:nvSpPr>
        <p:spPr>
          <a:xfrm>
            <a:off x="7775324" y="4195632"/>
            <a:ext cx="786584" cy="785667"/>
          </a:xfrm>
          <a:prstGeom prst="rect">
            <a:avLst/>
          </a:prstGeom>
          <a:noFill/>
          <a:ln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+mn-ea"/>
            </a:endParaRPr>
          </a:p>
        </p:txBody>
      </p:sp>
      <p:sp>
        <p:nvSpPr>
          <p:cNvPr id="34" name="正方形/長方形 33">
            <a:extLst>
              <a:ext uri="{FF2B5EF4-FFF2-40B4-BE49-F238E27FC236}">
                <a16:creationId xmlns:a16="http://schemas.microsoft.com/office/drawing/2014/main" id="{D5CF4E2F-CBC1-C8EB-A9A8-8B7C3FC1CDF7}"/>
              </a:ext>
            </a:extLst>
          </p:cNvPr>
          <p:cNvSpPr/>
          <p:nvPr/>
        </p:nvSpPr>
        <p:spPr>
          <a:xfrm>
            <a:off x="9346430" y="3416214"/>
            <a:ext cx="777764" cy="779253"/>
          </a:xfrm>
          <a:prstGeom prst="rect">
            <a:avLst/>
          </a:prstGeom>
          <a:noFill/>
          <a:ln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+mn-ea"/>
            </a:endParaRPr>
          </a:p>
        </p:txBody>
      </p:sp>
      <p:sp>
        <p:nvSpPr>
          <p:cNvPr id="35" name="正方形/長方形 34">
            <a:extLst>
              <a:ext uri="{FF2B5EF4-FFF2-40B4-BE49-F238E27FC236}">
                <a16:creationId xmlns:a16="http://schemas.microsoft.com/office/drawing/2014/main" id="{1F3A8DC8-0BBE-5D5C-BA00-3AAF75FA8499}"/>
              </a:ext>
            </a:extLst>
          </p:cNvPr>
          <p:cNvSpPr/>
          <p:nvPr/>
        </p:nvSpPr>
        <p:spPr>
          <a:xfrm>
            <a:off x="6990801" y="4197121"/>
            <a:ext cx="784679" cy="784178"/>
          </a:xfrm>
          <a:prstGeom prst="rect">
            <a:avLst/>
          </a:prstGeom>
          <a:noFill/>
          <a:ln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+mn-ea"/>
            </a:endParaRPr>
          </a:p>
        </p:txBody>
      </p:sp>
      <p:sp>
        <p:nvSpPr>
          <p:cNvPr id="38" name="テキスト ボックス 37">
            <a:extLst>
              <a:ext uri="{FF2B5EF4-FFF2-40B4-BE49-F238E27FC236}">
                <a16:creationId xmlns:a16="http://schemas.microsoft.com/office/drawing/2014/main" id="{0F05257B-EBC3-A2DF-738B-FE0B70E31F2E}"/>
              </a:ext>
            </a:extLst>
          </p:cNvPr>
          <p:cNvSpPr txBox="1"/>
          <p:nvPr/>
        </p:nvSpPr>
        <p:spPr>
          <a:xfrm>
            <a:off x="2034056" y="1989494"/>
            <a:ext cx="58542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3600" b="1">
                <a:latin typeface="+mn-ea"/>
              </a:rPr>
              <a:t>㋐</a:t>
            </a:r>
          </a:p>
        </p:txBody>
      </p:sp>
      <p:sp>
        <p:nvSpPr>
          <p:cNvPr id="39" name="テキスト ボックス 38">
            <a:extLst>
              <a:ext uri="{FF2B5EF4-FFF2-40B4-BE49-F238E27FC236}">
                <a16:creationId xmlns:a16="http://schemas.microsoft.com/office/drawing/2014/main" id="{EDC8C99A-687A-2B5E-8DAB-C7401C6438B1}"/>
              </a:ext>
            </a:extLst>
          </p:cNvPr>
          <p:cNvSpPr txBox="1"/>
          <p:nvPr/>
        </p:nvSpPr>
        <p:spPr>
          <a:xfrm>
            <a:off x="3990937" y="1989494"/>
            <a:ext cx="58542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3600" b="1">
                <a:latin typeface="+mn-ea"/>
              </a:rPr>
              <a:t>㋑</a:t>
            </a:r>
          </a:p>
        </p:txBody>
      </p:sp>
      <p:sp>
        <p:nvSpPr>
          <p:cNvPr id="40" name="テキスト ボックス 39">
            <a:extLst>
              <a:ext uri="{FF2B5EF4-FFF2-40B4-BE49-F238E27FC236}">
                <a16:creationId xmlns:a16="http://schemas.microsoft.com/office/drawing/2014/main" id="{CCC42C18-E655-4461-FDE8-7C227EFD6281}"/>
              </a:ext>
            </a:extLst>
          </p:cNvPr>
          <p:cNvSpPr txBox="1"/>
          <p:nvPr/>
        </p:nvSpPr>
        <p:spPr>
          <a:xfrm>
            <a:off x="6352139" y="4643464"/>
            <a:ext cx="58542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3600" b="1">
                <a:latin typeface="+mn-ea"/>
              </a:rPr>
              <a:t>㋓</a:t>
            </a:r>
          </a:p>
        </p:txBody>
      </p:sp>
      <p:sp>
        <p:nvSpPr>
          <p:cNvPr id="41" name="テキスト ボックス 40">
            <a:extLst>
              <a:ext uri="{FF2B5EF4-FFF2-40B4-BE49-F238E27FC236}">
                <a16:creationId xmlns:a16="http://schemas.microsoft.com/office/drawing/2014/main" id="{FA3BD4E5-7D8F-4605-A755-DC13CE6AAA8A}"/>
              </a:ext>
            </a:extLst>
          </p:cNvPr>
          <p:cNvSpPr txBox="1"/>
          <p:nvPr/>
        </p:nvSpPr>
        <p:spPr>
          <a:xfrm>
            <a:off x="5961647" y="1990282"/>
            <a:ext cx="58542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3600" b="1">
                <a:latin typeface="+mn-ea"/>
              </a:rPr>
              <a:t>㋒</a:t>
            </a:r>
          </a:p>
        </p:txBody>
      </p:sp>
      <p:cxnSp>
        <p:nvCxnSpPr>
          <p:cNvPr id="43" name="直線コネクタ 42">
            <a:extLst>
              <a:ext uri="{FF2B5EF4-FFF2-40B4-BE49-F238E27FC236}">
                <a16:creationId xmlns:a16="http://schemas.microsoft.com/office/drawing/2014/main" id="{345E65A3-28FE-0461-0A6D-728093EF92DC}"/>
              </a:ext>
            </a:extLst>
          </p:cNvPr>
          <p:cNvCxnSpPr/>
          <p:nvPr/>
        </p:nvCxnSpPr>
        <p:spPr>
          <a:xfrm>
            <a:off x="2275840" y="3018792"/>
            <a:ext cx="0" cy="787048"/>
          </a:xfrm>
          <a:prstGeom prst="line">
            <a:avLst/>
          </a:prstGeom>
          <a:ln w="3810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4" name="直線コネクタ 43">
            <a:extLst>
              <a:ext uri="{FF2B5EF4-FFF2-40B4-BE49-F238E27FC236}">
                <a16:creationId xmlns:a16="http://schemas.microsoft.com/office/drawing/2014/main" id="{1D2A7BD5-D991-9293-842F-4552AE83B1C5}"/>
              </a:ext>
            </a:extLst>
          </p:cNvPr>
          <p:cNvCxnSpPr/>
          <p:nvPr/>
        </p:nvCxnSpPr>
        <p:spPr>
          <a:xfrm>
            <a:off x="3840480" y="3022690"/>
            <a:ext cx="0" cy="787048"/>
          </a:xfrm>
          <a:prstGeom prst="line">
            <a:avLst/>
          </a:prstGeom>
          <a:ln w="3810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5" name="直線コネクタ 44">
            <a:extLst>
              <a:ext uri="{FF2B5EF4-FFF2-40B4-BE49-F238E27FC236}">
                <a16:creationId xmlns:a16="http://schemas.microsoft.com/office/drawing/2014/main" id="{BB3F413A-886E-1ABA-341E-1AFFA3DE12D8}"/>
              </a:ext>
            </a:extLst>
          </p:cNvPr>
          <p:cNvCxnSpPr/>
          <p:nvPr/>
        </p:nvCxnSpPr>
        <p:spPr>
          <a:xfrm>
            <a:off x="4241901" y="3022690"/>
            <a:ext cx="0" cy="787048"/>
          </a:xfrm>
          <a:prstGeom prst="line">
            <a:avLst/>
          </a:prstGeom>
          <a:ln w="3810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6" name="直線コネクタ 45">
            <a:extLst>
              <a:ext uri="{FF2B5EF4-FFF2-40B4-BE49-F238E27FC236}">
                <a16:creationId xmlns:a16="http://schemas.microsoft.com/office/drawing/2014/main" id="{07038498-BECD-A055-FC73-8D82C95976F6}"/>
              </a:ext>
            </a:extLst>
          </p:cNvPr>
          <p:cNvCxnSpPr/>
          <p:nvPr/>
        </p:nvCxnSpPr>
        <p:spPr>
          <a:xfrm>
            <a:off x="5806541" y="3022690"/>
            <a:ext cx="0" cy="787048"/>
          </a:xfrm>
          <a:prstGeom prst="line">
            <a:avLst/>
          </a:prstGeom>
          <a:ln w="3810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7" name="直線コネクタ 46">
            <a:extLst>
              <a:ext uri="{FF2B5EF4-FFF2-40B4-BE49-F238E27FC236}">
                <a16:creationId xmlns:a16="http://schemas.microsoft.com/office/drawing/2014/main" id="{5E847DDF-8A76-960A-0EAA-C781018306C8}"/>
              </a:ext>
            </a:extLst>
          </p:cNvPr>
          <p:cNvCxnSpPr/>
          <p:nvPr/>
        </p:nvCxnSpPr>
        <p:spPr>
          <a:xfrm>
            <a:off x="6199755" y="2629166"/>
            <a:ext cx="0" cy="787048"/>
          </a:xfrm>
          <a:prstGeom prst="line">
            <a:avLst/>
          </a:prstGeom>
          <a:ln w="3810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8" name="直線コネクタ 47">
            <a:extLst>
              <a:ext uri="{FF2B5EF4-FFF2-40B4-BE49-F238E27FC236}">
                <a16:creationId xmlns:a16="http://schemas.microsoft.com/office/drawing/2014/main" id="{E84BF9D9-7C81-0BBE-B221-D77D0A5DC58E}"/>
              </a:ext>
            </a:extLst>
          </p:cNvPr>
          <p:cNvCxnSpPr>
            <a:cxnSpLocks/>
          </p:cNvCxnSpPr>
          <p:nvPr/>
        </p:nvCxnSpPr>
        <p:spPr>
          <a:xfrm>
            <a:off x="2662397" y="3798172"/>
            <a:ext cx="0" cy="1182679"/>
          </a:xfrm>
          <a:prstGeom prst="line">
            <a:avLst/>
          </a:prstGeom>
          <a:ln w="3810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0" name="直線コネクタ 49">
            <a:extLst>
              <a:ext uri="{FF2B5EF4-FFF2-40B4-BE49-F238E27FC236}">
                <a16:creationId xmlns:a16="http://schemas.microsoft.com/office/drawing/2014/main" id="{FC6908B9-B15B-E8E8-2640-1D0E205F8979}"/>
              </a:ext>
            </a:extLst>
          </p:cNvPr>
          <p:cNvCxnSpPr>
            <a:cxnSpLocks/>
          </p:cNvCxnSpPr>
          <p:nvPr/>
        </p:nvCxnSpPr>
        <p:spPr>
          <a:xfrm>
            <a:off x="3450590" y="3805840"/>
            <a:ext cx="0" cy="1182679"/>
          </a:xfrm>
          <a:prstGeom prst="line">
            <a:avLst/>
          </a:prstGeom>
          <a:ln w="3810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1" name="直線コネクタ 50">
            <a:extLst>
              <a:ext uri="{FF2B5EF4-FFF2-40B4-BE49-F238E27FC236}">
                <a16:creationId xmlns:a16="http://schemas.microsoft.com/office/drawing/2014/main" id="{8BA8876F-1C16-4FA2-9D85-E7B479D0C179}"/>
              </a:ext>
            </a:extLst>
          </p:cNvPr>
          <p:cNvCxnSpPr>
            <a:cxnSpLocks/>
          </p:cNvCxnSpPr>
          <p:nvPr/>
        </p:nvCxnSpPr>
        <p:spPr>
          <a:xfrm>
            <a:off x="4625738" y="3798171"/>
            <a:ext cx="2243" cy="1575961"/>
          </a:xfrm>
          <a:prstGeom prst="line">
            <a:avLst/>
          </a:prstGeom>
          <a:ln w="3810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3" name="直線コネクタ 52">
            <a:extLst>
              <a:ext uri="{FF2B5EF4-FFF2-40B4-BE49-F238E27FC236}">
                <a16:creationId xmlns:a16="http://schemas.microsoft.com/office/drawing/2014/main" id="{CD0AEE0E-9F01-031F-8E79-BA4598687B7C}"/>
              </a:ext>
            </a:extLst>
          </p:cNvPr>
          <p:cNvCxnSpPr>
            <a:cxnSpLocks/>
          </p:cNvCxnSpPr>
          <p:nvPr/>
        </p:nvCxnSpPr>
        <p:spPr>
          <a:xfrm>
            <a:off x="5409100" y="3805035"/>
            <a:ext cx="2243" cy="1575961"/>
          </a:xfrm>
          <a:prstGeom prst="line">
            <a:avLst/>
          </a:prstGeom>
          <a:ln w="3810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4" name="直線コネクタ 53">
            <a:extLst>
              <a:ext uri="{FF2B5EF4-FFF2-40B4-BE49-F238E27FC236}">
                <a16:creationId xmlns:a16="http://schemas.microsoft.com/office/drawing/2014/main" id="{7AF2942C-C846-F476-BDE8-D9401B1F4BBC}"/>
              </a:ext>
            </a:extLst>
          </p:cNvPr>
          <p:cNvCxnSpPr>
            <a:cxnSpLocks/>
          </p:cNvCxnSpPr>
          <p:nvPr/>
        </p:nvCxnSpPr>
        <p:spPr>
          <a:xfrm>
            <a:off x="6988818" y="4200538"/>
            <a:ext cx="2243" cy="1575961"/>
          </a:xfrm>
          <a:prstGeom prst="line">
            <a:avLst/>
          </a:prstGeom>
          <a:ln w="3810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5" name="直線コネクタ 54">
            <a:extLst>
              <a:ext uri="{FF2B5EF4-FFF2-40B4-BE49-F238E27FC236}">
                <a16:creationId xmlns:a16="http://schemas.microsoft.com/office/drawing/2014/main" id="{B9E59CD8-36E9-D8F8-D677-DE8DACE752A3}"/>
              </a:ext>
            </a:extLst>
          </p:cNvPr>
          <p:cNvCxnSpPr>
            <a:cxnSpLocks/>
          </p:cNvCxnSpPr>
          <p:nvPr/>
        </p:nvCxnSpPr>
        <p:spPr>
          <a:xfrm>
            <a:off x="10119664" y="3416214"/>
            <a:ext cx="2243" cy="1575961"/>
          </a:xfrm>
          <a:prstGeom prst="line">
            <a:avLst/>
          </a:prstGeom>
          <a:ln w="3810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6" name="直線コネクタ 55">
            <a:extLst>
              <a:ext uri="{FF2B5EF4-FFF2-40B4-BE49-F238E27FC236}">
                <a16:creationId xmlns:a16="http://schemas.microsoft.com/office/drawing/2014/main" id="{A0E2317F-29C9-AEB3-7E00-AA1C8F37C47E}"/>
              </a:ext>
            </a:extLst>
          </p:cNvPr>
          <p:cNvCxnSpPr>
            <a:cxnSpLocks/>
          </p:cNvCxnSpPr>
          <p:nvPr/>
        </p:nvCxnSpPr>
        <p:spPr>
          <a:xfrm flipH="1">
            <a:off x="8558577" y="2240792"/>
            <a:ext cx="4119" cy="1173800"/>
          </a:xfrm>
          <a:prstGeom prst="line">
            <a:avLst/>
          </a:prstGeom>
          <a:ln w="3810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8" name="直線コネクタ 57">
            <a:extLst>
              <a:ext uri="{FF2B5EF4-FFF2-40B4-BE49-F238E27FC236}">
                <a16:creationId xmlns:a16="http://schemas.microsoft.com/office/drawing/2014/main" id="{A035A88E-A5BD-DDEF-5BB9-ADEC8F409903}"/>
              </a:ext>
            </a:extLst>
          </p:cNvPr>
          <p:cNvCxnSpPr>
            <a:cxnSpLocks/>
          </p:cNvCxnSpPr>
          <p:nvPr/>
        </p:nvCxnSpPr>
        <p:spPr>
          <a:xfrm flipH="1">
            <a:off x="9342752" y="3408593"/>
            <a:ext cx="2059" cy="783979"/>
          </a:xfrm>
          <a:prstGeom prst="line">
            <a:avLst/>
          </a:prstGeom>
          <a:ln w="3810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0" name="直線コネクタ 59">
            <a:extLst>
              <a:ext uri="{FF2B5EF4-FFF2-40B4-BE49-F238E27FC236}">
                <a16:creationId xmlns:a16="http://schemas.microsoft.com/office/drawing/2014/main" id="{76969815-8C4E-6C14-D564-D00F3FE52963}"/>
              </a:ext>
            </a:extLst>
          </p:cNvPr>
          <p:cNvCxnSpPr>
            <a:cxnSpLocks/>
          </p:cNvCxnSpPr>
          <p:nvPr/>
        </p:nvCxnSpPr>
        <p:spPr>
          <a:xfrm flipH="1">
            <a:off x="7777889" y="4989933"/>
            <a:ext cx="2059" cy="783979"/>
          </a:xfrm>
          <a:prstGeom prst="line">
            <a:avLst/>
          </a:prstGeom>
          <a:ln w="3810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1" name="直線コネクタ 60">
            <a:extLst>
              <a:ext uri="{FF2B5EF4-FFF2-40B4-BE49-F238E27FC236}">
                <a16:creationId xmlns:a16="http://schemas.microsoft.com/office/drawing/2014/main" id="{80DC414B-A6D9-A11D-30C0-7EFFC93530B8}"/>
              </a:ext>
            </a:extLst>
          </p:cNvPr>
          <p:cNvCxnSpPr>
            <a:cxnSpLocks/>
          </p:cNvCxnSpPr>
          <p:nvPr/>
        </p:nvCxnSpPr>
        <p:spPr>
          <a:xfrm flipV="1">
            <a:off x="7763909" y="4974901"/>
            <a:ext cx="2367523" cy="5269"/>
          </a:xfrm>
          <a:prstGeom prst="line">
            <a:avLst/>
          </a:prstGeom>
          <a:ln w="3810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4" name="直線コネクタ 63">
            <a:extLst>
              <a:ext uri="{FF2B5EF4-FFF2-40B4-BE49-F238E27FC236}">
                <a16:creationId xmlns:a16="http://schemas.microsoft.com/office/drawing/2014/main" id="{21D76C6E-5611-A1F2-BF1A-A6031AA7EED8}"/>
              </a:ext>
            </a:extLst>
          </p:cNvPr>
          <p:cNvCxnSpPr>
            <a:cxnSpLocks/>
          </p:cNvCxnSpPr>
          <p:nvPr/>
        </p:nvCxnSpPr>
        <p:spPr>
          <a:xfrm flipV="1">
            <a:off x="6967847" y="4200485"/>
            <a:ext cx="2367523" cy="5269"/>
          </a:xfrm>
          <a:prstGeom prst="line">
            <a:avLst/>
          </a:prstGeom>
          <a:ln w="3810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7" name="直線コネクタ 66">
            <a:extLst>
              <a:ext uri="{FF2B5EF4-FFF2-40B4-BE49-F238E27FC236}">
                <a16:creationId xmlns:a16="http://schemas.microsoft.com/office/drawing/2014/main" id="{4356113C-6076-6360-F77C-056E48856B52}"/>
              </a:ext>
            </a:extLst>
          </p:cNvPr>
          <p:cNvCxnSpPr>
            <a:cxnSpLocks/>
          </p:cNvCxnSpPr>
          <p:nvPr/>
        </p:nvCxnSpPr>
        <p:spPr>
          <a:xfrm>
            <a:off x="6984931" y="5762197"/>
            <a:ext cx="803177" cy="0"/>
          </a:xfrm>
          <a:prstGeom prst="line">
            <a:avLst/>
          </a:prstGeom>
          <a:ln w="3810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72" name="直線コネクタ 71">
            <a:extLst>
              <a:ext uri="{FF2B5EF4-FFF2-40B4-BE49-F238E27FC236}">
                <a16:creationId xmlns:a16="http://schemas.microsoft.com/office/drawing/2014/main" id="{C012927E-9FBD-815C-F4F7-263EE16ABC7F}"/>
              </a:ext>
            </a:extLst>
          </p:cNvPr>
          <p:cNvCxnSpPr>
            <a:cxnSpLocks/>
          </p:cNvCxnSpPr>
          <p:nvPr/>
        </p:nvCxnSpPr>
        <p:spPr>
          <a:xfrm>
            <a:off x="9328255" y="3417691"/>
            <a:ext cx="808443" cy="0"/>
          </a:xfrm>
          <a:prstGeom prst="line">
            <a:avLst/>
          </a:prstGeom>
          <a:ln w="3810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75" name="直線コネクタ 74">
            <a:extLst>
              <a:ext uri="{FF2B5EF4-FFF2-40B4-BE49-F238E27FC236}">
                <a16:creationId xmlns:a16="http://schemas.microsoft.com/office/drawing/2014/main" id="{6895C267-AA24-A28E-3135-9A7F9B83E18E}"/>
              </a:ext>
            </a:extLst>
          </p:cNvPr>
          <p:cNvCxnSpPr>
            <a:cxnSpLocks/>
          </p:cNvCxnSpPr>
          <p:nvPr/>
        </p:nvCxnSpPr>
        <p:spPr>
          <a:xfrm>
            <a:off x="7763909" y="2242773"/>
            <a:ext cx="816048" cy="0"/>
          </a:xfrm>
          <a:prstGeom prst="line">
            <a:avLst/>
          </a:prstGeom>
          <a:ln w="3810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77" name="直線コネクタ 76">
            <a:extLst>
              <a:ext uri="{FF2B5EF4-FFF2-40B4-BE49-F238E27FC236}">
                <a16:creationId xmlns:a16="http://schemas.microsoft.com/office/drawing/2014/main" id="{82486664-A1FE-3E00-1AF5-5E0B51D506E6}"/>
              </a:ext>
            </a:extLst>
          </p:cNvPr>
          <p:cNvCxnSpPr>
            <a:cxnSpLocks/>
          </p:cNvCxnSpPr>
          <p:nvPr/>
        </p:nvCxnSpPr>
        <p:spPr>
          <a:xfrm>
            <a:off x="6576907" y="3805035"/>
            <a:ext cx="816048" cy="0"/>
          </a:xfrm>
          <a:prstGeom prst="line">
            <a:avLst/>
          </a:prstGeom>
          <a:ln w="3810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78" name="直線コネクタ 77">
            <a:extLst>
              <a:ext uri="{FF2B5EF4-FFF2-40B4-BE49-F238E27FC236}">
                <a16:creationId xmlns:a16="http://schemas.microsoft.com/office/drawing/2014/main" id="{79D0E1F8-734D-92AF-6848-7695765F2E1B}"/>
              </a:ext>
            </a:extLst>
          </p:cNvPr>
          <p:cNvCxnSpPr>
            <a:cxnSpLocks/>
          </p:cNvCxnSpPr>
          <p:nvPr/>
        </p:nvCxnSpPr>
        <p:spPr>
          <a:xfrm>
            <a:off x="4610832" y="2240792"/>
            <a:ext cx="816048" cy="0"/>
          </a:xfrm>
          <a:prstGeom prst="line">
            <a:avLst/>
          </a:prstGeom>
          <a:ln w="3810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79" name="直線コネクタ 78">
            <a:extLst>
              <a:ext uri="{FF2B5EF4-FFF2-40B4-BE49-F238E27FC236}">
                <a16:creationId xmlns:a16="http://schemas.microsoft.com/office/drawing/2014/main" id="{46FB0E82-FA02-49A4-7A88-9A0A4D696CF6}"/>
              </a:ext>
            </a:extLst>
          </p:cNvPr>
          <p:cNvCxnSpPr>
            <a:cxnSpLocks/>
          </p:cNvCxnSpPr>
          <p:nvPr/>
        </p:nvCxnSpPr>
        <p:spPr>
          <a:xfrm>
            <a:off x="2650332" y="2630745"/>
            <a:ext cx="816048" cy="0"/>
          </a:xfrm>
          <a:prstGeom prst="line">
            <a:avLst/>
          </a:prstGeom>
          <a:ln w="3810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80" name="直線コネクタ 79">
            <a:extLst>
              <a:ext uri="{FF2B5EF4-FFF2-40B4-BE49-F238E27FC236}">
                <a16:creationId xmlns:a16="http://schemas.microsoft.com/office/drawing/2014/main" id="{B9CC5B87-6F36-E544-CE17-1F05A72635AF}"/>
              </a:ext>
            </a:extLst>
          </p:cNvPr>
          <p:cNvCxnSpPr>
            <a:cxnSpLocks/>
          </p:cNvCxnSpPr>
          <p:nvPr/>
        </p:nvCxnSpPr>
        <p:spPr>
          <a:xfrm>
            <a:off x="2644702" y="4974901"/>
            <a:ext cx="816048" cy="0"/>
          </a:xfrm>
          <a:prstGeom prst="line">
            <a:avLst/>
          </a:prstGeom>
          <a:ln w="3810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81" name="直線コネクタ 80">
            <a:extLst>
              <a:ext uri="{FF2B5EF4-FFF2-40B4-BE49-F238E27FC236}">
                <a16:creationId xmlns:a16="http://schemas.microsoft.com/office/drawing/2014/main" id="{682C35EF-B9FB-562F-5298-9637554C8CEE}"/>
              </a:ext>
            </a:extLst>
          </p:cNvPr>
          <p:cNvCxnSpPr>
            <a:cxnSpLocks/>
          </p:cNvCxnSpPr>
          <p:nvPr/>
        </p:nvCxnSpPr>
        <p:spPr>
          <a:xfrm>
            <a:off x="3460750" y="3018792"/>
            <a:ext cx="398780" cy="0"/>
          </a:xfrm>
          <a:prstGeom prst="line">
            <a:avLst/>
          </a:prstGeom>
          <a:ln w="3810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83" name="直線コネクタ 82">
            <a:extLst>
              <a:ext uri="{FF2B5EF4-FFF2-40B4-BE49-F238E27FC236}">
                <a16:creationId xmlns:a16="http://schemas.microsoft.com/office/drawing/2014/main" id="{918CA8D0-7513-F471-9E1B-10FEE4CBD2D7}"/>
              </a:ext>
            </a:extLst>
          </p:cNvPr>
          <p:cNvCxnSpPr>
            <a:cxnSpLocks/>
          </p:cNvCxnSpPr>
          <p:nvPr/>
        </p:nvCxnSpPr>
        <p:spPr>
          <a:xfrm>
            <a:off x="2254092" y="3018792"/>
            <a:ext cx="398780" cy="0"/>
          </a:xfrm>
          <a:prstGeom prst="line">
            <a:avLst/>
          </a:prstGeom>
          <a:ln w="3810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84" name="直線コネクタ 83">
            <a:extLst>
              <a:ext uri="{FF2B5EF4-FFF2-40B4-BE49-F238E27FC236}">
                <a16:creationId xmlns:a16="http://schemas.microsoft.com/office/drawing/2014/main" id="{E48DACE5-4328-93CE-4EEA-C7CA0A9F2B52}"/>
              </a:ext>
            </a:extLst>
          </p:cNvPr>
          <p:cNvCxnSpPr>
            <a:cxnSpLocks/>
          </p:cNvCxnSpPr>
          <p:nvPr/>
        </p:nvCxnSpPr>
        <p:spPr>
          <a:xfrm>
            <a:off x="2257352" y="3806307"/>
            <a:ext cx="403140" cy="0"/>
          </a:xfrm>
          <a:prstGeom prst="line">
            <a:avLst/>
          </a:prstGeom>
          <a:ln w="3810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85" name="直線コネクタ 84">
            <a:extLst>
              <a:ext uri="{FF2B5EF4-FFF2-40B4-BE49-F238E27FC236}">
                <a16:creationId xmlns:a16="http://schemas.microsoft.com/office/drawing/2014/main" id="{E08F4719-E44F-219B-25E2-D1C4DF93D4F4}"/>
              </a:ext>
            </a:extLst>
          </p:cNvPr>
          <p:cNvCxnSpPr>
            <a:cxnSpLocks/>
          </p:cNvCxnSpPr>
          <p:nvPr/>
        </p:nvCxnSpPr>
        <p:spPr>
          <a:xfrm>
            <a:off x="4226481" y="3798171"/>
            <a:ext cx="406580" cy="0"/>
          </a:xfrm>
          <a:prstGeom prst="line">
            <a:avLst/>
          </a:prstGeom>
          <a:ln w="3810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88" name="直線コネクタ 87">
            <a:extLst>
              <a:ext uri="{FF2B5EF4-FFF2-40B4-BE49-F238E27FC236}">
                <a16:creationId xmlns:a16="http://schemas.microsoft.com/office/drawing/2014/main" id="{CAB1C1D5-6EFB-67D4-DD83-055321D7DDB7}"/>
              </a:ext>
            </a:extLst>
          </p:cNvPr>
          <p:cNvCxnSpPr>
            <a:cxnSpLocks/>
          </p:cNvCxnSpPr>
          <p:nvPr/>
        </p:nvCxnSpPr>
        <p:spPr>
          <a:xfrm>
            <a:off x="4226481" y="3018792"/>
            <a:ext cx="406580" cy="0"/>
          </a:xfrm>
          <a:prstGeom prst="line">
            <a:avLst/>
          </a:prstGeom>
          <a:ln w="3810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89" name="直線コネクタ 88">
            <a:extLst>
              <a:ext uri="{FF2B5EF4-FFF2-40B4-BE49-F238E27FC236}">
                <a16:creationId xmlns:a16="http://schemas.microsoft.com/office/drawing/2014/main" id="{0DEA69A5-096C-280E-DA44-2F313589621E}"/>
              </a:ext>
            </a:extLst>
          </p:cNvPr>
          <p:cNvCxnSpPr>
            <a:cxnSpLocks/>
          </p:cNvCxnSpPr>
          <p:nvPr/>
        </p:nvCxnSpPr>
        <p:spPr>
          <a:xfrm>
            <a:off x="5416651" y="3023874"/>
            <a:ext cx="406580" cy="0"/>
          </a:xfrm>
          <a:prstGeom prst="line">
            <a:avLst/>
          </a:prstGeom>
          <a:ln w="3810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90" name="直線コネクタ 89">
            <a:extLst>
              <a:ext uri="{FF2B5EF4-FFF2-40B4-BE49-F238E27FC236}">
                <a16:creationId xmlns:a16="http://schemas.microsoft.com/office/drawing/2014/main" id="{0F5F0F69-0425-601B-74F6-0805728BC466}"/>
              </a:ext>
            </a:extLst>
          </p:cNvPr>
          <p:cNvCxnSpPr>
            <a:cxnSpLocks/>
          </p:cNvCxnSpPr>
          <p:nvPr/>
        </p:nvCxnSpPr>
        <p:spPr>
          <a:xfrm>
            <a:off x="5416651" y="3798171"/>
            <a:ext cx="406580" cy="0"/>
          </a:xfrm>
          <a:prstGeom prst="line">
            <a:avLst/>
          </a:prstGeom>
          <a:ln w="3810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92" name="直線コネクタ 91">
            <a:extLst>
              <a:ext uri="{FF2B5EF4-FFF2-40B4-BE49-F238E27FC236}">
                <a16:creationId xmlns:a16="http://schemas.microsoft.com/office/drawing/2014/main" id="{423B7F84-FF8E-393B-A868-BF3262A12C3F}"/>
              </a:ext>
            </a:extLst>
          </p:cNvPr>
          <p:cNvCxnSpPr>
            <a:cxnSpLocks/>
          </p:cNvCxnSpPr>
          <p:nvPr/>
        </p:nvCxnSpPr>
        <p:spPr>
          <a:xfrm>
            <a:off x="3455670" y="2616200"/>
            <a:ext cx="0" cy="402592"/>
          </a:xfrm>
          <a:prstGeom prst="line">
            <a:avLst/>
          </a:prstGeom>
          <a:ln w="3810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96" name="直線コネクタ 95">
            <a:extLst>
              <a:ext uri="{FF2B5EF4-FFF2-40B4-BE49-F238E27FC236}">
                <a16:creationId xmlns:a16="http://schemas.microsoft.com/office/drawing/2014/main" id="{8E9A99D2-9F81-1879-FA76-749CBB945738}"/>
              </a:ext>
            </a:extLst>
          </p:cNvPr>
          <p:cNvCxnSpPr>
            <a:cxnSpLocks/>
          </p:cNvCxnSpPr>
          <p:nvPr/>
        </p:nvCxnSpPr>
        <p:spPr>
          <a:xfrm>
            <a:off x="2660492" y="2616200"/>
            <a:ext cx="0" cy="402592"/>
          </a:xfrm>
          <a:prstGeom prst="line">
            <a:avLst/>
          </a:prstGeom>
          <a:ln w="3810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97" name="直線コネクタ 96">
            <a:extLst>
              <a:ext uri="{FF2B5EF4-FFF2-40B4-BE49-F238E27FC236}">
                <a16:creationId xmlns:a16="http://schemas.microsoft.com/office/drawing/2014/main" id="{E42C66FE-C0AC-EF97-1DA1-C6B0F398AC7D}"/>
              </a:ext>
            </a:extLst>
          </p:cNvPr>
          <p:cNvCxnSpPr>
            <a:cxnSpLocks/>
          </p:cNvCxnSpPr>
          <p:nvPr/>
        </p:nvCxnSpPr>
        <p:spPr>
          <a:xfrm>
            <a:off x="4622262" y="2223073"/>
            <a:ext cx="0" cy="795719"/>
          </a:xfrm>
          <a:prstGeom prst="line">
            <a:avLst/>
          </a:prstGeom>
          <a:ln w="3810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01" name="直線コネクタ 100">
            <a:extLst>
              <a:ext uri="{FF2B5EF4-FFF2-40B4-BE49-F238E27FC236}">
                <a16:creationId xmlns:a16="http://schemas.microsoft.com/office/drawing/2014/main" id="{FAFD5317-EC7A-55AB-810E-25A372B0608B}"/>
              </a:ext>
            </a:extLst>
          </p:cNvPr>
          <p:cNvCxnSpPr>
            <a:cxnSpLocks/>
          </p:cNvCxnSpPr>
          <p:nvPr/>
        </p:nvCxnSpPr>
        <p:spPr>
          <a:xfrm>
            <a:off x="5413573" y="2223073"/>
            <a:ext cx="0" cy="795719"/>
          </a:xfrm>
          <a:prstGeom prst="line">
            <a:avLst/>
          </a:prstGeom>
          <a:ln w="3810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02" name="直線コネクタ 101">
            <a:extLst>
              <a:ext uri="{FF2B5EF4-FFF2-40B4-BE49-F238E27FC236}">
                <a16:creationId xmlns:a16="http://schemas.microsoft.com/office/drawing/2014/main" id="{72CB699F-5483-8520-3A52-46FB3AC06C51}"/>
              </a:ext>
            </a:extLst>
          </p:cNvPr>
          <p:cNvCxnSpPr>
            <a:cxnSpLocks/>
          </p:cNvCxnSpPr>
          <p:nvPr/>
        </p:nvCxnSpPr>
        <p:spPr>
          <a:xfrm>
            <a:off x="4612102" y="5373376"/>
            <a:ext cx="816048" cy="0"/>
          </a:xfrm>
          <a:prstGeom prst="line">
            <a:avLst/>
          </a:prstGeom>
          <a:ln w="3810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03" name="直線コネクタ 102">
            <a:extLst>
              <a:ext uri="{FF2B5EF4-FFF2-40B4-BE49-F238E27FC236}">
                <a16:creationId xmlns:a16="http://schemas.microsoft.com/office/drawing/2014/main" id="{FB63C491-D182-B3CC-8E9B-3AAF6E4730D7}"/>
              </a:ext>
            </a:extLst>
          </p:cNvPr>
          <p:cNvCxnSpPr>
            <a:cxnSpLocks/>
          </p:cNvCxnSpPr>
          <p:nvPr/>
        </p:nvCxnSpPr>
        <p:spPr>
          <a:xfrm flipV="1">
            <a:off x="6183207" y="2628992"/>
            <a:ext cx="1592117" cy="0"/>
          </a:xfrm>
          <a:prstGeom prst="line">
            <a:avLst/>
          </a:prstGeom>
          <a:ln w="3810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05" name="直線コネクタ 104">
            <a:extLst>
              <a:ext uri="{FF2B5EF4-FFF2-40B4-BE49-F238E27FC236}">
                <a16:creationId xmlns:a16="http://schemas.microsoft.com/office/drawing/2014/main" id="{2CA328E8-81D7-5CC6-0EDE-1576F670ACF0}"/>
              </a:ext>
            </a:extLst>
          </p:cNvPr>
          <p:cNvCxnSpPr>
            <a:cxnSpLocks/>
          </p:cNvCxnSpPr>
          <p:nvPr/>
        </p:nvCxnSpPr>
        <p:spPr>
          <a:xfrm>
            <a:off x="7378631" y="3416214"/>
            <a:ext cx="1198786" cy="0"/>
          </a:xfrm>
          <a:prstGeom prst="line">
            <a:avLst/>
          </a:prstGeom>
          <a:ln w="3810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07" name="直線コネクタ 106">
            <a:extLst>
              <a:ext uri="{FF2B5EF4-FFF2-40B4-BE49-F238E27FC236}">
                <a16:creationId xmlns:a16="http://schemas.microsoft.com/office/drawing/2014/main" id="{6465AA4A-DF92-9A92-F446-BE73EC3E3C37}"/>
              </a:ext>
            </a:extLst>
          </p:cNvPr>
          <p:cNvCxnSpPr>
            <a:cxnSpLocks/>
          </p:cNvCxnSpPr>
          <p:nvPr/>
        </p:nvCxnSpPr>
        <p:spPr>
          <a:xfrm>
            <a:off x="6591893" y="3408539"/>
            <a:ext cx="0" cy="402592"/>
          </a:xfrm>
          <a:prstGeom prst="line">
            <a:avLst/>
          </a:prstGeom>
          <a:ln w="3810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08" name="直線コネクタ 107">
            <a:extLst>
              <a:ext uri="{FF2B5EF4-FFF2-40B4-BE49-F238E27FC236}">
                <a16:creationId xmlns:a16="http://schemas.microsoft.com/office/drawing/2014/main" id="{C8E1F873-B462-52D9-15D0-1A49CC428A33}"/>
              </a:ext>
            </a:extLst>
          </p:cNvPr>
          <p:cNvCxnSpPr>
            <a:cxnSpLocks/>
          </p:cNvCxnSpPr>
          <p:nvPr/>
        </p:nvCxnSpPr>
        <p:spPr>
          <a:xfrm>
            <a:off x="7378631" y="3408539"/>
            <a:ext cx="0" cy="402592"/>
          </a:xfrm>
          <a:prstGeom prst="line">
            <a:avLst/>
          </a:prstGeom>
          <a:ln w="3810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09" name="直線コネクタ 108">
            <a:extLst>
              <a:ext uri="{FF2B5EF4-FFF2-40B4-BE49-F238E27FC236}">
                <a16:creationId xmlns:a16="http://schemas.microsoft.com/office/drawing/2014/main" id="{8603A455-1AA2-C736-4C9A-A60E41140105}"/>
              </a:ext>
            </a:extLst>
          </p:cNvPr>
          <p:cNvCxnSpPr>
            <a:cxnSpLocks/>
          </p:cNvCxnSpPr>
          <p:nvPr/>
        </p:nvCxnSpPr>
        <p:spPr>
          <a:xfrm>
            <a:off x="7770244" y="2226400"/>
            <a:ext cx="0" cy="402592"/>
          </a:xfrm>
          <a:prstGeom prst="line">
            <a:avLst/>
          </a:prstGeom>
          <a:ln w="3810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10" name="直線コネクタ 109">
            <a:extLst>
              <a:ext uri="{FF2B5EF4-FFF2-40B4-BE49-F238E27FC236}">
                <a16:creationId xmlns:a16="http://schemas.microsoft.com/office/drawing/2014/main" id="{F1D08441-ADB6-807E-A65E-DFAED8FF0EF5}"/>
              </a:ext>
            </a:extLst>
          </p:cNvPr>
          <p:cNvCxnSpPr>
            <a:cxnSpLocks/>
          </p:cNvCxnSpPr>
          <p:nvPr/>
        </p:nvCxnSpPr>
        <p:spPr>
          <a:xfrm>
            <a:off x="6183245" y="3418703"/>
            <a:ext cx="406580" cy="0"/>
          </a:xfrm>
          <a:prstGeom prst="line">
            <a:avLst/>
          </a:prstGeom>
          <a:ln w="3810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11" name="直線コネクタ 110">
            <a:extLst>
              <a:ext uri="{FF2B5EF4-FFF2-40B4-BE49-F238E27FC236}">
                <a16:creationId xmlns:a16="http://schemas.microsoft.com/office/drawing/2014/main" id="{C55341F2-B9F7-127E-E226-850049AA0348}"/>
              </a:ext>
            </a:extLst>
          </p:cNvPr>
          <p:cNvCxnSpPr>
            <a:cxnSpLocks/>
          </p:cNvCxnSpPr>
          <p:nvPr/>
        </p:nvCxnSpPr>
        <p:spPr>
          <a:xfrm>
            <a:off x="3437340" y="3798171"/>
            <a:ext cx="403140" cy="0"/>
          </a:xfrm>
          <a:prstGeom prst="line">
            <a:avLst/>
          </a:prstGeom>
          <a:ln w="3810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7FD5A5AD-7CA3-D709-9898-21F086399DBD}"/>
              </a:ext>
            </a:extLst>
          </p:cNvPr>
          <p:cNvSpPr txBox="1"/>
          <p:nvPr/>
        </p:nvSpPr>
        <p:spPr>
          <a:xfrm>
            <a:off x="0" y="6492451"/>
            <a:ext cx="684580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en-US" altLang="ja-JP" sz="1800" dirty="0">
                <a:latin typeface="+mn-ea"/>
              </a:rPr>
              <a:t>【</a:t>
            </a:r>
            <a:r>
              <a:rPr kumimoji="0" lang="ja-JP" altLang="en-US" sz="1800">
                <a:latin typeface="+mn-ea"/>
              </a:rPr>
              <a:t>４年</a:t>
            </a:r>
            <a:r>
              <a:rPr kumimoji="0" lang="en-US" altLang="ja-JP" sz="1800" dirty="0">
                <a:latin typeface="+mn-ea"/>
              </a:rPr>
              <a:t>14.</a:t>
            </a:r>
            <a:r>
              <a:rPr kumimoji="0" lang="ja-JP" altLang="en-US" sz="1800">
                <a:latin typeface="+mn-ea"/>
              </a:rPr>
              <a:t>直方体と立方体</a:t>
            </a:r>
            <a:r>
              <a:rPr kumimoji="0" lang="en-US" altLang="ja-JP" sz="1800" dirty="0">
                <a:latin typeface="+mn-ea"/>
              </a:rPr>
              <a:t>】【</a:t>
            </a:r>
            <a:r>
              <a:rPr kumimoji="0" lang="ja-JP" altLang="en-US" sz="1800">
                <a:latin typeface="+mn-ea"/>
              </a:rPr>
              <a:t>２年</a:t>
            </a:r>
            <a:r>
              <a:rPr kumimoji="0" lang="en-US" altLang="ja-JP" sz="1800" dirty="0">
                <a:latin typeface="+mn-ea"/>
              </a:rPr>
              <a:t>17.</a:t>
            </a:r>
            <a:r>
              <a:rPr kumimoji="0" lang="ja-JP" altLang="en-US" sz="1800">
                <a:latin typeface="+mn-ea"/>
              </a:rPr>
              <a:t>はこの形</a:t>
            </a:r>
            <a:r>
              <a:rPr kumimoji="0" lang="en-US" altLang="ja-JP" sz="1800" dirty="0">
                <a:latin typeface="+mn-ea"/>
              </a:rPr>
              <a:t>】</a:t>
            </a:r>
          </a:p>
        </p:txBody>
      </p:sp>
    </p:spTree>
    <p:extLst>
      <p:ext uri="{BB962C8B-B14F-4D97-AF65-F5344CB8AC3E}">
        <p14:creationId xmlns:p14="http://schemas.microsoft.com/office/powerpoint/2010/main" val="39793623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E3FB5DE-316F-5299-6405-0B1E8F09DFE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24D4A28F-9215-8F01-05AD-05C789406579}"/>
              </a:ext>
            </a:extLst>
          </p:cNvPr>
          <p:cNvSpPr txBox="1"/>
          <p:nvPr/>
        </p:nvSpPr>
        <p:spPr>
          <a:xfrm>
            <a:off x="882437" y="599623"/>
            <a:ext cx="10680672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ja-JP" altLang="en-US" sz="2800" dirty="0">
                <a:latin typeface="+mn-ea"/>
              </a:rPr>
              <a:t>図の直方体の展開図を組み立てます。</a:t>
            </a:r>
            <a:endParaRPr kumimoji="0" lang="en-US" altLang="ja-JP" sz="2800" dirty="0">
              <a:latin typeface="+mn-ea"/>
            </a:endParaRPr>
          </a:p>
          <a:p>
            <a:r>
              <a:rPr kumimoji="0" lang="ja-JP" altLang="en-US" sz="2800" dirty="0">
                <a:latin typeface="+mn-ea"/>
              </a:rPr>
              <a:t>点</a:t>
            </a:r>
            <a:r>
              <a:rPr kumimoji="0" lang="ja-JP" altLang="en-US" sz="2800" b="1" dirty="0">
                <a:latin typeface="+mn-ea"/>
              </a:rPr>
              <a:t>ア</a:t>
            </a:r>
            <a:r>
              <a:rPr kumimoji="0" lang="ja-JP" altLang="en-US" sz="2800" dirty="0">
                <a:latin typeface="+mn-ea"/>
              </a:rPr>
              <a:t>と重なる点はどれですか。</a:t>
            </a:r>
            <a:r>
              <a:rPr kumimoji="0" lang="ja-JP" altLang="en-US" sz="2800" b="1" dirty="0">
                <a:latin typeface="+mn-ea"/>
              </a:rPr>
              <a:t>イ</a:t>
            </a:r>
            <a:r>
              <a:rPr kumimoji="0" lang="en-US" altLang="ja-JP" sz="2800" dirty="0">
                <a:latin typeface="+mn-ea"/>
              </a:rPr>
              <a:t>〜</a:t>
            </a:r>
            <a:r>
              <a:rPr kumimoji="0" lang="ja-JP" altLang="en-US" sz="2800" b="1" dirty="0">
                <a:latin typeface="+mn-ea"/>
              </a:rPr>
              <a:t>セ</a:t>
            </a:r>
            <a:r>
              <a:rPr kumimoji="0" lang="ja-JP" altLang="en-US" sz="2800" dirty="0">
                <a:latin typeface="+mn-ea"/>
              </a:rPr>
              <a:t>の中からすべて選び、書きましょう。</a:t>
            </a:r>
            <a:endParaRPr kumimoji="0" lang="en-US" altLang="ja-JP" sz="2800" dirty="0">
              <a:latin typeface="+mn-ea"/>
            </a:endParaRPr>
          </a:p>
        </p:txBody>
      </p:sp>
      <p:sp>
        <p:nvSpPr>
          <p:cNvPr id="3" name="スライド番号プレースホルダー 2">
            <a:extLst>
              <a:ext uri="{FF2B5EF4-FFF2-40B4-BE49-F238E27FC236}">
                <a16:creationId xmlns:a16="http://schemas.microsoft.com/office/drawing/2014/main" id="{20F42799-F73C-A11F-901C-8F162C65BA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FD8D9-0933-4DFC-9336-0D1486BA97A6}" type="slidenum">
              <a:rPr kumimoji="1" lang="ja-JP" altLang="en-US" smtClean="0">
                <a:latin typeface="+mn-ea"/>
              </a:rPr>
              <a:t>5</a:t>
            </a:fld>
            <a:endParaRPr kumimoji="1" lang="ja-JP" altLang="en-US">
              <a:latin typeface="+mn-ea"/>
            </a:endParaRPr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43DD5DFE-6FF9-9F09-FC98-26AB4A531067}"/>
              </a:ext>
            </a:extLst>
          </p:cNvPr>
          <p:cNvSpPr/>
          <p:nvPr/>
        </p:nvSpPr>
        <p:spPr>
          <a:xfrm>
            <a:off x="1976612" y="3190116"/>
            <a:ext cx="2763520" cy="184912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2800" b="1">
              <a:solidFill>
                <a:schemeClr val="tx1"/>
              </a:solidFill>
              <a:latin typeface="+mn-ea"/>
            </a:endParaRP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83DC0976-0706-4C0E-5E67-60B4C92CEE4D}"/>
              </a:ext>
            </a:extLst>
          </p:cNvPr>
          <p:cNvSpPr/>
          <p:nvPr/>
        </p:nvSpPr>
        <p:spPr>
          <a:xfrm>
            <a:off x="4740132" y="3190116"/>
            <a:ext cx="863600" cy="184912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2800" b="1">
              <a:solidFill>
                <a:schemeClr val="tx1"/>
              </a:solidFill>
              <a:latin typeface="+mn-ea"/>
            </a:endParaRP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5B697238-510A-7CFB-25A1-B60FEB452A5D}"/>
              </a:ext>
            </a:extLst>
          </p:cNvPr>
          <p:cNvSpPr/>
          <p:nvPr/>
        </p:nvSpPr>
        <p:spPr>
          <a:xfrm>
            <a:off x="5603732" y="3190116"/>
            <a:ext cx="2763520" cy="184912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2800" b="1">
              <a:solidFill>
                <a:schemeClr val="tx1"/>
              </a:solidFill>
              <a:latin typeface="+mn-ea"/>
            </a:endParaRPr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C45CFDF0-7FF8-E817-5245-CC6C207F06DC}"/>
              </a:ext>
            </a:extLst>
          </p:cNvPr>
          <p:cNvSpPr/>
          <p:nvPr/>
        </p:nvSpPr>
        <p:spPr>
          <a:xfrm>
            <a:off x="8367252" y="3189336"/>
            <a:ext cx="863600" cy="184912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2800" b="1">
              <a:solidFill>
                <a:schemeClr val="tx1"/>
              </a:solidFill>
              <a:latin typeface="+mn-ea"/>
            </a:endParaRPr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AA9DB6BE-9FF1-331C-E9A0-83094C699210}"/>
              </a:ext>
            </a:extLst>
          </p:cNvPr>
          <p:cNvSpPr/>
          <p:nvPr/>
        </p:nvSpPr>
        <p:spPr>
          <a:xfrm>
            <a:off x="5603732" y="2326371"/>
            <a:ext cx="2763520" cy="86868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800" b="1">
              <a:solidFill>
                <a:schemeClr val="tx1"/>
              </a:solidFill>
              <a:latin typeface="+mn-ea"/>
            </a:endParaRP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C9BF070D-D69C-09F9-C2A9-8393495CC3AE}"/>
              </a:ext>
            </a:extLst>
          </p:cNvPr>
          <p:cNvSpPr/>
          <p:nvPr/>
        </p:nvSpPr>
        <p:spPr>
          <a:xfrm>
            <a:off x="5603732" y="5037966"/>
            <a:ext cx="2763520" cy="86868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2800" b="1">
              <a:solidFill>
                <a:schemeClr val="tx1"/>
              </a:solidFill>
              <a:latin typeface="+mn-ea"/>
            </a:endParaRPr>
          </a:p>
        </p:txBody>
      </p:sp>
      <p:cxnSp>
        <p:nvCxnSpPr>
          <p:cNvPr id="11" name="直線コネクタ 10">
            <a:extLst>
              <a:ext uri="{FF2B5EF4-FFF2-40B4-BE49-F238E27FC236}">
                <a16:creationId xmlns:a16="http://schemas.microsoft.com/office/drawing/2014/main" id="{0CB6183E-77EA-1D58-EAAB-EBF48D9DFF04}"/>
              </a:ext>
            </a:extLst>
          </p:cNvPr>
          <p:cNvCxnSpPr/>
          <p:nvPr/>
        </p:nvCxnSpPr>
        <p:spPr>
          <a:xfrm>
            <a:off x="1976612" y="3189336"/>
            <a:ext cx="3627120" cy="0"/>
          </a:xfrm>
          <a:prstGeom prst="line">
            <a:avLst/>
          </a:prstGeom>
          <a:ln w="3810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2" name="直線コネクタ 11">
            <a:extLst>
              <a:ext uri="{FF2B5EF4-FFF2-40B4-BE49-F238E27FC236}">
                <a16:creationId xmlns:a16="http://schemas.microsoft.com/office/drawing/2014/main" id="{B4EA9C19-CB4C-FD3A-C385-2FA956185BA5}"/>
              </a:ext>
            </a:extLst>
          </p:cNvPr>
          <p:cNvCxnSpPr/>
          <p:nvPr/>
        </p:nvCxnSpPr>
        <p:spPr>
          <a:xfrm>
            <a:off x="1971532" y="5037966"/>
            <a:ext cx="3627120" cy="0"/>
          </a:xfrm>
          <a:prstGeom prst="line">
            <a:avLst/>
          </a:prstGeom>
          <a:ln w="3810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3" name="直線コネクタ 12">
            <a:extLst>
              <a:ext uri="{FF2B5EF4-FFF2-40B4-BE49-F238E27FC236}">
                <a16:creationId xmlns:a16="http://schemas.microsoft.com/office/drawing/2014/main" id="{B85564B8-1EEC-5A29-626D-AA06BF280572}"/>
              </a:ext>
            </a:extLst>
          </p:cNvPr>
          <p:cNvCxnSpPr>
            <a:cxnSpLocks/>
          </p:cNvCxnSpPr>
          <p:nvPr/>
        </p:nvCxnSpPr>
        <p:spPr>
          <a:xfrm>
            <a:off x="5588494" y="2313089"/>
            <a:ext cx="2799078" cy="13282"/>
          </a:xfrm>
          <a:prstGeom prst="line">
            <a:avLst/>
          </a:prstGeom>
          <a:ln w="3810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4" name="直線コネクタ 13">
            <a:extLst>
              <a:ext uri="{FF2B5EF4-FFF2-40B4-BE49-F238E27FC236}">
                <a16:creationId xmlns:a16="http://schemas.microsoft.com/office/drawing/2014/main" id="{D603296A-7761-753C-EF7C-58C5CE559707}"/>
              </a:ext>
            </a:extLst>
          </p:cNvPr>
          <p:cNvCxnSpPr>
            <a:cxnSpLocks/>
          </p:cNvCxnSpPr>
          <p:nvPr/>
        </p:nvCxnSpPr>
        <p:spPr>
          <a:xfrm>
            <a:off x="5591032" y="5901421"/>
            <a:ext cx="2763520" cy="3320"/>
          </a:xfrm>
          <a:prstGeom prst="line">
            <a:avLst/>
          </a:prstGeom>
          <a:ln w="3810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5" name="直線コネクタ 14">
            <a:extLst>
              <a:ext uri="{FF2B5EF4-FFF2-40B4-BE49-F238E27FC236}">
                <a16:creationId xmlns:a16="http://schemas.microsoft.com/office/drawing/2014/main" id="{83B3658D-B81D-8FFA-13F1-A9071E81E1E1}"/>
              </a:ext>
            </a:extLst>
          </p:cNvPr>
          <p:cNvCxnSpPr>
            <a:cxnSpLocks/>
          </p:cNvCxnSpPr>
          <p:nvPr/>
        </p:nvCxnSpPr>
        <p:spPr>
          <a:xfrm>
            <a:off x="8362172" y="3193392"/>
            <a:ext cx="868680" cy="0"/>
          </a:xfrm>
          <a:prstGeom prst="line">
            <a:avLst/>
          </a:prstGeom>
          <a:ln w="3810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6" name="直線コネクタ 15">
            <a:extLst>
              <a:ext uri="{FF2B5EF4-FFF2-40B4-BE49-F238E27FC236}">
                <a16:creationId xmlns:a16="http://schemas.microsoft.com/office/drawing/2014/main" id="{40737A01-3B9E-2A9E-7EBA-1D107C4F4BB4}"/>
              </a:ext>
            </a:extLst>
          </p:cNvPr>
          <p:cNvCxnSpPr>
            <a:cxnSpLocks/>
          </p:cNvCxnSpPr>
          <p:nvPr/>
        </p:nvCxnSpPr>
        <p:spPr>
          <a:xfrm>
            <a:off x="8362172" y="5037966"/>
            <a:ext cx="868680" cy="0"/>
          </a:xfrm>
          <a:prstGeom prst="line">
            <a:avLst/>
          </a:prstGeom>
          <a:ln w="3810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7" name="直線コネクタ 16">
            <a:extLst>
              <a:ext uri="{FF2B5EF4-FFF2-40B4-BE49-F238E27FC236}">
                <a16:creationId xmlns:a16="http://schemas.microsoft.com/office/drawing/2014/main" id="{786FCB93-5F42-E85A-DB69-2422A136CDEF}"/>
              </a:ext>
            </a:extLst>
          </p:cNvPr>
          <p:cNvCxnSpPr>
            <a:cxnSpLocks/>
          </p:cNvCxnSpPr>
          <p:nvPr/>
        </p:nvCxnSpPr>
        <p:spPr>
          <a:xfrm>
            <a:off x="8369792" y="2323051"/>
            <a:ext cx="0" cy="866285"/>
          </a:xfrm>
          <a:prstGeom prst="line">
            <a:avLst/>
          </a:prstGeom>
          <a:ln w="3810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8" name="直線コネクタ 17">
            <a:extLst>
              <a:ext uri="{FF2B5EF4-FFF2-40B4-BE49-F238E27FC236}">
                <a16:creationId xmlns:a16="http://schemas.microsoft.com/office/drawing/2014/main" id="{862F1088-3300-77C0-2465-1424604DCCD5}"/>
              </a:ext>
            </a:extLst>
          </p:cNvPr>
          <p:cNvCxnSpPr>
            <a:cxnSpLocks/>
          </p:cNvCxnSpPr>
          <p:nvPr/>
        </p:nvCxnSpPr>
        <p:spPr>
          <a:xfrm>
            <a:off x="8369792" y="5053206"/>
            <a:ext cx="0" cy="866285"/>
          </a:xfrm>
          <a:prstGeom prst="line">
            <a:avLst/>
          </a:prstGeom>
          <a:ln w="3810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9" name="直線コネクタ 18">
            <a:extLst>
              <a:ext uri="{FF2B5EF4-FFF2-40B4-BE49-F238E27FC236}">
                <a16:creationId xmlns:a16="http://schemas.microsoft.com/office/drawing/2014/main" id="{6CC5B73F-F6D9-98B2-983E-998468D4CE10}"/>
              </a:ext>
            </a:extLst>
          </p:cNvPr>
          <p:cNvCxnSpPr>
            <a:cxnSpLocks/>
          </p:cNvCxnSpPr>
          <p:nvPr/>
        </p:nvCxnSpPr>
        <p:spPr>
          <a:xfrm>
            <a:off x="5598652" y="2323051"/>
            <a:ext cx="0" cy="866285"/>
          </a:xfrm>
          <a:prstGeom prst="line">
            <a:avLst/>
          </a:prstGeom>
          <a:ln w="3810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0" name="直線コネクタ 19">
            <a:extLst>
              <a:ext uri="{FF2B5EF4-FFF2-40B4-BE49-F238E27FC236}">
                <a16:creationId xmlns:a16="http://schemas.microsoft.com/office/drawing/2014/main" id="{1E5C8B04-8098-ADF1-176F-5B64E434D293}"/>
              </a:ext>
            </a:extLst>
          </p:cNvPr>
          <p:cNvCxnSpPr>
            <a:cxnSpLocks/>
          </p:cNvCxnSpPr>
          <p:nvPr/>
        </p:nvCxnSpPr>
        <p:spPr>
          <a:xfrm>
            <a:off x="5598652" y="5022653"/>
            <a:ext cx="0" cy="896838"/>
          </a:xfrm>
          <a:prstGeom prst="line">
            <a:avLst/>
          </a:prstGeom>
          <a:ln w="3810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1" name="直線コネクタ 20">
            <a:extLst>
              <a:ext uri="{FF2B5EF4-FFF2-40B4-BE49-F238E27FC236}">
                <a16:creationId xmlns:a16="http://schemas.microsoft.com/office/drawing/2014/main" id="{89301E0B-2C6F-9EED-2AA6-BACB6C1315DB}"/>
              </a:ext>
            </a:extLst>
          </p:cNvPr>
          <p:cNvCxnSpPr>
            <a:cxnSpLocks/>
          </p:cNvCxnSpPr>
          <p:nvPr/>
        </p:nvCxnSpPr>
        <p:spPr>
          <a:xfrm>
            <a:off x="9230852" y="3189336"/>
            <a:ext cx="0" cy="1833317"/>
          </a:xfrm>
          <a:prstGeom prst="line">
            <a:avLst/>
          </a:prstGeom>
          <a:ln w="3810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2" name="直線コネクタ 21">
            <a:extLst>
              <a:ext uri="{FF2B5EF4-FFF2-40B4-BE49-F238E27FC236}">
                <a16:creationId xmlns:a16="http://schemas.microsoft.com/office/drawing/2014/main" id="{A77D5EE7-D6AB-75DC-3AA5-79D88FB70CB8}"/>
              </a:ext>
            </a:extLst>
          </p:cNvPr>
          <p:cNvCxnSpPr>
            <a:cxnSpLocks/>
          </p:cNvCxnSpPr>
          <p:nvPr/>
        </p:nvCxnSpPr>
        <p:spPr>
          <a:xfrm>
            <a:off x="1981692" y="3187712"/>
            <a:ext cx="0" cy="1833317"/>
          </a:xfrm>
          <a:prstGeom prst="line">
            <a:avLst/>
          </a:prstGeom>
          <a:ln w="3810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62625403-2D22-A842-B11C-B17320E4CEEE}"/>
              </a:ext>
            </a:extLst>
          </p:cNvPr>
          <p:cNvSpPr txBox="1"/>
          <p:nvPr/>
        </p:nvSpPr>
        <p:spPr>
          <a:xfrm>
            <a:off x="1502321" y="2681297"/>
            <a:ext cx="54373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800" b="1">
                <a:latin typeface="+mn-ea"/>
              </a:rPr>
              <a:t>ア</a:t>
            </a:r>
          </a:p>
        </p:txBody>
      </p:sp>
      <p:sp>
        <p:nvSpPr>
          <p:cNvPr id="24" name="テキスト ボックス 23">
            <a:extLst>
              <a:ext uri="{FF2B5EF4-FFF2-40B4-BE49-F238E27FC236}">
                <a16:creationId xmlns:a16="http://schemas.microsoft.com/office/drawing/2014/main" id="{B63965AD-7767-8569-24BE-65F82ECF0C80}"/>
              </a:ext>
            </a:extLst>
          </p:cNvPr>
          <p:cNvSpPr txBox="1"/>
          <p:nvPr/>
        </p:nvSpPr>
        <p:spPr>
          <a:xfrm>
            <a:off x="4442448" y="2681297"/>
            <a:ext cx="54373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800" b="1">
                <a:latin typeface="+mn-ea"/>
              </a:rPr>
              <a:t>セ</a:t>
            </a:r>
          </a:p>
        </p:txBody>
      </p:sp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6F808DB5-644C-2613-73DA-CAC6E84E9F75}"/>
              </a:ext>
            </a:extLst>
          </p:cNvPr>
          <p:cNvSpPr txBox="1"/>
          <p:nvPr/>
        </p:nvSpPr>
        <p:spPr>
          <a:xfrm>
            <a:off x="5126361" y="2681297"/>
            <a:ext cx="54373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800" b="1">
                <a:latin typeface="+mn-ea"/>
              </a:rPr>
              <a:t>ス</a:t>
            </a:r>
            <a:endParaRPr kumimoji="1" lang="en-US" altLang="ja-JP" sz="2800" b="1">
              <a:latin typeface="+mn-ea"/>
            </a:endParaRPr>
          </a:p>
        </p:txBody>
      </p:sp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8D0A569C-8B5A-EFB3-3CB6-B95BFEF8DEF4}"/>
              </a:ext>
            </a:extLst>
          </p:cNvPr>
          <p:cNvSpPr txBox="1"/>
          <p:nvPr/>
        </p:nvSpPr>
        <p:spPr>
          <a:xfrm>
            <a:off x="5126361" y="1846949"/>
            <a:ext cx="54373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800" b="1">
                <a:latin typeface="+mn-ea"/>
              </a:rPr>
              <a:t>シ</a:t>
            </a:r>
            <a:endParaRPr kumimoji="1" lang="en-US" altLang="ja-JP" sz="2800" b="1" dirty="0">
              <a:latin typeface="+mn-ea"/>
            </a:endParaRPr>
          </a:p>
        </p:txBody>
      </p:sp>
      <p:sp>
        <p:nvSpPr>
          <p:cNvPr id="27" name="テキスト ボックス 26">
            <a:extLst>
              <a:ext uri="{FF2B5EF4-FFF2-40B4-BE49-F238E27FC236}">
                <a16:creationId xmlns:a16="http://schemas.microsoft.com/office/drawing/2014/main" id="{4C41AA64-B1B8-B4BD-F07B-C658BD315EDB}"/>
              </a:ext>
            </a:extLst>
          </p:cNvPr>
          <p:cNvSpPr txBox="1"/>
          <p:nvPr/>
        </p:nvSpPr>
        <p:spPr>
          <a:xfrm>
            <a:off x="1581682" y="5021029"/>
            <a:ext cx="54373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800" b="1">
                <a:latin typeface="+mn-ea"/>
              </a:rPr>
              <a:t>イ</a:t>
            </a:r>
          </a:p>
        </p:txBody>
      </p:sp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49FEB80D-28B9-2277-8927-2E2595D58C0E}"/>
              </a:ext>
            </a:extLst>
          </p:cNvPr>
          <p:cNvSpPr txBox="1"/>
          <p:nvPr/>
        </p:nvSpPr>
        <p:spPr>
          <a:xfrm>
            <a:off x="4453360" y="5030627"/>
            <a:ext cx="54373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800" b="1">
                <a:latin typeface="+mn-ea"/>
              </a:rPr>
              <a:t>ウ</a:t>
            </a:r>
            <a:endParaRPr kumimoji="1" lang="en-US" altLang="ja-JP" sz="2800" b="1">
              <a:latin typeface="+mn-ea"/>
            </a:endParaRPr>
          </a:p>
        </p:txBody>
      </p:sp>
      <p:sp>
        <p:nvSpPr>
          <p:cNvPr id="29" name="テキスト ボックス 28">
            <a:extLst>
              <a:ext uri="{FF2B5EF4-FFF2-40B4-BE49-F238E27FC236}">
                <a16:creationId xmlns:a16="http://schemas.microsoft.com/office/drawing/2014/main" id="{399CC530-391C-7E8F-41AB-54F08D56B186}"/>
              </a:ext>
            </a:extLst>
          </p:cNvPr>
          <p:cNvSpPr txBox="1"/>
          <p:nvPr/>
        </p:nvSpPr>
        <p:spPr>
          <a:xfrm>
            <a:off x="5109124" y="5816298"/>
            <a:ext cx="54373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800" b="1">
                <a:latin typeface="+mn-ea"/>
              </a:rPr>
              <a:t>オ</a:t>
            </a:r>
            <a:endParaRPr kumimoji="1" lang="en-US" altLang="ja-JP" sz="2800" b="1" dirty="0">
              <a:latin typeface="+mn-ea"/>
            </a:endParaRPr>
          </a:p>
        </p:txBody>
      </p:sp>
      <p:sp>
        <p:nvSpPr>
          <p:cNvPr id="30" name="テキスト ボックス 29">
            <a:extLst>
              <a:ext uri="{FF2B5EF4-FFF2-40B4-BE49-F238E27FC236}">
                <a16:creationId xmlns:a16="http://schemas.microsoft.com/office/drawing/2014/main" id="{A4D0DF76-1C76-7A23-BA7B-42E20C3971EC}"/>
              </a:ext>
            </a:extLst>
          </p:cNvPr>
          <p:cNvSpPr txBox="1"/>
          <p:nvPr/>
        </p:nvSpPr>
        <p:spPr>
          <a:xfrm>
            <a:off x="8362172" y="5861124"/>
            <a:ext cx="54373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800" b="1">
                <a:latin typeface="+mn-ea"/>
              </a:rPr>
              <a:t>カ</a:t>
            </a:r>
            <a:endParaRPr kumimoji="1" lang="en-US" altLang="ja-JP" sz="2800" b="1" dirty="0">
              <a:latin typeface="+mn-ea"/>
            </a:endParaRPr>
          </a:p>
        </p:txBody>
      </p:sp>
      <p:sp>
        <p:nvSpPr>
          <p:cNvPr id="31" name="テキスト ボックス 30">
            <a:extLst>
              <a:ext uri="{FF2B5EF4-FFF2-40B4-BE49-F238E27FC236}">
                <a16:creationId xmlns:a16="http://schemas.microsoft.com/office/drawing/2014/main" id="{ABBC2112-3B4D-7B08-9CBB-684968F8B468}"/>
              </a:ext>
            </a:extLst>
          </p:cNvPr>
          <p:cNvSpPr txBox="1"/>
          <p:nvPr/>
        </p:nvSpPr>
        <p:spPr>
          <a:xfrm>
            <a:off x="8362172" y="5025547"/>
            <a:ext cx="54373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800" b="1">
                <a:latin typeface="+mn-ea"/>
              </a:rPr>
              <a:t>キ</a:t>
            </a:r>
            <a:endParaRPr kumimoji="1" lang="en-US" altLang="ja-JP" sz="2800" b="1">
              <a:latin typeface="+mn-ea"/>
            </a:endParaRPr>
          </a:p>
        </p:txBody>
      </p:sp>
      <p:sp>
        <p:nvSpPr>
          <p:cNvPr id="32" name="テキスト ボックス 31">
            <a:extLst>
              <a:ext uri="{FF2B5EF4-FFF2-40B4-BE49-F238E27FC236}">
                <a16:creationId xmlns:a16="http://schemas.microsoft.com/office/drawing/2014/main" id="{12EBF145-D291-D10B-95B8-69941A21CD62}"/>
              </a:ext>
            </a:extLst>
          </p:cNvPr>
          <p:cNvSpPr txBox="1"/>
          <p:nvPr/>
        </p:nvSpPr>
        <p:spPr>
          <a:xfrm>
            <a:off x="9220693" y="5037966"/>
            <a:ext cx="54373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800" b="1">
                <a:latin typeface="+mn-ea"/>
              </a:rPr>
              <a:t>ク</a:t>
            </a:r>
            <a:endParaRPr kumimoji="1" lang="en-US" altLang="ja-JP" sz="2800" b="1">
              <a:latin typeface="+mn-ea"/>
            </a:endParaRPr>
          </a:p>
        </p:txBody>
      </p:sp>
      <p:sp>
        <p:nvSpPr>
          <p:cNvPr id="33" name="テキスト ボックス 32">
            <a:extLst>
              <a:ext uri="{FF2B5EF4-FFF2-40B4-BE49-F238E27FC236}">
                <a16:creationId xmlns:a16="http://schemas.microsoft.com/office/drawing/2014/main" id="{A0982EBA-98C8-6100-8473-EFACFB5D05E2}"/>
              </a:ext>
            </a:extLst>
          </p:cNvPr>
          <p:cNvSpPr txBox="1"/>
          <p:nvPr/>
        </p:nvSpPr>
        <p:spPr>
          <a:xfrm>
            <a:off x="9220693" y="2681297"/>
            <a:ext cx="54373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800" b="1">
                <a:latin typeface="+mn-ea"/>
              </a:rPr>
              <a:t>ケ</a:t>
            </a:r>
            <a:endParaRPr kumimoji="1" lang="en-US" altLang="ja-JP" sz="2800" b="1">
              <a:latin typeface="+mn-ea"/>
            </a:endParaRPr>
          </a:p>
        </p:txBody>
      </p:sp>
      <p:sp>
        <p:nvSpPr>
          <p:cNvPr id="34" name="テキスト ボックス 33">
            <a:extLst>
              <a:ext uri="{FF2B5EF4-FFF2-40B4-BE49-F238E27FC236}">
                <a16:creationId xmlns:a16="http://schemas.microsoft.com/office/drawing/2014/main" id="{EBC66C27-7ED2-038B-F02D-6A208A2DE7FB}"/>
              </a:ext>
            </a:extLst>
          </p:cNvPr>
          <p:cNvSpPr txBox="1"/>
          <p:nvPr/>
        </p:nvSpPr>
        <p:spPr>
          <a:xfrm>
            <a:off x="8399584" y="2681297"/>
            <a:ext cx="54373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800" b="1">
                <a:latin typeface="+mn-ea"/>
              </a:rPr>
              <a:t>コ</a:t>
            </a:r>
            <a:endParaRPr kumimoji="1" lang="en-US" altLang="ja-JP" sz="2800" b="1">
              <a:latin typeface="+mn-ea"/>
            </a:endParaRPr>
          </a:p>
        </p:txBody>
      </p:sp>
      <p:sp>
        <p:nvSpPr>
          <p:cNvPr id="35" name="テキスト ボックス 34">
            <a:extLst>
              <a:ext uri="{FF2B5EF4-FFF2-40B4-BE49-F238E27FC236}">
                <a16:creationId xmlns:a16="http://schemas.microsoft.com/office/drawing/2014/main" id="{E06CD440-1384-98C2-011C-1BC8FCD8621E}"/>
              </a:ext>
            </a:extLst>
          </p:cNvPr>
          <p:cNvSpPr txBox="1"/>
          <p:nvPr/>
        </p:nvSpPr>
        <p:spPr>
          <a:xfrm>
            <a:off x="8362172" y="1840674"/>
            <a:ext cx="54373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800" b="1">
                <a:latin typeface="+mn-ea"/>
              </a:rPr>
              <a:t>サ</a:t>
            </a:r>
            <a:endParaRPr kumimoji="1" lang="en-US" altLang="ja-JP" sz="2800" b="1">
              <a:latin typeface="+mn-ea"/>
            </a:endParaRPr>
          </a:p>
        </p:txBody>
      </p:sp>
      <p:sp>
        <p:nvSpPr>
          <p:cNvPr id="36" name="テキスト ボックス 35">
            <a:extLst>
              <a:ext uri="{FF2B5EF4-FFF2-40B4-BE49-F238E27FC236}">
                <a16:creationId xmlns:a16="http://schemas.microsoft.com/office/drawing/2014/main" id="{CB7DDD21-8DFD-00AE-9BC7-408E70606CDF}"/>
              </a:ext>
            </a:extLst>
          </p:cNvPr>
          <p:cNvSpPr txBox="1"/>
          <p:nvPr/>
        </p:nvSpPr>
        <p:spPr>
          <a:xfrm>
            <a:off x="5121823" y="5034791"/>
            <a:ext cx="54373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800" b="1">
                <a:latin typeface="+mn-ea"/>
              </a:rPr>
              <a:t>エ</a:t>
            </a:r>
            <a:endParaRPr kumimoji="1" lang="en-US" altLang="ja-JP" sz="2800" b="1">
              <a:latin typeface="+mn-ea"/>
            </a:endParaRPr>
          </a:p>
        </p:txBody>
      </p:sp>
      <p:sp>
        <p:nvSpPr>
          <p:cNvPr id="37" name="テキスト ボックス 36">
            <a:extLst>
              <a:ext uri="{FF2B5EF4-FFF2-40B4-BE49-F238E27FC236}">
                <a16:creationId xmlns:a16="http://schemas.microsoft.com/office/drawing/2014/main" id="{033D43B4-E16E-87C2-8A7F-1E59C3B481A6}"/>
              </a:ext>
            </a:extLst>
          </p:cNvPr>
          <p:cNvSpPr txBox="1"/>
          <p:nvPr/>
        </p:nvSpPr>
        <p:spPr>
          <a:xfrm>
            <a:off x="0" y="6487619"/>
            <a:ext cx="684580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altLang="ja-JP" sz="1800" dirty="0">
                <a:latin typeface="+mn-ea"/>
              </a:rPr>
              <a:t>【</a:t>
            </a:r>
            <a:r>
              <a:rPr kumimoji="0" lang="ja-JP" altLang="en-US" sz="1800">
                <a:latin typeface="+mn-ea"/>
              </a:rPr>
              <a:t>４年</a:t>
            </a:r>
            <a:r>
              <a:rPr kumimoji="0" lang="en-US" altLang="ja-JP" sz="1800" dirty="0">
                <a:latin typeface="+mn-ea"/>
              </a:rPr>
              <a:t>14.</a:t>
            </a:r>
            <a:r>
              <a:rPr kumimoji="0" lang="ja-JP" altLang="en-US" sz="1800">
                <a:latin typeface="+mn-ea"/>
              </a:rPr>
              <a:t>直方体と立方体</a:t>
            </a:r>
            <a:r>
              <a:rPr kumimoji="0" lang="en-US" altLang="ja-JP" sz="1800" dirty="0">
                <a:latin typeface="+mn-ea"/>
              </a:rPr>
              <a:t>】</a:t>
            </a:r>
          </a:p>
        </p:txBody>
      </p:sp>
    </p:spTree>
    <p:extLst>
      <p:ext uri="{BB962C8B-B14F-4D97-AF65-F5344CB8AC3E}">
        <p14:creationId xmlns:p14="http://schemas.microsoft.com/office/powerpoint/2010/main" val="17746223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EF9DA4F-8283-298B-CF9D-5BF41F702F1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94806D69-AAA0-6BD6-4A19-47BBA20661C8}"/>
              </a:ext>
            </a:extLst>
          </p:cNvPr>
          <p:cNvSpPr txBox="1"/>
          <p:nvPr/>
        </p:nvSpPr>
        <p:spPr>
          <a:xfrm>
            <a:off x="882436" y="599623"/>
            <a:ext cx="9531563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ja-JP" altLang="en-US" sz="2800" dirty="0">
                <a:latin typeface="+mn-ea"/>
              </a:rPr>
              <a:t>直方体には、平行な２つの面が（　</a:t>
            </a:r>
            <a:r>
              <a:rPr kumimoji="0" lang="en-US" altLang="ja-JP" sz="2800" dirty="0">
                <a:latin typeface="+mn-ea"/>
              </a:rPr>
              <a:t>①</a:t>
            </a:r>
            <a:r>
              <a:rPr kumimoji="0" lang="ja-JP" altLang="en-US" sz="2800" dirty="0">
                <a:latin typeface="+mn-ea"/>
              </a:rPr>
              <a:t>　）組あります。</a:t>
            </a:r>
          </a:p>
          <a:p>
            <a:r>
              <a:rPr kumimoji="0" lang="en-US" altLang="ja-JP" sz="2800" dirty="0">
                <a:latin typeface="+mn-ea"/>
              </a:rPr>
              <a:t>①</a:t>
            </a:r>
            <a:r>
              <a:rPr kumimoji="0" lang="ja-JP" altLang="en-US" sz="2800" dirty="0">
                <a:latin typeface="+mn-ea"/>
              </a:rPr>
              <a:t>にあてはまる数を</a:t>
            </a:r>
            <a:r>
              <a:rPr kumimoji="0" lang="ja-JP" altLang="en-US" sz="2800">
                <a:latin typeface="+mn-ea"/>
              </a:rPr>
              <a:t>書きましょう。</a:t>
            </a:r>
            <a:endParaRPr kumimoji="0" lang="en-US" altLang="ja-JP" sz="2800" dirty="0">
              <a:latin typeface="+mn-ea"/>
            </a:endParaRPr>
          </a:p>
        </p:txBody>
      </p:sp>
      <p:sp>
        <p:nvSpPr>
          <p:cNvPr id="3" name="スライド番号プレースホルダー 2">
            <a:extLst>
              <a:ext uri="{FF2B5EF4-FFF2-40B4-BE49-F238E27FC236}">
                <a16:creationId xmlns:a16="http://schemas.microsoft.com/office/drawing/2014/main" id="{297F9AB0-7600-6396-2262-7E60F0C215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FD8D9-0933-4DFC-9336-0D1486BA97A6}" type="slidenum">
              <a:rPr kumimoji="1" lang="ja-JP" altLang="en-US" smtClean="0">
                <a:latin typeface="+mn-ea"/>
              </a:rPr>
              <a:t>6</a:t>
            </a:fld>
            <a:endParaRPr kumimoji="1" lang="ja-JP" altLang="en-US">
              <a:latin typeface="+mn-ea"/>
            </a:endParaRPr>
          </a:p>
        </p:txBody>
      </p:sp>
      <p:sp>
        <p:nvSpPr>
          <p:cNvPr id="2" name="直方体 1">
            <a:extLst>
              <a:ext uri="{FF2B5EF4-FFF2-40B4-BE49-F238E27FC236}">
                <a16:creationId xmlns:a16="http://schemas.microsoft.com/office/drawing/2014/main" id="{193B62DF-DDA7-7AAF-C42B-8EF6A32D53E6}"/>
              </a:ext>
            </a:extLst>
          </p:cNvPr>
          <p:cNvSpPr/>
          <p:nvPr/>
        </p:nvSpPr>
        <p:spPr>
          <a:xfrm>
            <a:off x="2863190" y="2881637"/>
            <a:ext cx="6817489" cy="1802123"/>
          </a:xfrm>
          <a:prstGeom prst="cub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+mn-ea"/>
            </a:endParaRPr>
          </a:p>
        </p:txBody>
      </p:sp>
      <p:sp>
        <p:nvSpPr>
          <p:cNvPr id="6" name="直方体 5">
            <a:extLst>
              <a:ext uri="{FF2B5EF4-FFF2-40B4-BE49-F238E27FC236}">
                <a16:creationId xmlns:a16="http://schemas.microsoft.com/office/drawing/2014/main" id="{4A5FA6FB-22F1-0A46-C905-5368292C23D9}"/>
              </a:ext>
            </a:extLst>
          </p:cNvPr>
          <p:cNvSpPr/>
          <p:nvPr/>
        </p:nvSpPr>
        <p:spPr>
          <a:xfrm rot="10800000">
            <a:off x="2863189" y="2881636"/>
            <a:ext cx="6817489" cy="1802123"/>
          </a:xfrm>
          <a:prstGeom prst="cube">
            <a:avLst/>
          </a:prstGeom>
          <a:noFill/>
          <a:ln w="28575"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+mn-ea"/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1DC70A72-8829-E120-7043-3AADF3D30F4A}"/>
              </a:ext>
            </a:extLst>
          </p:cNvPr>
          <p:cNvSpPr txBox="1"/>
          <p:nvPr/>
        </p:nvSpPr>
        <p:spPr>
          <a:xfrm>
            <a:off x="0" y="6488668"/>
            <a:ext cx="684580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altLang="ja-JP" sz="1800" dirty="0">
                <a:latin typeface="+mn-ea"/>
              </a:rPr>
              <a:t>【</a:t>
            </a:r>
            <a:r>
              <a:rPr kumimoji="0" lang="ja-JP" altLang="en-US" sz="1800">
                <a:latin typeface="+mn-ea"/>
              </a:rPr>
              <a:t>４年</a:t>
            </a:r>
            <a:r>
              <a:rPr kumimoji="0" lang="en-US" altLang="ja-JP" sz="1800" dirty="0">
                <a:latin typeface="+mn-ea"/>
              </a:rPr>
              <a:t>14.</a:t>
            </a:r>
            <a:r>
              <a:rPr kumimoji="0" lang="ja-JP" altLang="en-US" sz="1800">
                <a:latin typeface="+mn-ea"/>
              </a:rPr>
              <a:t>直方体と立方体</a:t>
            </a:r>
            <a:r>
              <a:rPr kumimoji="0" lang="en-US" altLang="ja-JP" sz="1800" dirty="0">
                <a:latin typeface="+mn-ea"/>
              </a:rPr>
              <a:t>】</a:t>
            </a:r>
          </a:p>
        </p:txBody>
      </p:sp>
    </p:spTree>
    <p:extLst>
      <p:ext uri="{BB962C8B-B14F-4D97-AF65-F5344CB8AC3E}">
        <p14:creationId xmlns:p14="http://schemas.microsoft.com/office/powerpoint/2010/main" val="285258927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C4B5891-3785-802C-A27D-1AB5BE02EE2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A4E5E0A6-A285-51DA-F7D0-C8780508AB01}"/>
              </a:ext>
            </a:extLst>
          </p:cNvPr>
          <p:cNvSpPr txBox="1"/>
          <p:nvPr/>
        </p:nvSpPr>
        <p:spPr>
          <a:xfrm>
            <a:off x="882437" y="599623"/>
            <a:ext cx="9547438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ja-JP" altLang="en-US" sz="2800" dirty="0">
                <a:latin typeface="+mn-ea"/>
              </a:rPr>
              <a:t>図の立方体について、色のついた面に垂直な面は（　</a:t>
            </a:r>
            <a:r>
              <a:rPr kumimoji="0" lang="en-US" altLang="ja-JP" sz="2800" dirty="0">
                <a:latin typeface="+mn-ea"/>
              </a:rPr>
              <a:t>①</a:t>
            </a:r>
            <a:r>
              <a:rPr kumimoji="0" lang="ja-JP" altLang="en-US" sz="2800" dirty="0">
                <a:latin typeface="+mn-ea"/>
              </a:rPr>
              <a:t>　）つあります。</a:t>
            </a:r>
            <a:endParaRPr kumimoji="0" lang="en-US" altLang="ja-JP" sz="2800" dirty="0">
              <a:latin typeface="+mn-ea"/>
            </a:endParaRPr>
          </a:p>
          <a:p>
            <a:r>
              <a:rPr kumimoji="0" lang="ja-JP" altLang="en-US" sz="2800" dirty="0">
                <a:latin typeface="+mn-ea"/>
              </a:rPr>
              <a:t>①にあてはまる数を書きましょう。</a:t>
            </a:r>
            <a:endParaRPr kumimoji="0" lang="en-US" altLang="ja-JP" sz="2800" dirty="0">
              <a:latin typeface="+mn-ea"/>
            </a:endParaRPr>
          </a:p>
        </p:txBody>
      </p:sp>
      <p:sp>
        <p:nvSpPr>
          <p:cNvPr id="3" name="スライド番号プレースホルダー 2">
            <a:extLst>
              <a:ext uri="{FF2B5EF4-FFF2-40B4-BE49-F238E27FC236}">
                <a16:creationId xmlns:a16="http://schemas.microsoft.com/office/drawing/2014/main" id="{783249AF-2DFE-419C-A7C1-402873A171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FD8D9-0933-4DFC-9336-0D1486BA97A6}" type="slidenum">
              <a:rPr kumimoji="1" lang="ja-JP" altLang="en-US" smtClean="0">
                <a:latin typeface="+mn-ea"/>
              </a:rPr>
              <a:t>7</a:t>
            </a:fld>
            <a:endParaRPr kumimoji="1" lang="ja-JP" altLang="en-US">
              <a:latin typeface="+mn-ea"/>
            </a:endParaRPr>
          </a:p>
        </p:txBody>
      </p:sp>
      <p:sp>
        <p:nvSpPr>
          <p:cNvPr id="7" name="平行四辺形 6">
            <a:extLst>
              <a:ext uri="{FF2B5EF4-FFF2-40B4-BE49-F238E27FC236}">
                <a16:creationId xmlns:a16="http://schemas.microsoft.com/office/drawing/2014/main" id="{C78E2717-003A-56CF-F8BF-3384B6B77C8E}"/>
              </a:ext>
            </a:extLst>
          </p:cNvPr>
          <p:cNvSpPr/>
          <p:nvPr/>
        </p:nvSpPr>
        <p:spPr>
          <a:xfrm>
            <a:off x="4271561" y="2179272"/>
            <a:ext cx="4014033" cy="889685"/>
          </a:xfrm>
          <a:prstGeom prst="parallelogram">
            <a:avLst>
              <a:gd name="adj" fmla="val 99451"/>
            </a:avLst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+mn-ea"/>
            </a:endParaRPr>
          </a:p>
        </p:txBody>
      </p:sp>
      <p:sp>
        <p:nvSpPr>
          <p:cNvPr id="2" name="直方体 1">
            <a:extLst>
              <a:ext uri="{FF2B5EF4-FFF2-40B4-BE49-F238E27FC236}">
                <a16:creationId xmlns:a16="http://schemas.microsoft.com/office/drawing/2014/main" id="{87A94B8A-414D-0CF7-5898-76BAC9AE0929}"/>
              </a:ext>
            </a:extLst>
          </p:cNvPr>
          <p:cNvSpPr/>
          <p:nvPr/>
        </p:nvSpPr>
        <p:spPr>
          <a:xfrm>
            <a:off x="4271058" y="2185370"/>
            <a:ext cx="4014033" cy="3971453"/>
          </a:xfrm>
          <a:prstGeom prst="cube">
            <a:avLst>
              <a:gd name="adj" fmla="val 22084"/>
            </a:avLst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+mn-ea"/>
            </a:endParaRPr>
          </a:p>
        </p:txBody>
      </p:sp>
      <p:sp>
        <p:nvSpPr>
          <p:cNvPr id="6" name="直方体 5">
            <a:extLst>
              <a:ext uri="{FF2B5EF4-FFF2-40B4-BE49-F238E27FC236}">
                <a16:creationId xmlns:a16="http://schemas.microsoft.com/office/drawing/2014/main" id="{39FA58E6-93E7-D45B-5C34-FF56E266802E}"/>
              </a:ext>
            </a:extLst>
          </p:cNvPr>
          <p:cNvSpPr/>
          <p:nvPr/>
        </p:nvSpPr>
        <p:spPr>
          <a:xfrm rot="10800000">
            <a:off x="4271056" y="2185371"/>
            <a:ext cx="4014033" cy="3971452"/>
          </a:xfrm>
          <a:prstGeom prst="cube">
            <a:avLst>
              <a:gd name="adj" fmla="val 22084"/>
            </a:avLst>
          </a:prstGeom>
          <a:noFill/>
          <a:ln w="28575"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+mn-ea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BC20BD37-8F15-E636-6BCF-434AC3FCFAB0}"/>
              </a:ext>
            </a:extLst>
          </p:cNvPr>
          <p:cNvSpPr txBox="1"/>
          <p:nvPr/>
        </p:nvSpPr>
        <p:spPr>
          <a:xfrm>
            <a:off x="0" y="6488668"/>
            <a:ext cx="684580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altLang="ja-JP" sz="1800" dirty="0">
                <a:latin typeface="+mn-ea"/>
              </a:rPr>
              <a:t>【</a:t>
            </a:r>
            <a:r>
              <a:rPr kumimoji="0" lang="ja-JP" altLang="en-US" sz="1800">
                <a:latin typeface="+mn-ea"/>
              </a:rPr>
              <a:t>４年</a:t>
            </a:r>
            <a:r>
              <a:rPr kumimoji="0" lang="en-US" altLang="ja-JP" sz="1800" dirty="0">
                <a:latin typeface="+mn-ea"/>
              </a:rPr>
              <a:t>14.</a:t>
            </a:r>
            <a:r>
              <a:rPr kumimoji="0" lang="ja-JP" altLang="en-US" sz="1800">
                <a:latin typeface="+mn-ea"/>
              </a:rPr>
              <a:t>直方体と立方体</a:t>
            </a:r>
            <a:r>
              <a:rPr kumimoji="0" lang="en-US" altLang="ja-JP" sz="1800" dirty="0">
                <a:latin typeface="+mn-ea"/>
              </a:rPr>
              <a:t>】</a:t>
            </a:r>
          </a:p>
        </p:txBody>
      </p:sp>
    </p:spTree>
    <p:extLst>
      <p:ext uri="{BB962C8B-B14F-4D97-AF65-F5344CB8AC3E}">
        <p14:creationId xmlns:p14="http://schemas.microsoft.com/office/powerpoint/2010/main" val="367692693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8C794FB-1C45-408E-24E2-0ACA26E615B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94F79C79-CF17-F232-F24A-B09F401A0889}"/>
              </a:ext>
            </a:extLst>
          </p:cNvPr>
          <p:cNvSpPr txBox="1"/>
          <p:nvPr/>
        </p:nvSpPr>
        <p:spPr>
          <a:xfrm>
            <a:off x="882436" y="599623"/>
            <a:ext cx="10960313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ja-JP" altLang="en-US" sz="2800" dirty="0">
                <a:latin typeface="+mn-ea"/>
              </a:rPr>
              <a:t>図の直方体について、色のついた面に垂直な辺はどれですか。</a:t>
            </a:r>
            <a:endParaRPr kumimoji="0" lang="en-US" altLang="ja-JP" sz="2800" dirty="0">
              <a:latin typeface="+mn-ea"/>
            </a:endParaRPr>
          </a:p>
          <a:p>
            <a:r>
              <a:rPr kumimoji="0" lang="ja-JP" altLang="en-US" sz="2800" b="1" dirty="0">
                <a:latin typeface="+mn-ea"/>
              </a:rPr>
              <a:t>㋐</a:t>
            </a:r>
            <a:r>
              <a:rPr kumimoji="0" lang="en-US" altLang="ja-JP" sz="2800" dirty="0">
                <a:latin typeface="+mn-ea"/>
              </a:rPr>
              <a:t>〜</a:t>
            </a:r>
            <a:r>
              <a:rPr lang="ja-JP" altLang="en-US" sz="2800" b="1" dirty="0">
                <a:latin typeface="+mn-ea"/>
              </a:rPr>
              <a:t>㋔</a:t>
            </a:r>
            <a:r>
              <a:rPr kumimoji="0" lang="ja-JP" altLang="en-US" sz="2800" dirty="0">
                <a:latin typeface="+mn-ea"/>
              </a:rPr>
              <a:t>の中からすべて選びましょう。</a:t>
            </a:r>
          </a:p>
          <a:p>
            <a:pPr algn="ctr"/>
            <a:r>
              <a:rPr kumimoji="0" lang="ja-JP" altLang="en-US" sz="2800" dirty="0">
                <a:latin typeface="+mn-ea"/>
              </a:rPr>
              <a:t>（　</a:t>
            </a:r>
            <a:r>
              <a:rPr kumimoji="0" lang="ja-JP" altLang="en-US" sz="2800" b="1" dirty="0">
                <a:latin typeface="+mn-ea"/>
              </a:rPr>
              <a:t>㋐</a:t>
            </a:r>
            <a:r>
              <a:rPr kumimoji="0" lang="ja-JP" altLang="en-US" sz="2800" dirty="0">
                <a:latin typeface="+mn-ea"/>
              </a:rPr>
              <a:t>辺ＡＢ　</a:t>
            </a:r>
            <a:r>
              <a:rPr lang="ja-JP" altLang="en-US" sz="2800" b="1" dirty="0">
                <a:latin typeface="+mn-ea"/>
              </a:rPr>
              <a:t> ㋑</a:t>
            </a:r>
            <a:r>
              <a:rPr kumimoji="0" lang="ja-JP" altLang="en-US" sz="2800" dirty="0">
                <a:latin typeface="+mn-ea"/>
              </a:rPr>
              <a:t>辺ＡＤ　</a:t>
            </a:r>
            <a:r>
              <a:rPr lang="ja-JP" altLang="en-US" sz="2800" b="1" dirty="0">
                <a:latin typeface="+mn-ea"/>
              </a:rPr>
              <a:t> ㋒</a:t>
            </a:r>
            <a:r>
              <a:rPr kumimoji="0" lang="ja-JP" altLang="en-US" sz="2800" dirty="0">
                <a:latin typeface="+mn-ea"/>
              </a:rPr>
              <a:t>辺ＡＥ　</a:t>
            </a:r>
            <a:r>
              <a:rPr lang="ja-JP" altLang="en-US" sz="2800" b="1" dirty="0">
                <a:latin typeface="+mn-ea"/>
              </a:rPr>
              <a:t>㋓</a:t>
            </a:r>
            <a:r>
              <a:rPr kumimoji="0" lang="ja-JP" altLang="en-US" sz="2800" dirty="0">
                <a:latin typeface="+mn-ea"/>
              </a:rPr>
              <a:t>辺ＢＣ　</a:t>
            </a:r>
            <a:r>
              <a:rPr lang="ja-JP" altLang="en-US" sz="2800" b="1" dirty="0">
                <a:latin typeface="+mn-ea"/>
              </a:rPr>
              <a:t>㋔</a:t>
            </a:r>
            <a:r>
              <a:rPr kumimoji="0" lang="ja-JP" altLang="en-US" sz="2800" dirty="0">
                <a:latin typeface="+mn-ea"/>
              </a:rPr>
              <a:t>辺ＢＦ　）</a:t>
            </a:r>
            <a:endParaRPr kumimoji="0" lang="en-US" altLang="ja-JP" sz="2800" dirty="0">
              <a:latin typeface="+mn-ea"/>
            </a:endParaRPr>
          </a:p>
        </p:txBody>
      </p:sp>
      <p:sp>
        <p:nvSpPr>
          <p:cNvPr id="3" name="スライド番号プレースホルダー 2">
            <a:extLst>
              <a:ext uri="{FF2B5EF4-FFF2-40B4-BE49-F238E27FC236}">
                <a16:creationId xmlns:a16="http://schemas.microsoft.com/office/drawing/2014/main" id="{78DCE207-1B56-5A2B-31BC-C5F6E22D47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FD8D9-0933-4DFC-9336-0D1486BA97A6}" type="slidenum">
              <a:rPr kumimoji="1" lang="ja-JP" altLang="en-US" smtClean="0">
                <a:latin typeface="+mn-ea"/>
              </a:rPr>
              <a:t>8</a:t>
            </a:fld>
            <a:endParaRPr kumimoji="1" lang="ja-JP" altLang="en-US">
              <a:latin typeface="+mn-ea"/>
            </a:endParaRPr>
          </a:p>
        </p:txBody>
      </p:sp>
      <p:sp>
        <p:nvSpPr>
          <p:cNvPr id="2" name="平行四辺形 1">
            <a:extLst>
              <a:ext uri="{FF2B5EF4-FFF2-40B4-BE49-F238E27FC236}">
                <a16:creationId xmlns:a16="http://schemas.microsoft.com/office/drawing/2014/main" id="{20A2F73C-1950-2EE3-FBC9-ED025384E006}"/>
              </a:ext>
            </a:extLst>
          </p:cNvPr>
          <p:cNvSpPr/>
          <p:nvPr/>
        </p:nvSpPr>
        <p:spPr>
          <a:xfrm>
            <a:off x="4947300" y="5274564"/>
            <a:ext cx="2282143" cy="501319"/>
          </a:xfrm>
          <a:prstGeom prst="parallelogram">
            <a:avLst>
              <a:gd name="adj" fmla="val 99451"/>
            </a:avLst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+mn-ea"/>
            </a:endParaRPr>
          </a:p>
        </p:txBody>
      </p:sp>
      <p:sp>
        <p:nvSpPr>
          <p:cNvPr id="6" name="直方体 5">
            <a:extLst>
              <a:ext uri="{FF2B5EF4-FFF2-40B4-BE49-F238E27FC236}">
                <a16:creationId xmlns:a16="http://schemas.microsoft.com/office/drawing/2014/main" id="{00B70048-78A4-F266-5582-D3732D9F8C60}"/>
              </a:ext>
            </a:extLst>
          </p:cNvPr>
          <p:cNvSpPr/>
          <p:nvPr/>
        </p:nvSpPr>
        <p:spPr>
          <a:xfrm>
            <a:off x="4954928" y="2670197"/>
            <a:ext cx="2282144" cy="3105686"/>
          </a:xfrm>
          <a:prstGeom prst="cube">
            <a:avLst>
              <a:gd name="adj" fmla="val 22084"/>
            </a:avLst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+mn-ea"/>
            </a:endParaRPr>
          </a:p>
        </p:txBody>
      </p:sp>
      <p:sp>
        <p:nvSpPr>
          <p:cNvPr id="7" name="直方体 6">
            <a:extLst>
              <a:ext uri="{FF2B5EF4-FFF2-40B4-BE49-F238E27FC236}">
                <a16:creationId xmlns:a16="http://schemas.microsoft.com/office/drawing/2014/main" id="{476FD694-1183-09A3-B5A0-A651D37AD30D}"/>
              </a:ext>
            </a:extLst>
          </p:cNvPr>
          <p:cNvSpPr/>
          <p:nvPr/>
        </p:nvSpPr>
        <p:spPr>
          <a:xfrm rot="10800000">
            <a:off x="4954925" y="2670197"/>
            <a:ext cx="2282144" cy="3105685"/>
          </a:xfrm>
          <a:prstGeom prst="cube">
            <a:avLst>
              <a:gd name="adj" fmla="val 22084"/>
            </a:avLst>
          </a:prstGeom>
          <a:noFill/>
          <a:ln w="28575"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+mn-ea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B2748079-F5DB-1F33-AE44-79C7191A2799}"/>
              </a:ext>
            </a:extLst>
          </p:cNvPr>
          <p:cNvSpPr txBox="1"/>
          <p:nvPr/>
        </p:nvSpPr>
        <p:spPr>
          <a:xfrm>
            <a:off x="4504890" y="2710343"/>
            <a:ext cx="54373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800" dirty="0">
                <a:latin typeface="+mn-ea"/>
              </a:rPr>
              <a:t>Ａ</a:t>
            </a:r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E25521E9-8281-EA03-D801-DAD0121FB1F1}"/>
              </a:ext>
            </a:extLst>
          </p:cNvPr>
          <p:cNvSpPr txBox="1"/>
          <p:nvPr/>
        </p:nvSpPr>
        <p:spPr>
          <a:xfrm>
            <a:off x="6363411" y="2710343"/>
            <a:ext cx="54373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800" dirty="0">
                <a:latin typeface="+mn-ea"/>
              </a:rPr>
              <a:t>Ｂ</a:t>
            </a:r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CC0A5237-DFF1-ED77-9E87-003D55233113}"/>
              </a:ext>
            </a:extLst>
          </p:cNvPr>
          <p:cNvSpPr txBox="1"/>
          <p:nvPr/>
        </p:nvSpPr>
        <p:spPr>
          <a:xfrm>
            <a:off x="7239059" y="2173281"/>
            <a:ext cx="54373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800" dirty="0">
                <a:latin typeface="+mn-ea"/>
              </a:rPr>
              <a:t>Ｃ</a:t>
            </a:r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E66B6769-70D3-8C1B-0521-3139D5CB7CE7}"/>
              </a:ext>
            </a:extLst>
          </p:cNvPr>
          <p:cNvSpPr txBox="1"/>
          <p:nvPr/>
        </p:nvSpPr>
        <p:spPr>
          <a:xfrm>
            <a:off x="5086025" y="2168750"/>
            <a:ext cx="54373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800" dirty="0">
                <a:latin typeface="+mn-ea"/>
              </a:rPr>
              <a:t>Ｄ</a:t>
            </a: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D4F048B9-FBFC-2C3B-9104-A4F04D112A39}"/>
              </a:ext>
            </a:extLst>
          </p:cNvPr>
          <p:cNvSpPr txBox="1"/>
          <p:nvPr/>
        </p:nvSpPr>
        <p:spPr>
          <a:xfrm>
            <a:off x="4527326" y="5648558"/>
            <a:ext cx="54373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800" dirty="0">
                <a:latin typeface="+mn-ea"/>
              </a:rPr>
              <a:t>Ｅ</a:t>
            </a:r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28CAC421-DF8D-DF6F-583F-D97F36A25714}"/>
              </a:ext>
            </a:extLst>
          </p:cNvPr>
          <p:cNvSpPr txBox="1"/>
          <p:nvPr/>
        </p:nvSpPr>
        <p:spPr>
          <a:xfrm>
            <a:off x="6681782" y="5648558"/>
            <a:ext cx="54373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800" dirty="0">
                <a:latin typeface="+mn-ea"/>
              </a:rPr>
              <a:t>Ｆ</a:t>
            </a:r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0C3A1B3A-5E19-C29F-B389-D0D12D419718}"/>
              </a:ext>
            </a:extLst>
          </p:cNvPr>
          <p:cNvSpPr txBox="1"/>
          <p:nvPr/>
        </p:nvSpPr>
        <p:spPr>
          <a:xfrm>
            <a:off x="7224633" y="4806786"/>
            <a:ext cx="54373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800" dirty="0">
                <a:latin typeface="+mn-ea"/>
              </a:rPr>
              <a:t>Ｇ</a:t>
            </a:r>
          </a:p>
        </p:txBody>
      </p:sp>
      <p:sp>
        <p:nvSpPr>
          <p:cNvPr id="24" name="テキスト ボックス 23">
            <a:extLst>
              <a:ext uri="{FF2B5EF4-FFF2-40B4-BE49-F238E27FC236}">
                <a16:creationId xmlns:a16="http://schemas.microsoft.com/office/drawing/2014/main" id="{469C65AA-08C2-4327-C8DC-E0D0009E0AF0}"/>
              </a:ext>
            </a:extLst>
          </p:cNvPr>
          <p:cNvSpPr txBox="1"/>
          <p:nvPr/>
        </p:nvSpPr>
        <p:spPr>
          <a:xfrm>
            <a:off x="5002205" y="4806786"/>
            <a:ext cx="54373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800" dirty="0">
                <a:latin typeface="+mn-ea"/>
              </a:rPr>
              <a:t>Ｈ</a:t>
            </a: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E72DE64D-E71B-6311-BE22-341B00B4A9F8}"/>
              </a:ext>
            </a:extLst>
          </p:cNvPr>
          <p:cNvSpPr txBox="1"/>
          <p:nvPr/>
        </p:nvSpPr>
        <p:spPr>
          <a:xfrm>
            <a:off x="0" y="6492255"/>
            <a:ext cx="684580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altLang="ja-JP" sz="1800" dirty="0">
                <a:latin typeface="+mn-ea"/>
              </a:rPr>
              <a:t>【</a:t>
            </a:r>
            <a:r>
              <a:rPr kumimoji="0" lang="ja-JP" altLang="en-US" sz="1800">
                <a:latin typeface="+mn-ea"/>
              </a:rPr>
              <a:t>４年</a:t>
            </a:r>
            <a:r>
              <a:rPr kumimoji="0" lang="en-US" altLang="ja-JP" sz="1800" dirty="0">
                <a:latin typeface="+mn-ea"/>
              </a:rPr>
              <a:t>14.</a:t>
            </a:r>
            <a:r>
              <a:rPr kumimoji="0" lang="ja-JP" altLang="en-US" sz="1800">
                <a:latin typeface="+mn-ea"/>
              </a:rPr>
              <a:t>直方体と立方体</a:t>
            </a:r>
            <a:r>
              <a:rPr kumimoji="0" lang="en-US" altLang="ja-JP" sz="1800" dirty="0">
                <a:latin typeface="+mn-ea"/>
              </a:rPr>
              <a:t>】</a:t>
            </a:r>
          </a:p>
        </p:txBody>
      </p:sp>
    </p:spTree>
    <p:extLst>
      <p:ext uri="{BB962C8B-B14F-4D97-AF65-F5344CB8AC3E}">
        <p14:creationId xmlns:p14="http://schemas.microsoft.com/office/powerpoint/2010/main" val="11920796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ユーザー定義 1">
      <a:majorFont>
        <a:latin typeface="BIZ UDゴシック"/>
        <a:ea typeface="BIZ UDゴシック"/>
        <a:cs typeface=""/>
      </a:majorFont>
      <a:minorFont>
        <a:latin typeface="BIZ UDゴシック"/>
        <a:ea typeface="BIZ UD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0EBFC54FAC50A34B83F1976D685BB980" ma:contentTypeVersion="11" ma:contentTypeDescription="新しいドキュメントを作成します。" ma:contentTypeScope="" ma:versionID="0b202723156dba7797fc945c306416b8">
  <xsd:schema xmlns:xsd="http://www.w3.org/2001/XMLSchema" xmlns:xs="http://www.w3.org/2001/XMLSchema" xmlns:p="http://schemas.microsoft.com/office/2006/metadata/properties" xmlns:ns3="60d21fbe-0215-4329-b29a-4bd358d22447" targetNamespace="http://schemas.microsoft.com/office/2006/metadata/properties" ma:root="true" ma:fieldsID="644a4b7346243ed9e32bbd636d812e0a" ns3:_="">
    <xsd:import namespace="60d21fbe-0215-4329-b29a-4bd358d22447"/>
    <xsd:element name="properties">
      <xsd:complexType>
        <xsd:sequence>
          <xsd:element name="documentManagement">
            <xsd:complexType>
              <xsd:all>
                <xsd:element ref="ns3:MediaServiceDateTaken" minOccurs="0"/>
                <xsd:element ref="ns3:MediaServiceMetadata" minOccurs="0"/>
                <xsd:element ref="ns3:MediaServiceFastMetadata" minOccurs="0"/>
                <xsd:element ref="ns3:MediaServiceSearchProperties" minOccurs="0"/>
                <xsd:element ref="ns3:_activity" minOccurs="0"/>
                <xsd:element ref="ns3:MediaServiceSystemTags" minOccurs="0"/>
                <xsd:element ref="ns3:MediaServiceGenerationTime" minOccurs="0"/>
                <xsd:element ref="ns3:MediaServiceEventHashCode" minOccurs="0"/>
                <xsd:element ref="ns3:MediaLengthInSeconds" minOccurs="0"/>
                <xsd:element ref="ns3:MediaServiceLocation" minOccurs="0"/>
                <xsd:element ref="ns3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0d21fbe-0215-4329-b29a-4bd358d22447" elementFormDefault="qualified">
    <xsd:import namespace="http://schemas.microsoft.com/office/2006/documentManagement/types"/>
    <xsd:import namespace="http://schemas.microsoft.com/office/infopath/2007/PartnerControls"/>
    <xsd:element name="MediaServiceDateTaken" ma:index="8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_activity" ma:index="12" nillable="true" ma:displayName="_activity" ma:hidden="true" ma:internalName="_activity">
      <xsd:simpleType>
        <xsd:restriction base="dms:Note"/>
      </xsd:simpleType>
    </xsd:element>
    <xsd:element name="MediaServiceSystemTags" ma:index="13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6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17" nillable="true" ma:displayName="Location" ma:indexed="true" ma:internalName="MediaServiceLocation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60d21fbe-0215-4329-b29a-4bd358d22447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1A39BC0E-6678-45FE-997D-E27EEBFC886B}">
  <ds:schemaRefs>
    <ds:schemaRef ds:uri="60d21fbe-0215-4329-b29a-4bd358d22447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0/xmlns/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EFE0EF44-5E68-4E29-BC59-2EEB340677F1}">
  <ds:schemaRefs>
    <ds:schemaRef ds:uri="http://purl.org/dc/terms/"/>
    <ds:schemaRef ds:uri="http://schemas.microsoft.com/office/2006/metadata/properties"/>
    <ds:schemaRef ds:uri="http://purl.org/dc/dcmitype/"/>
    <ds:schemaRef ds:uri="http://purl.org/dc/elements/1.1/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60d21fbe-0215-4329-b29a-4bd358d22447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3A0AD9E1-C4BC-4F8C-9B25-79A0ADD8EB00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171</TotalTime>
  <Words>492</Words>
  <Application>Microsoft Office PowerPoint</Application>
  <PresentationFormat>ワイド画面</PresentationFormat>
  <Paragraphs>112</Paragraphs>
  <Slides>13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13</vt:i4>
      </vt:variant>
    </vt:vector>
  </HeadingPairs>
  <TitlesOfParts>
    <vt:vector size="17" baseType="lpstr">
      <vt:lpstr>BIZ UDゴシック</vt:lpstr>
      <vt:lpstr>游ゴシック</vt:lpstr>
      <vt:lpstr>Arial</vt:lpstr>
      <vt:lpstr>Office テーマ</vt:lpstr>
      <vt:lpstr>レディネステスト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レディネステスト</dc:title>
  <dc:creator>宮城県総合教育センター</dc:creator>
  <cp:revision>12</cp:revision>
  <cp:lastPrinted>2026-03-23T05:49:41Z</cp:lastPrinted>
  <dcterms:created xsi:type="dcterms:W3CDTF">2025-08-29T05:34:34Z</dcterms:created>
  <dcterms:modified xsi:type="dcterms:W3CDTF">2026-03-23T06:03:18Z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0x0101000EBFC54FAC50A34B83F1976D685BB980</vt:lpwstr>
  </property>
</Properties>
</file>