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4"/>
  </p:sldMasterIdLst>
  <p:notesMasterIdLst>
    <p:notesMasterId r:id="rId17"/>
  </p:notesMasterIdLst>
  <p:sldIdLst>
    <p:sldId id="256" r:id="rId5"/>
    <p:sldId id="328" r:id="rId6"/>
    <p:sldId id="329" r:id="rId7"/>
    <p:sldId id="324" r:id="rId8"/>
    <p:sldId id="330" r:id="rId9"/>
    <p:sldId id="264" r:id="rId10"/>
    <p:sldId id="334" r:id="rId11"/>
    <p:sldId id="331" r:id="rId12"/>
    <p:sldId id="332" r:id="rId13"/>
    <p:sldId id="326" r:id="rId14"/>
    <p:sldId id="333" r:id="rId15"/>
    <p:sldId id="360" r:id="rId16"/>
  </p:sldIdLst>
  <p:sldSz cx="12192000" cy="6858000"/>
  <p:notesSz cx="14446250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6AD"/>
    <a:srgbClr val="000000"/>
    <a:srgbClr val="FFC000"/>
    <a:srgbClr val="FFFFFF"/>
    <a:srgbClr val="F2F2F2"/>
    <a:srgbClr val="C3C3C3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21E022-7F10-C143-BD02-140DFDAE5E47}" v="75" dt="2026-02-11T09:47:20.6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6"/>
    <p:restoredTop sz="94643"/>
  </p:normalViewPr>
  <p:slideViewPr>
    <p:cSldViewPr snapToGrid="0">
      <p:cViewPr varScale="1">
        <p:scale>
          <a:sx n="59" d="100"/>
          <a:sy n="59" d="100"/>
        </p:scale>
        <p:origin x="6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6"/>
            <a:ext cx="6259710" cy="501571"/>
          </a:xfrm>
          <a:prstGeom prst="rect">
            <a:avLst/>
          </a:prstGeom>
        </p:spPr>
        <p:txBody>
          <a:bodyPr vert="horz" lIns="132247" tIns="66124" rIns="132247" bIns="66124" rtlCol="0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8183215" y="6"/>
            <a:ext cx="6259707" cy="501571"/>
          </a:xfrm>
          <a:prstGeom prst="rect">
            <a:avLst/>
          </a:prstGeom>
        </p:spPr>
        <p:txBody>
          <a:bodyPr vert="horz" lIns="132247" tIns="66124" rIns="132247" bIns="66124" rtlCol="0"/>
          <a:lstStyle>
            <a:lvl1pPr algn="r">
              <a:defRPr sz="1700"/>
            </a:lvl1pPr>
          </a:lstStyle>
          <a:p>
            <a:fld id="{BADA077D-70CF-4CED-A527-9833764A2DE9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1798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247" tIns="66124" rIns="132247" bIns="6612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1444292" y="4822061"/>
            <a:ext cx="11557666" cy="3944314"/>
          </a:xfrm>
          <a:prstGeom prst="rect">
            <a:avLst/>
          </a:prstGeom>
        </p:spPr>
        <p:txBody>
          <a:bodyPr vert="horz" lIns="132247" tIns="66124" rIns="132247" bIns="6612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517143"/>
            <a:ext cx="6259710" cy="501571"/>
          </a:xfrm>
          <a:prstGeom prst="rect">
            <a:avLst/>
          </a:prstGeom>
        </p:spPr>
        <p:txBody>
          <a:bodyPr vert="horz" lIns="132247" tIns="66124" rIns="132247" bIns="66124" rtlCol="0" anchor="b"/>
          <a:lstStyle>
            <a:lvl1pPr algn="l">
              <a:defRPr sz="17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8183215" y="9517143"/>
            <a:ext cx="6259707" cy="501571"/>
          </a:xfrm>
          <a:prstGeom prst="rect">
            <a:avLst/>
          </a:prstGeom>
        </p:spPr>
        <p:txBody>
          <a:bodyPr vert="horz" lIns="132247" tIns="66124" rIns="132247" bIns="66124" rtlCol="0" anchor="b"/>
          <a:lstStyle>
            <a:lvl1pPr algn="r">
              <a:defRPr sz="1700"/>
            </a:lvl1pPr>
          </a:lstStyle>
          <a:p>
            <a:fld id="{C0CC9C12-88FE-4AD4-859C-15CF73CEF2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9317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C9C12-88FE-4AD4-859C-15CF73CEF22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542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0EE472-DBC2-FC1C-43A0-7C5F79E14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BEBC4C4-A708-7F01-5182-7B6712218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D943E38-92B7-7416-9FF5-008846E00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7676626-BFB0-5420-0906-244B8DA94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7C824F-30BA-0B34-00DD-A08D72016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9888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9CEEFA-5CB7-A011-4465-2F30C13BB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05BE046-B910-CBFC-75BD-C8F6AC7CD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956179-1638-FCA1-1172-69B8DFD20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11A5A3-B0AA-6E36-4904-4E7FD8442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9C9C4F8-1CC6-D669-2B61-FD48451CD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391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E01B1CF-6762-B4C5-D78C-A30BEF8D5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11748AB-90A7-B28C-A4ED-F476CCC457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1E9791D-061C-02E4-F04C-98EF3F3D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FA0415-AC13-022F-174E-032CCECDF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594BD4-6F9F-2560-8369-96D2E5EC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983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EC5D90-C9C3-9D03-97FA-2ADD003C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4676C22-7938-DF30-51DD-740672FD0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717BE7-B5C4-55B5-21CC-DF10E56D8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E34A645-0999-81D9-CA95-D92D90521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33873C1-DF31-42E0-A7FF-1375F65CA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5257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B967BB-43B5-F7A5-F9C9-56CBB9561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18B1D5-787C-8DEF-F00D-0C6C227B8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180DDA-B0DF-26A2-7442-8C90956D3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9AB2B29-624B-7942-4396-81F6D5DE6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4C9C6F8-5B5F-EB31-6E81-156278D12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70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97F074-37D7-34F5-096C-893004565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28BF53-8509-2E05-8551-D198531D7D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99A676C-AB77-9182-889B-B52B657AFB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AF9594F-AED9-5BDC-263F-069DF053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D0635F2-53E2-2EE4-10F4-C418E6CE9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D59F5D-4293-931E-1AFF-1706F1686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276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C0E9FF-C0DA-FB1A-67AE-21F83948B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6E30B81-E8F3-0568-18A3-5698A0610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9DAB59-727D-16AD-A70E-0D31A213D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A092FC4-1F57-76B1-9F2F-D33A0FCF6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384888B-48CA-5DE3-1D7F-F36BB25E6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2528858-8998-1DEB-4E86-CC7F007C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5F1A489-37EE-CBBE-4940-5A3652D39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4666455-6244-8CF6-F9FC-2694A8B6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1651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93C61C-351A-9030-880D-2F5EA50CA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3A444CC-6507-67C7-3C74-F93FD31BE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A341A8D-C7E4-BCDD-9288-C8B58FE20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447C77-16DA-5013-A637-B74D29D65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188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5027B98B-6657-ACD3-02A8-9F8E584E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16F3FAC-7F8C-284B-7D5C-FEDE34960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AA2F98B-76ED-7212-E036-36EC21F5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362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10BF441-1A4B-65FE-B0F5-834076B96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520EA7-EEFF-A518-3C1D-82F9570CC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32C53C9-17BB-355B-FCBA-A3EE608EAD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42660E6-865D-8681-5C48-75037FC4C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47D6890-8BC6-B034-F7E2-E3CE634DC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24732D5-96C6-2CE7-FE52-715649E81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441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A4C783-A8C5-8EFD-D282-3DA1F6673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5A63C920-8DC4-7819-54BE-C9AB57F128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85B6E79-3AFB-88F9-C736-26D18B2D31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D2629DB-6BEC-9709-FB72-3CF46BBF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56F7-96BE-4354-8C85-9F9F3B08C1BB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B91CBF8-9827-5F80-C9BC-C95CF1F02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6B42963-315A-EFF1-DFFC-0538B13B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5348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A9AEAE7-C5A6-2923-320B-410C250DA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6F01530-C70E-A2B1-8F07-BC88393A1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C26A56A-BE01-82C9-F537-50D609D4B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5E56F7-96BE-4354-8C85-9F9F3B08C1BB}" type="datetimeFigureOut">
              <a:rPr kumimoji="1" lang="ja-JP" altLang="en-US" smtClean="0"/>
              <a:t>2026/3/23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8342D4-C021-9C2D-42A7-4700EFFEA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063A79-374D-B333-86D2-74E41E0A6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-1493981" y="9286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0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CFD8D9-0933-4DFC-9336-0D1486BA97A6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48626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1AF7BE-179F-2243-C08A-1A1189CAB0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/>
              <a:t>レディネステスト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53DC93D-AECF-D503-416A-CF3AE77C7F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５</a:t>
            </a:r>
            <a:r>
              <a:rPr lang="ja-JP" altLang="ja-JP" dirty="0"/>
              <a:t>年</a:t>
            </a:r>
            <a:r>
              <a:rPr lang="en-US" altLang="ja-JP" dirty="0"/>
              <a:t>17.</a:t>
            </a:r>
            <a:r>
              <a:rPr lang="ja-JP" altLang="en-US" dirty="0"/>
              <a:t>正多角形と円周の長さ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7517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36AC8-3563-C6F6-06DE-492E6826C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82C0708-EB30-36B1-077E-8D7F08FA1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9</a:t>
            </a:fld>
            <a:endParaRPr kumimoji="1" lang="ja-JP" altLang="en-US">
              <a:latin typeface="+mn-ea"/>
            </a:endParaRPr>
          </a:p>
        </p:txBody>
      </p:sp>
      <p:sp>
        <p:nvSpPr>
          <p:cNvPr id="4" name="平行四辺形 3">
            <a:extLst>
              <a:ext uri="{FF2B5EF4-FFF2-40B4-BE49-F238E27FC236}">
                <a16:creationId xmlns:a16="http://schemas.microsoft.com/office/drawing/2014/main" id="{A380F6B3-980D-C521-4320-047DC0628264}"/>
              </a:ext>
            </a:extLst>
          </p:cNvPr>
          <p:cNvSpPr/>
          <p:nvPr/>
        </p:nvSpPr>
        <p:spPr>
          <a:xfrm>
            <a:off x="2746519" y="3541852"/>
            <a:ext cx="2164466" cy="1384995"/>
          </a:xfrm>
          <a:prstGeom prst="parallelogram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" name="ひし形 4">
            <a:extLst>
              <a:ext uri="{FF2B5EF4-FFF2-40B4-BE49-F238E27FC236}">
                <a16:creationId xmlns:a16="http://schemas.microsoft.com/office/drawing/2014/main" id="{FA4FC0F9-3B6C-3145-4023-70370181065D}"/>
              </a:ext>
            </a:extLst>
          </p:cNvPr>
          <p:cNvSpPr/>
          <p:nvPr/>
        </p:nvSpPr>
        <p:spPr>
          <a:xfrm>
            <a:off x="5135839" y="3541852"/>
            <a:ext cx="2164466" cy="1384995"/>
          </a:xfrm>
          <a:prstGeom prst="diamond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B2097EF1-7CCB-BFAC-C878-7EB6C1A3E7E7}"/>
              </a:ext>
            </a:extLst>
          </p:cNvPr>
          <p:cNvSpPr/>
          <p:nvPr/>
        </p:nvSpPr>
        <p:spPr>
          <a:xfrm>
            <a:off x="7700758" y="3541852"/>
            <a:ext cx="1875099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9C6854B-AF4E-17FA-75BA-9E0C08241DDF}"/>
              </a:ext>
            </a:extLst>
          </p:cNvPr>
          <p:cNvSpPr/>
          <p:nvPr/>
        </p:nvSpPr>
        <p:spPr>
          <a:xfrm>
            <a:off x="10278511" y="3541852"/>
            <a:ext cx="1386000" cy="138499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0EF4F235-B8E9-6FBF-51B0-595AB33EFA1B}"/>
              </a:ext>
            </a:extLst>
          </p:cNvPr>
          <p:cNvSpPr/>
          <p:nvPr/>
        </p:nvSpPr>
        <p:spPr>
          <a:xfrm>
            <a:off x="780155" y="3534927"/>
            <a:ext cx="1437640" cy="1391920"/>
          </a:xfrm>
          <a:custGeom>
            <a:avLst/>
            <a:gdLst>
              <a:gd name="csX0" fmla="*/ 269240 w 1437640"/>
              <a:gd name="csY0" fmla="*/ 0 h 1391920"/>
              <a:gd name="csX1" fmla="*/ 0 w 1437640"/>
              <a:gd name="csY1" fmla="*/ 1391920 h 1391920"/>
              <a:gd name="csX2" fmla="*/ 1437640 w 1437640"/>
              <a:gd name="csY2" fmla="*/ 1386840 h 1391920"/>
              <a:gd name="csX3" fmla="*/ 762000 w 1437640"/>
              <a:gd name="csY3" fmla="*/ 5080 h 1391920"/>
              <a:gd name="csX4" fmla="*/ 269240 w 1437640"/>
              <a:gd name="csY4" fmla="*/ 0 h 139192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437640" h="1391920">
                <a:moveTo>
                  <a:pt x="269240" y="0"/>
                </a:moveTo>
                <a:lnTo>
                  <a:pt x="0" y="1391920"/>
                </a:lnTo>
                <a:lnTo>
                  <a:pt x="1437640" y="1386840"/>
                </a:lnTo>
                <a:lnTo>
                  <a:pt x="762000" y="5080"/>
                </a:lnTo>
                <a:lnTo>
                  <a:pt x="26924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B12B0BC-B286-B687-BE7F-EF1A88A87A5B}"/>
              </a:ext>
            </a:extLst>
          </p:cNvPr>
          <p:cNvSpPr txBox="1"/>
          <p:nvPr/>
        </p:nvSpPr>
        <p:spPr>
          <a:xfrm>
            <a:off x="500844" y="2782668"/>
            <a:ext cx="7483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>
                <a:latin typeface="+mn-ea"/>
              </a:rPr>
              <a:t>㋐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1A6A19B-CC87-E94B-69E4-33D66882655B}"/>
              </a:ext>
            </a:extLst>
          </p:cNvPr>
          <p:cNvSpPr txBox="1"/>
          <p:nvPr/>
        </p:nvSpPr>
        <p:spPr>
          <a:xfrm>
            <a:off x="2746520" y="2758422"/>
            <a:ext cx="875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>
                <a:latin typeface="+mn-ea"/>
              </a:rPr>
              <a:t>㋑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EDAE09A8-FFB6-2A72-1AC2-887429662DCA}"/>
              </a:ext>
            </a:extLst>
          </p:cNvPr>
          <p:cNvSpPr txBox="1"/>
          <p:nvPr/>
        </p:nvSpPr>
        <p:spPr>
          <a:xfrm>
            <a:off x="5085977" y="2782668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>
                <a:latin typeface="+mn-ea"/>
              </a:rPr>
              <a:t>㋒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D115165-30E4-2935-9A28-921147EBD1E5}"/>
              </a:ext>
            </a:extLst>
          </p:cNvPr>
          <p:cNvSpPr txBox="1"/>
          <p:nvPr/>
        </p:nvSpPr>
        <p:spPr>
          <a:xfrm>
            <a:off x="7378543" y="2758423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>
                <a:latin typeface="+mn-ea"/>
              </a:rPr>
              <a:t>㋓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3C90A8C-519F-8932-58AC-411F19B05E8F}"/>
              </a:ext>
            </a:extLst>
          </p:cNvPr>
          <p:cNvSpPr txBox="1"/>
          <p:nvPr/>
        </p:nvSpPr>
        <p:spPr>
          <a:xfrm>
            <a:off x="9671109" y="2758423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>
                <a:latin typeface="+mn-ea"/>
              </a:rPr>
              <a:t>㋔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44970DA-AFD3-EA97-D865-BE044CE8AE1F}"/>
              </a:ext>
            </a:extLst>
          </p:cNvPr>
          <p:cNvSpPr txBox="1"/>
          <p:nvPr/>
        </p:nvSpPr>
        <p:spPr>
          <a:xfrm>
            <a:off x="882436" y="599623"/>
            <a:ext cx="109457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次の四角形のうち、「２本の対角線を引いてできる４つの三角形がすべて合同」という</a:t>
            </a:r>
            <a:r>
              <a:rPr lang="ja-JP" altLang="en-US" sz="2800" b="1" dirty="0">
                <a:latin typeface="+mn-ea"/>
              </a:rPr>
              <a:t>特ちょうが、いつでもあてはまるもの</a:t>
            </a:r>
            <a:r>
              <a:rPr lang="ja-JP" altLang="en-US" sz="2800" dirty="0">
                <a:latin typeface="+mn-ea"/>
              </a:rPr>
              <a:t>を、</a:t>
            </a:r>
            <a:r>
              <a:rPr lang="ja-JP" altLang="en-US" sz="2800" b="1" dirty="0">
                <a:latin typeface="+mn-ea"/>
              </a:rPr>
              <a:t>㋐</a:t>
            </a:r>
            <a:r>
              <a:rPr lang="ja-JP" altLang="en-US" sz="2800" dirty="0">
                <a:latin typeface="+mn-ea"/>
              </a:rPr>
              <a:t>～</a:t>
            </a:r>
            <a:r>
              <a:rPr lang="ja-JP" altLang="en-US" sz="2800" b="1" dirty="0">
                <a:latin typeface="+mn-ea"/>
              </a:rPr>
              <a:t>㋔</a:t>
            </a:r>
            <a:r>
              <a:rPr lang="ja-JP" altLang="en-US" sz="2800" dirty="0">
                <a:latin typeface="+mn-ea"/>
              </a:rPr>
              <a:t>の中からすべて選びましょう。</a:t>
            </a:r>
            <a:endParaRPr lang="en-US" altLang="ja-JP" sz="2800" dirty="0">
              <a:latin typeface="+mn-ea"/>
            </a:endParaRPr>
          </a:p>
          <a:p>
            <a:pPr lvl="0" algn="ctr"/>
            <a:r>
              <a:rPr lang="ja-JP" altLang="en-US" sz="2800" dirty="0">
                <a:latin typeface="+mn-ea"/>
              </a:rPr>
              <a:t>（　</a:t>
            </a:r>
            <a:r>
              <a:rPr lang="ja-JP" altLang="en-US" sz="2800" b="1" dirty="0">
                <a:latin typeface="+mn-ea"/>
              </a:rPr>
              <a:t>㋐</a:t>
            </a:r>
            <a:r>
              <a:rPr lang="ja-JP" altLang="en-US" sz="2800" dirty="0">
                <a:latin typeface="+mn-ea"/>
              </a:rPr>
              <a:t>台形　</a:t>
            </a:r>
            <a:r>
              <a:rPr lang="ja-JP" altLang="en-US" sz="2800" b="1" dirty="0">
                <a:latin typeface="+mn-ea"/>
              </a:rPr>
              <a:t>㋑</a:t>
            </a:r>
            <a:r>
              <a:rPr lang="ja-JP" altLang="en-US" sz="2800" dirty="0">
                <a:latin typeface="+mn-ea"/>
              </a:rPr>
              <a:t>平行四辺形　</a:t>
            </a:r>
            <a:r>
              <a:rPr lang="ja-JP" altLang="en-US" sz="2800" b="1" dirty="0">
                <a:latin typeface="+mn-ea"/>
              </a:rPr>
              <a:t>㋒</a:t>
            </a:r>
            <a:r>
              <a:rPr lang="ja-JP" altLang="en-US" sz="2800" dirty="0">
                <a:latin typeface="+mn-ea"/>
              </a:rPr>
              <a:t>ひし形　</a:t>
            </a:r>
            <a:r>
              <a:rPr lang="ja-JP" altLang="en-US" sz="2800" b="1" dirty="0">
                <a:latin typeface="+mn-ea"/>
              </a:rPr>
              <a:t>㋓</a:t>
            </a:r>
            <a:r>
              <a:rPr lang="ja-JP" altLang="en-US" sz="2800" dirty="0">
                <a:latin typeface="+mn-ea"/>
              </a:rPr>
              <a:t>長方形　</a:t>
            </a:r>
            <a:r>
              <a:rPr lang="ja-JP" altLang="en-US" sz="2800" b="1" dirty="0">
                <a:latin typeface="+mn-ea"/>
              </a:rPr>
              <a:t>㋔</a:t>
            </a:r>
            <a:r>
              <a:rPr lang="ja-JP" altLang="en-US" sz="2800" dirty="0">
                <a:latin typeface="+mn-ea"/>
              </a:rPr>
              <a:t>正方形　）</a:t>
            </a:r>
            <a:endParaRPr lang="en-US" altLang="ja-JP" sz="2800" dirty="0"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379876B-7485-F504-B3BC-8954809B1A37}"/>
              </a:ext>
            </a:extLst>
          </p:cNvPr>
          <p:cNvSpPr txBox="1"/>
          <p:nvPr/>
        </p:nvSpPr>
        <p:spPr>
          <a:xfrm>
            <a:off x="0" y="6488668"/>
            <a:ext cx="6845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dirty="0">
                <a:latin typeface="+mn-ea"/>
              </a:rPr>
              <a:t>【</a:t>
            </a:r>
            <a:r>
              <a:rPr kumimoji="0" lang="ja-JP" altLang="en-US" sz="1800">
                <a:latin typeface="+mn-ea"/>
              </a:rPr>
              <a:t>５年６</a:t>
            </a:r>
            <a:r>
              <a:rPr kumimoji="0" lang="en-US" altLang="ja-JP" sz="1800" dirty="0">
                <a:latin typeface="+mn-ea"/>
              </a:rPr>
              <a:t>.</a:t>
            </a:r>
            <a:r>
              <a:rPr kumimoji="0" lang="ja-JP" altLang="en-US" sz="1800">
                <a:latin typeface="+mn-ea"/>
              </a:rPr>
              <a:t>合同な図形</a:t>
            </a:r>
            <a:r>
              <a:rPr kumimoji="0" lang="en-US" altLang="ja-JP" sz="1800" dirty="0">
                <a:latin typeface="+mn-ea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411639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1A2AC7-A86C-77B1-10E9-9416212AE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80EA24E7-B88C-62A1-444F-69494A0BC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10</a:t>
            </a:fld>
            <a:endParaRPr kumimoji="1" lang="ja-JP" altLang="en-US">
              <a:latin typeface="+mn-ea"/>
            </a:endParaRPr>
          </a:p>
        </p:txBody>
      </p:sp>
      <p:sp>
        <p:nvSpPr>
          <p:cNvPr id="3" name="三角形 2">
            <a:extLst>
              <a:ext uri="{FF2B5EF4-FFF2-40B4-BE49-F238E27FC236}">
                <a16:creationId xmlns:a16="http://schemas.microsoft.com/office/drawing/2014/main" id="{0708B4B6-76B5-04F4-3AEF-E2EFE917FD50}"/>
              </a:ext>
            </a:extLst>
          </p:cNvPr>
          <p:cNvSpPr/>
          <p:nvPr/>
        </p:nvSpPr>
        <p:spPr>
          <a:xfrm>
            <a:off x="3657600" y="2188028"/>
            <a:ext cx="4320000" cy="3744000"/>
          </a:xfrm>
          <a:prstGeom prst="triangl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354C1E4-F3CA-9205-DA94-B9A3752E26FD}"/>
              </a:ext>
            </a:extLst>
          </p:cNvPr>
          <p:cNvSpPr txBox="1"/>
          <p:nvPr/>
        </p:nvSpPr>
        <p:spPr>
          <a:xfrm>
            <a:off x="882436" y="599623"/>
            <a:ext cx="109457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ja-JP" altLang="en-US" sz="2800" dirty="0">
                <a:latin typeface="+mn-ea"/>
              </a:rPr>
              <a:t>正三角形の１つの角の大きさは（　</a:t>
            </a:r>
            <a:r>
              <a:rPr kumimoji="0" lang="en-US" altLang="ja-JP" sz="2800" dirty="0">
                <a:latin typeface="+mn-ea"/>
              </a:rPr>
              <a:t>①</a:t>
            </a:r>
            <a:r>
              <a:rPr kumimoji="0" lang="ja-JP" altLang="en-US" sz="2800" dirty="0">
                <a:latin typeface="+mn-ea"/>
              </a:rPr>
              <a:t>　）</a:t>
            </a:r>
            <a:r>
              <a:rPr kumimoji="0" lang="en-US" altLang="ja-JP" sz="2800" dirty="0">
                <a:latin typeface="+mn-ea"/>
              </a:rPr>
              <a:t>°</a:t>
            </a:r>
            <a:r>
              <a:rPr kumimoji="0" lang="ja-JP" altLang="en-US" sz="2800" dirty="0">
                <a:latin typeface="+mn-ea"/>
              </a:rPr>
              <a:t>です。</a:t>
            </a:r>
            <a:endParaRPr kumimoji="0" lang="en-US" altLang="ja-JP" sz="2800" dirty="0">
              <a:latin typeface="+mn-ea"/>
            </a:endParaRPr>
          </a:p>
          <a:p>
            <a:r>
              <a:rPr lang="en-US" altLang="ja-JP" sz="2800" dirty="0">
                <a:latin typeface="+mn-ea"/>
              </a:rPr>
              <a:t>①</a:t>
            </a:r>
            <a:r>
              <a:rPr lang="ja-JP" altLang="en-US" sz="2800" dirty="0">
                <a:latin typeface="+mn-ea"/>
              </a:rPr>
              <a:t>にあてはまる数を書きましょう。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7E5A239-5724-27C4-135F-C2685A0AD53C}"/>
              </a:ext>
            </a:extLst>
          </p:cNvPr>
          <p:cNvSpPr txBox="1"/>
          <p:nvPr/>
        </p:nvSpPr>
        <p:spPr>
          <a:xfrm>
            <a:off x="0" y="6488668"/>
            <a:ext cx="6845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dirty="0">
                <a:latin typeface="+mn-ea"/>
              </a:rPr>
              <a:t>【</a:t>
            </a:r>
            <a:r>
              <a:rPr kumimoji="0" lang="ja-JP" altLang="en-US" sz="1800">
                <a:latin typeface="+mn-ea"/>
              </a:rPr>
              <a:t>５年７</a:t>
            </a:r>
            <a:r>
              <a:rPr kumimoji="0" lang="en-US" altLang="ja-JP" sz="1800" dirty="0">
                <a:latin typeface="+mn-ea"/>
              </a:rPr>
              <a:t>.</a:t>
            </a:r>
            <a:r>
              <a:rPr kumimoji="0" lang="ja-JP" altLang="en-US" sz="1800">
                <a:latin typeface="+mn-ea"/>
              </a:rPr>
              <a:t>図形の角</a:t>
            </a:r>
            <a:r>
              <a:rPr kumimoji="0" lang="en-US" altLang="ja-JP" sz="1800" dirty="0">
                <a:latin typeface="+mn-ea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66596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B1AAA-81A2-7C4F-E4A3-4AAA3F0DC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A1A524FC-3FC4-DAE9-DE1D-53A3784B72E9}"/>
              </a:ext>
            </a:extLst>
          </p:cNvPr>
          <p:cNvSpPr txBox="1"/>
          <p:nvPr/>
        </p:nvSpPr>
        <p:spPr>
          <a:xfrm>
            <a:off x="881725" y="543734"/>
            <a:ext cx="10540800" cy="5400000"/>
          </a:xfrm>
          <a:prstGeom prst="rect">
            <a:avLst/>
          </a:prstGeom>
          <a:noFill/>
        </p:spPr>
        <p:txBody>
          <a:bodyPr wrap="square" numCol="2" spcCol="360000">
            <a:spAutoFit/>
          </a:bodyPr>
          <a:lstStyle/>
          <a:p>
            <a:pPr lvl="0"/>
            <a:r>
              <a:rPr lang="ja-JP" altLang="en-US" sz="2800" dirty="0">
                <a:latin typeface="+mn-ea"/>
              </a:rPr>
              <a:t>解答</a:t>
            </a:r>
            <a:endParaRPr lang="en-US" altLang="ja-JP" sz="2800" dirty="0">
              <a:latin typeface="+mn-ea"/>
            </a:endParaRPr>
          </a:p>
          <a:p>
            <a:pPr marL="677863" indent="-677863"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㋓</a:t>
            </a:r>
            <a:endParaRPr lang="en-US" altLang="ja-JP" sz="2800" dirty="0">
              <a:latin typeface="+mn-ea"/>
            </a:endParaRPr>
          </a:p>
          <a:p>
            <a:pPr marL="677863" indent="-677863"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３</a:t>
            </a:r>
            <a:endParaRPr lang="en-US" altLang="ja-JP" sz="2800" dirty="0">
              <a:latin typeface="+mn-ea"/>
            </a:endParaRPr>
          </a:p>
          <a:p>
            <a:pPr marL="677863" indent="-677863">
              <a:buFont typeface="+mj-lt"/>
              <a:buAutoNum type="arabicPeriod"/>
            </a:pPr>
            <a:r>
              <a:rPr lang="en-US" altLang="ja-JP" sz="2800" dirty="0">
                <a:latin typeface="+mn-ea"/>
              </a:rPr>
              <a:t>16</a:t>
            </a:r>
          </a:p>
          <a:p>
            <a:pPr marL="677863" indent="-677863"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㋒</a:t>
            </a:r>
            <a:endParaRPr lang="en-US" altLang="ja-JP" sz="2800" dirty="0">
              <a:latin typeface="+mn-ea"/>
            </a:endParaRPr>
          </a:p>
          <a:p>
            <a:pPr marL="677863" indent="-677863"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植物Ｂ</a:t>
            </a:r>
            <a:endParaRPr lang="en-US" altLang="ja-JP" sz="2800" dirty="0">
              <a:latin typeface="+mn-ea"/>
            </a:endParaRPr>
          </a:p>
          <a:p>
            <a:pPr marL="677863" indent="-677863">
              <a:buFont typeface="+mj-lt"/>
              <a:buAutoNum type="arabicPeriod"/>
            </a:pPr>
            <a:r>
              <a:rPr lang="en-US" altLang="ja-JP" sz="2800" dirty="0">
                <a:latin typeface="+mn-ea"/>
              </a:rPr>
              <a:t>2.44</a:t>
            </a:r>
          </a:p>
          <a:p>
            <a:pPr marL="677863" indent="-677863">
              <a:buFont typeface="+mj-lt"/>
              <a:buAutoNum type="arabicPeriod"/>
            </a:pPr>
            <a:r>
              <a:rPr lang="en-US" altLang="ja-JP" sz="2800" dirty="0">
                <a:latin typeface="+mn-ea"/>
              </a:rPr>
              <a:t>0.625</a:t>
            </a:r>
          </a:p>
          <a:p>
            <a:pPr marL="677863" indent="-677863">
              <a:buFont typeface="+mj-lt"/>
              <a:buAutoNum type="arabicPeriod"/>
            </a:pPr>
            <a:r>
              <a:rPr lang="en-US" altLang="ja-JP" sz="2800" dirty="0">
                <a:latin typeface="+mn-ea"/>
              </a:rPr>
              <a:t>18</a:t>
            </a:r>
          </a:p>
          <a:p>
            <a:pPr marL="677863" indent="-677863">
              <a:buFont typeface="+mj-lt"/>
              <a:buAutoNum type="arabicPeriod"/>
            </a:pPr>
            <a:r>
              <a:rPr lang="ja-JP" altLang="en-US" sz="2800" dirty="0">
                <a:latin typeface="+mn-ea"/>
              </a:rPr>
              <a:t>㋒、㋔</a:t>
            </a:r>
            <a:endParaRPr lang="en-US" altLang="ja-JP" sz="2800" dirty="0">
              <a:latin typeface="+mn-ea"/>
            </a:endParaRPr>
          </a:p>
          <a:p>
            <a:pPr marL="677863" indent="-677863">
              <a:buFont typeface="+mj-lt"/>
              <a:buAutoNum type="arabicPeriod"/>
            </a:pPr>
            <a:r>
              <a:rPr lang="en-US" altLang="ja-JP" sz="2800" dirty="0">
                <a:latin typeface="+mn-ea"/>
              </a:rPr>
              <a:t>60</a:t>
            </a:r>
          </a:p>
          <a:p>
            <a:pPr marL="514350" indent="-514350">
              <a:buFont typeface="+mj-lt"/>
              <a:buAutoNum type="arabicPeriod"/>
            </a:pPr>
            <a:endParaRPr lang="en-US" altLang="ja-JP" sz="2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170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00A92-0746-1159-E267-61FC0A67E1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008A679-8DC9-3CC4-D049-C2D59181EAB0}"/>
              </a:ext>
            </a:extLst>
          </p:cNvPr>
          <p:cNvSpPr txBox="1"/>
          <p:nvPr/>
        </p:nvSpPr>
        <p:spPr>
          <a:xfrm>
            <a:off x="882436" y="599623"/>
            <a:ext cx="109359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b="0" i="0" dirty="0">
                <a:effectLst/>
                <a:latin typeface="+mn-ea"/>
              </a:rPr>
              <a:t>図の円の半径は５㎝で、</a:t>
            </a:r>
            <a:r>
              <a:rPr lang="ja-JP" altLang="en-US" sz="2800" b="1" i="0" dirty="0">
                <a:effectLst/>
                <a:latin typeface="+mn-ea"/>
              </a:rPr>
              <a:t>ア</a:t>
            </a:r>
            <a:r>
              <a:rPr lang="ja-JP" altLang="en-US" sz="2800" b="0" i="0" dirty="0">
                <a:effectLst/>
                <a:latin typeface="+mn-ea"/>
              </a:rPr>
              <a:t>の点は中心、</a:t>
            </a:r>
            <a:r>
              <a:rPr lang="ja-JP" altLang="en-US" sz="2800" b="1" i="0" dirty="0">
                <a:effectLst/>
                <a:latin typeface="+mn-ea"/>
              </a:rPr>
              <a:t>イ</a:t>
            </a:r>
            <a:r>
              <a:rPr lang="ja-JP" altLang="en-US" sz="2800" b="0" i="0" dirty="0">
                <a:effectLst/>
                <a:latin typeface="+mn-ea"/>
              </a:rPr>
              <a:t>と</a:t>
            </a:r>
            <a:r>
              <a:rPr lang="ja-JP" altLang="en-US" sz="2800" b="1" i="0" dirty="0">
                <a:effectLst/>
                <a:latin typeface="+mn-ea"/>
              </a:rPr>
              <a:t>ウ</a:t>
            </a:r>
            <a:r>
              <a:rPr lang="ja-JP" altLang="en-US" sz="2800" i="0" dirty="0">
                <a:effectLst/>
                <a:latin typeface="+mn-ea"/>
              </a:rPr>
              <a:t>は</a:t>
            </a:r>
            <a:r>
              <a:rPr lang="ja-JP" altLang="en-US" sz="2800" b="0" i="0" dirty="0">
                <a:effectLst/>
                <a:latin typeface="+mn-ea"/>
              </a:rPr>
              <a:t>円の上にある点で、</a:t>
            </a:r>
            <a:r>
              <a:rPr lang="ja-JP" altLang="en-US" sz="2800" b="1" i="0" dirty="0">
                <a:effectLst/>
                <a:latin typeface="+mn-ea"/>
              </a:rPr>
              <a:t>イ</a:t>
            </a:r>
            <a:r>
              <a:rPr lang="ja-JP" altLang="en-US" sz="2800" i="0" dirty="0">
                <a:effectLst/>
                <a:latin typeface="+mn-ea"/>
              </a:rPr>
              <a:t>と</a:t>
            </a:r>
            <a:r>
              <a:rPr lang="ja-JP" altLang="en-US" sz="2800" b="1" i="0" dirty="0">
                <a:effectLst/>
                <a:latin typeface="+mn-ea"/>
              </a:rPr>
              <a:t>ウ</a:t>
            </a:r>
            <a:r>
              <a:rPr lang="ja-JP" altLang="en-US" sz="2800" i="0" dirty="0">
                <a:effectLst/>
                <a:latin typeface="+mn-ea"/>
              </a:rPr>
              <a:t>を結んだ</a:t>
            </a:r>
            <a:r>
              <a:rPr lang="ja-JP" altLang="en-US" sz="2800" b="0" i="0" dirty="0">
                <a:effectLst/>
                <a:latin typeface="+mn-ea"/>
              </a:rPr>
              <a:t>線の長さは５㎝です。</a:t>
            </a:r>
            <a:endParaRPr lang="en-US" altLang="ja-JP" sz="2800" b="0" i="0" dirty="0">
              <a:effectLst/>
              <a:latin typeface="+mn-ea"/>
            </a:endParaRPr>
          </a:p>
          <a:p>
            <a:r>
              <a:rPr lang="ja-JP" altLang="en-US" sz="2800" b="1" i="0" dirty="0">
                <a:effectLst/>
                <a:latin typeface="+mn-ea"/>
              </a:rPr>
              <a:t>ア</a:t>
            </a:r>
            <a:r>
              <a:rPr lang="ja-JP" altLang="en-US" sz="2800" i="0" dirty="0">
                <a:effectLst/>
                <a:latin typeface="+mn-ea"/>
              </a:rPr>
              <a:t>、</a:t>
            </a:r>
            <a:r>
              <a:rPr lang="ja-JP" altLang="en-US" sz="2800" b="1" i="0" dirty="0">
                <a:effectLst/>
                <a:latin typeface="+mn-ea"/>
              </a:rPr>
              <a:t>イ</a:t>
            </a:r>
            <a:r>
              <a:rPr lang="ja-JP" altLang="en-US" sz="2800" i="0" dirty="0">
                <a:effectLst/>
                <a:latin typeface="+mn-ea"/>
              </a:rPr>
              <a:t>、</a:t>
            </a:r>
            <a:r>
              <a:rPr lang="ja-JP" altLang="en-US" sz="2800" b="1" i="0" dirty="0">
                <a:effectLst/>
                <a:latin typeface="+mn-ea"/>
              </a:rPr>
              <a:t>ウ</a:t>
            </a:r>
            <a:r>
              <a:rPr lang="ja-JP" altLang="en-US" sz="2800" b="0" i="0" dirty="0">
                <a:effectLst/>
                <a:latin typeface="+mn-ea"/>
              </a:rPr>
              <a:t>の点を結んでかいた三角形は</a:t>
            </a:r>
            <a:r>
              <a:rPr lang="ja-JP" altLang="en-US" sz="2800" dirty="0">
                <a:latin typeface="+mn-ea"/>
              </a:rPr>
              <a:t>どんな三角形ですか。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b="1" dirty="0">
                <a:latin typeface="+mn-ea"/>
              </a:rPr>
              <a:t>㋓</a:t>
            </a:r>
            <a:r>
              <a:rPr lang="ja-JP" altLang="en-US" sz="2800" dirty="0">
                <a:latin typeface="+mn-ea"/>
              </a:rPr>
              <a:t>～</a:t>
            </a:r>
            <a:r>
              <a:rPr lang="ja-JP" altLang="en-US" sz="2800" b="1" dirty="0">
                <a:latin typeface="+mn-ea"/>
              </a:rPr>
              <a:t>㋕</a:t>
            </a:r>
            <a:r>
              <a:rPr lang="ja-JP" altLang="en-US" sz="2800" dirty="0">
                <a:latin typeface="+mn-ea"/>
              </a:rPr>
              <a:t>の</a:t>
            </a:r>
            <a:r>
              <a:rPr lang="ja-JP" altLang="en-US" sz="2800">
                <a:latin typeface="+mn-ea"/>
              </a:rPr>
              <a:t>中から１つ</a:t>
            </a:r>
            <a:r>
              <a:rPr lang="ja-JP" altLang="en-US" sz="2800" dirty="0">
                <a:latin typeface="+mn-ea"/>
              </a:rPr>
              <a:t>選びましょう。</a:t>
            </a:r>
            <a:endParaRPr lang="en-US" altLang="ja-JP" sz="2800" dirty="0">
              <a:latin typeface="+mn-ea"/>
            </a:endParaRPr>
          </a:p>
          <a:p>
            <a:pPr algn="ctr"/>
            <a:r>
              <a:rPr lang="ja-JP" altLang="en-US" sz="2800" dirty="0">
                <a:latin typeface="+mn-ea"/>
              </a:rPr>
              <a:t>（　</a:t>
            </a:r>
            <a:r>
              <a:rPr lang="ja-JP" altLang="en-US" sz="2800" b="1" dirty="0">
                <a:latin typeface="+mn-ea"/>
              </a:rPr>
              <a:t>㋓</a:t>
            </a:r>
            <a:r>
              <a:rPr lang="ja-JP" altLang="en-US" sz="2800" dirty="0">
                <a:latin typeface="+mn-ea"/>
              </a:rPr>
              <a:t>正三角形　　</a:t>
            </a:r>
            <a:r>
              <a:rPr lang="ja-JP" altLang="en-US" sz="2800" b="1" dirty="0">
                <a:latin typeface="+mn-ea"/>
              </a:rPr>
              <a:t>㋔</a:t>
            </a:r>
            <a:r>
              <a:rPr lang="ja-JP" altLang="en-US" sz="2800" dirty="0">
                <a:latin typeface="+mn-ea"/>
              </a:rPr>
              <a:t>二等辺三角形　　</a:t>
            </a:r>
            <a:r>
              <a:rPr lang="ja-JP" altLang="en-US" sz="2800" b="1" dirty="0">
                <a:latin typeface="+mn-ea"/>
              </a:rPr>
              <a:t>㋕</a:t>
            </a:r>
            <a:r>
              <a:rPr lang="ja-JP" altLang="en-US" sz="2800" dirty="0">
                <a:latin typeface="+mn-ea"/>
              </a:rPr>
              <a:t>直角三角形　）</a:t>
            </a:r>
            <a:endParaRPr lang="en-US" altLang="ja-JP" sz="2800" b="0" i="0" dirty="0">
              <a:solidFill>
                <a:srgbClr val="252525"/>
              </a:solidFill>
              <a:effectLst/>
              <a:latin typeface="+mn-ea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6D06EBB-7D9A-3AD2-9CB0-E69483AD3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1</a:t>
            </a:fld>
            <a:endParaRPr kumimoji="1" lang="ja-JP" altLang="en-US">
              <a:latin typeface="+mn-ea"/>
            </a:endParaRPr>
          </a:p>
        </p:txBody>
      </p:sp>
      <p:sp>
        <p:nvSpPr>
          <p:cNvPr id="2" name="楕円 1">
            <a:extLst>
              <a:ext uri="{FF2B5EF4-FFF2-40B4-BE49-F238E27FC236}">
                <a16:creationId xmlns:a16="http://schemas.microsoft.com/office/drawing/2014/main" id="{F379CB33-C107-A330-00A4-83A4FB8176A1}"/>
              </a:ext>
            </a:extLst>
          </p:cNvPr>
          <p:cNvSpPr/>
          <p:nvPr/>
        </p:nvSpPr>
        <p:spPr>
          <a:xfrm>
            <a:off x="7358900" y="3119977"/>
            <a:ext cx="3240000" cy="32400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8943E0A9-C34C-3FB3-FCF0-4AB60FA4CB2B}"/>
              </a:ext>
            </a:extLst>
          </p:cNvPr>
          <p:cNvSpPr/>
          <p:nvPr/>
        </p:nvSpPr>
        <p:spPr>
          <a:xfrm>
            <a:off x="8924900" y="4685977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D21EE207-3D1D-3B66-84FF-1B670775780D}"/>
              </a:ext>
            </a:extLst>
          </p:cNvPr>
          <p:cNvCxnSpPr>
            <a:cxnSpLocks/>
          </p:cNvCxnSpPr>
          <p:nvPr/>
        </p:nvCxnSpPr>
        <p:spPr>
          <a:xfrm flipH="1" flipV="1">
            <a:off x="8978900" y="4739977"/>
            <a:ext cx="821634" cy="14040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16FD3A9-4E76-447D-FB01-77291848B695}"/>
              </a:ext>
            </a:extLst>
          </p:cNvPr>
          <p:cNvCxnSpPr>
            <a:cxnSpLocks/>
            <a:endCxn id="2" idx="6"/>
          </p:cNvCxnSpPr>
          <p:nvPr/>
        </p:nvCxnSpPr>
        <p:spPr>
          <a:xfrm>
            <a:off x="8978900" y="4739977"/>
            <a:ext cx="16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6A66332-0627-1188-B45E-D0C5540F1364}"/>
              </a:ext>
            </a:extLst>
          </p:cNvPr>
          <p:cNvCxnSpPr>
            <a:cxnSpLocks/>
            <a:stCxn id="2" idx="6"/>
          </p:cNvCxnSpPr>
          <p:nvPr/>
        </p:nvCxnSpPr>
        <p:spPr>
          <a:xfrm flipH="1">
            <a:off x="9800534" y="4739977"/>
            <a:ext cx="810000" cy="140400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AFA8495-C655-A5EF-9BB2-E3FDF08CCAC5}"/>
              </a:ext>
            </a:extLst>
          </p:cNvPr>
          <p:cNvSpPr txBox="1"/>
          <p:nvPr/>
        </p:nvSpPr>
        <p:spPr>
          <a:xfrm>
            <a:off x="8381511" y="4093646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>
                <a:latin typeface="+mn-ea"/>
              </a:rPr>
              <a:t>ア</a:t>
            </a: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87801E31-B69E-0CC1-0097-F68E5B053C58}"/>
              </a:ext>
            </a:extLst>
          </p:cNvPr>
          <p:cNvGrpSpPr/>
          <p:nvPr/>
        </p:nvGrpSpPr>
        <p:grpSpPr>
          <a:xfrm rot="18029931">
            <a:off x="9414206" y="5270271"/>
            <a:ext cx="1586331" cy="337165"/>
            <a:chOff x="861628" y="1283479"/>
            <a:chExt cx="4919738" cy="728335"/>
          </a:xfrm>
        </p:grpSpPr>
        <p:sp>
          <p:nvSpPr>
            <p:cNvPr id="22" name="円弧 21">
              <a:extLst>
                <a:ext uri="{FF2B5EF4-FFF2-40B4-BE49-F238E27FC236}">
                  <a16:creationId xmlns:a16="http://schemas.microsoft.com/office/drawing/2014/main" id="{6C8F4AFB-FD78-2A48-05A3-4D49C567F14A}"/>
                </a:ext>
              </a:extLst>
            </p:cNvPr>
            <p:cNvSpPr/>
            <p:nvPr/>
          </p:nvSpPr>
          <p:spPr>
            <a:xfrm>
              <a:off x="861630" y="1283480"/>
              <a:ext cx="4919738" cy="728335"/>
            </a:xfrm>
            <a:prstGeom prst="arc">
              <a:avLst>
                <a:gd name="adj1" fmla="val 19224847"/>
                <a:gd name="adj2" fmla="val 0"/>
              </a:avLst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23" name="円弧 22">
              <a:extLst>
                <a:ext uri="{FF2B5EF4-FFF2-40B4-BE49-F238E27FC236}">
                  <a16:creationId xmlns:a16="http://schemas.microsoft.com/office/drawing/2014/main" id="{43804429-BD8C-480A-EE6C-85EF4E71D0FD}"/>
                </a:ext>
              </a:extLst>
            </p:cNvPr>
            <p:cNvSpPr/>
            <p:nvPr/>
          </p:nvSpPr>
          <p:spPr>
            <a:xfrm flipH="1">
              <a:off x="866758" y="1283480"/>
              <a:ext cx="4865449" cy="718500"/>
            </a:xfrm>
            <a:prstGeom prst="arc">
              <a:avLst>
                <a:gd name="adj1" fmla="val 18778039"/>
                <a:gd name="adj2" fmla="val 0"/>
              </a:avLst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</p:grp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F858813-49F4-CD85-EF58-936DBA39D6A7}"/>
              </a:ext>
            </a:extLst>
          </p:cNvPr>
          <p:cNvSpPr txBox="1"/>
          <p:nvPr/>
        </p:nvSpPr>
        <p:spPr>
          <a:xfrm>
            <a:off x="9389717" y="4999866"/>
            <a:ext cx="1079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+mn-ea"/>
              </a:rPr>
              <a:t>５㎝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B1B1D92-7459-DCD3-606C-E0BC4A5DB90B}"/>
              </a:ext>
            </a:extLst>
          </p:cNvPr>
          <p:cNvSpPr txBox="1"/>
          <p:nvPr/>
        </p:nvSpPr>
        <p:spPr>
          <a:xfrm>
            <a:off x="10628434" y="4353535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>
                <a:latin typeface="+mn-ea"/>
              </a:rPr>
              <a:t>ウ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EDBDD43-13E9-C7DB-8CC6-D04A6B4F90E2}"/>
              </a:ext>
            </a:extLst>
          </p:cNvPr>
          <p:cNvSpPr txBox="1"/>
          <p:nvPr/>
        </p:nvSpPr>
        <p:spPr>
          <a:xfrm>
            <a:off x="9616388" y="6063811"/>
            <a:ext cx="5854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3600" b="1">
                <a:latin typeface="+mn-ea"/>
              </a:rPr>
              <a:t>イ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CA4838D-10B4-4108-0255-9A0F9EC505A6}"/>
              </a:ext>
            </a:extLst>
          </p:cNvPr>
          <p:cNvSpPr txBox="1"/>
          <p:nvPr/>
        </p:nvSpPr>
        <p:spPr>
          <a:xfrm>
            <a:off x="0" y="6488668"/>
            <a:ext cx="6845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1800" dirty="0">
                <a:latin typeface="+mn-ea"/>
              </a:rPr>
              <a:t>【</a:t>
            </a:r>
            <a:r>
              <a:rPr kumimoji="0" lang="ja-JP" altLang="en-US" sz="1800">
                <a:latin typeface="+mn-ea"/>
              </a:rPr>
              <a:t>３年</a:t>
            </a:r>
            <a:r>
              <a:rPr kumimoji="0" lang="en-US" altLang="ja-JP" sz="1800" dirty="0">
                <a:latin typeface="+mn-ea"/>
              </a:rPr>
              <a:t>12.</a:t>
            </a:r>
            <a:r>
              <a:rPr kumimoji="0" lang="ja-JP" altLang="en-US" sz="1800">
                <a:latin typeface="+mn-ea"/>
              </a:rPr>
              <a:t>円と球</a:t>
            </a:r>
            <a:r>
              <a:rPr kumimoji="0" lang="en-US" altLang="ja-JP" sz="1800" dirty="0">
                <a:latin typeface="+mn-ea"/>
              </a:rPr>
              <a:t>】【</a:t>
            </a:r>
            <a:r>
              <a:rPr kumimoji="0" lang="ja-JP" altLang="en-US" sz="1800">
                <a:latin typeface="+mn-ea"/>
              </a:rPr>
              <a:t>３年</a:t>
            </a:r>
            <a:r>
              <a:rPr kumimoji="0" lang="en-US" altLang="ja-JP" sz="1800" dirty="0">
                <a:latin typeface="+mn-ea"/>
              </a:rPr>
              <a:t>18.</a:t>
            </a:r>
            <a:r>
              <a:rPr kumimoji="0" lang="ja-JP" altLang="en-US" sz="1800">
                <a:latin typeface="+mn-ea"/>
              </a:rPr>
              <a:t>三角形と角</a:t>
            </a:r>
            <a:r>
              <a:rPr kumimoji="0" lang="en-US" altLang="ja-JP" sz="1800" dirty="0">
                <a:latin typeface="+mn-ea"/>
              </a:rPr>
              <a:t>】</a:t>
            </a:r>
          </a:p>
        </p:txBody>
      </p:sp>
      <p:sp>
        <p:nvSpPr>
          <p:cNvPr id="12" name="楕円 4">
            <a:extLst>
              <a:ext uri="{FF2B5EF4-FFF2-40B4-BE49-F238E27FC236}">
                <a16:creationId xmlns:a16="http://schemas.microsoft.com/office/drawing/2014/main" id="{03883575-EA23-F939-0FBD-0DBD2F2D71BE}"/>
              </a:ext>
            </a:extLst>
          </p:cNvPr>
          <p:cNvSpPr/>
          <p:nvPr/>
        </p:nvSpPr>
        <p:spPr>
          <a:xfrm>
            <a:off x="9747860" y="6094153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4" name="楕円 4">
            <a:extLst>
              <a:ext uri="{FF2B5EF4-FFF2-40B4-BE49-F238E27FC236}">
                <a16:creationId xmlns:a16="http://schemas.microsoft.com/office/drawing/2014/main" id="{98AD9D1D-D2E8-8FC0-F5FE-9A53640936A9}"/>
              </a:ext>
            </a:extLst>
          </p:cNvPr>
          <p:cNvSpPr/>
          <p:nvPr/>
        </p:nvSpPr>
        <p:spPr>
          <a:xfrm>
            <a:off x="10546436" y="4698169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8210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9973B-45AD-EE1F-8F88-5B707498D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8E80CF7-FBD8-897F-D1A8-B78F0A859F04}"/>
              </a:ext>
            </a:extLst>
          </p:cNvPr>
          <p:cNvSpPr txBox="1"/>
          <p:nvPr/>
        </p:nvSpPr>
        <p:spPr>
          <a:xfrm>
            <a:off x="882436" y="599623"/>
            <a:ext cx="109457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図のように、球が４こぴったり入っている箱があります。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この箱の横の長さが</a:t>
            </a:r>
            <a:r>
              <a:rPr lang="en-US" altLang="ja-JP" sz="2800" dirty="0">
                <a:latin typeface="+mn-ea"/>
              </a:rPr>
              <a:t>12</a:t>
            </a:r>
            <a:r>
              <a:rPr lang="ja-JP" altLang="en-US" sz="2800" dirty="0">
                <a:latin typeface="+mn-ea"/>
              </a:rPr>
              <a:t>㎝のとき、球の半径は（　①　）㎝です。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①にあてはまる数を書きましょう</a:t>
            </a:r>
            <a:endParaRPr lang="en-US" altLang="ja-JP" sz="2800" b="0" i="0" dirty="0">
              <a:solidFill>
                <a:srgbClr val="252525"/>
              </a:solidFill>
              <a:effectLst/>
              <a:latin typeface="+mn-ea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F6FF73C-2540-2175-C144-DA185EFC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2</a:t>
            </a:fld>
            <a:endParaRPr kumimoji="1" lang="ja-JP" altLang="en-US">
              <a:latin typeface="+mn-ea"/>
            </a:endParaRPr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96102C44-8838-8D1D-C558-3214332B738A}"/>
              </a:ext>
            </a:extLst>
          </p:cNvPr>
          <p:cNvSpPr/>
          <p:nvPr/>
        </p:nvSpPr>
        <p:spPr>
          <a:xfrm>
            <a:off x="7386588" y="3016132"/>
            <a:ext cx="1080000" cy="108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EAE2F209-C6A7-5285-6F73-C539F7F4B04B}"/>
              </a:ext>
            </a:extLst>
          </p:cNvPr>
          <p:cNvSpPr/>
          <p:nvPr/>
        </p:nvSpPr>
        <p:spPr>
          <a:xfrm>
            <a:off x="8469638" y="4096132"/>
            <a:ext cx="1080000" cy="108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8354A6E0-CA31-E019-F06F-15889EDD3362}"/>
              </a:ext>
            </a:extLst>
          </p:cNvPr>
          <p:cNvSpPr/>
          <p:nvPr/>
        </p:nvSpPr>
        <p:spPr>
          <a:xfrm>
            <a:off x="8480810" y="3016132"/>
            <a:ext cx="1080000" cy="108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5" name="楕円 14">
            <a:extLst>
              <a:ext uri="{FF2B5EF4-FFF2-40B4-BE49-F238E27FC236}">
                <a16:creationId xmlns:a16="http://schemas.microsoft.com/office/drawing/2014/main" id="{CDBC9DCC-C98D-F689-3294-32CA62855256}"/>
              </a:ext>
            </a:extLst>
          </p:cNvPr>
          <p:cNvSpPr/>
          <p:nvPr/>
        </p:nvSpPr>
        <p:spPr>
          <a:xfrm>
            <a:off x="7393699" y="4096132"/>
            <a:ext cx="1080000" cy="108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648DFB1-EC61-4018-EE69-91CDF7B77081}"/>
              </a:ext>
            </a:extLst>
          </p:cNvPr>
          <p:cNvSpPr/>
          <p:nvPr/>
        </p:nvSpPr>
        <p:spPr>
          <a:xfrm>
            <a:off x="7386588" y="3016133"/>
            <a:ext cx="2181333" cy="215999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C112FBA-24CC-0DDE-6B42-07A883E30DF9}"/>
              </a:ext>
            </a:extLst>
          </p:cNvPr>
          <p:cNvSpPr txBox="1"/>
          <p:nvPr/>
        </p:nvSpPr>
        <p:spPr>
          <a:xfrm>
            <a:off x="3541460" y="5495554"/>
            <a:ext cx="1080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800" dirty="0">
                <a:latin typeface="+mn-ea"/>
              </a:rPr>
              <a:t>12</a:t>
            </a:r>
            <a:r>
              <a:rPr kumimoji="1" lang="ja-JP" altLang="en-US" sz="2800">
                <a:latin typeface="+mn-ea"/>
              </a:rPr>
              <a:t>㎝</a:t>
            </a:r>
          </a:p>
        </p:txBody>
      </p:sp>
      <p:pic>
        <p:nvPicPr>
          <p:cNvPr id="7" name="図 6" descr="屋内, 小さい, 座る, ボック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EA1C6A8A-B817-FA29-456B-4CBD9FF88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7" t="16897" r="31608" b="16390"/>
          <a:stretch>
            <a:fillRect/>
          </a:stretch>
        </p:blipFill>
        <p:spPr>
          <a:xfrm>
            <a:off x="2541181" y="2753833"/>
            <a:ext cx="3104708" cy="2828260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19E5A61-EEF7-3751-4F76-291A42D3F9C7}"/>
              </a:ext>
            </a:extLst>
          </p:cNvPr>
          <p:cNvGrpSpPr/>
          <p:nvPr/>
        </p:nvGrpSpPr>
        <p:grpSpPr>
          <a:xfrm rot="10800000">
            <a:off x="2601616" y="4788426"/>
            <a:ext cx="2959689" cy="968737"/>
            <a:chOff x="861630" y="1283480"/>
            <a:chExt cx="4919738" cy="728335"/>
          </a:xfrm>
        </p:grpSpPr>
        <p:sp>
          <p:nvSpPr>
            <p:cNvPr id="13" name="円弧 12">
              <a:extLst>
                <a:ext uri="{FF2B5EF4-FFF2-40B4-BE49-F238E27FC236}">
                  <a16:creationId xmlns:a16="http://schemas.microsoft.com/office/drawing/2014/main" id="{5E70CDD7-D0E3-8BC8-EB97-A9E2F2539CBA}"/>
                </a:ext>
              </a:extLst>
            </p:cNvPr>
            <p:cNvSpPr/>
            <p:nvPr/>
          </p:nvSpPr>
          <p:spPr>
            <a:xfrm>
              <a:off x="861630" y="1283480"/>
              <a:ext cx="4919738" cy="728335"/>
            </a:xfrm>
            <a:prstGeom prst="arc">
              <a:avLst>
                <a:gd name="adj1" fmla="val 19670570"/>
                <a:gd name="adj2" fmla="val 0"/>
              </a:avLst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14" name="円弧 13">
              <a:extLst>
                <a:ext uri="{FF2B5EF4-FFF2-40B4-BE49-F238E27FC236}">
                  <a16:creationId xmlns:a16="http://schemas.microsoft.com/office/drawing/2014/main" id="{6C6A3FB0-0DCC-52C0-2014-C02CC6C23A4A}"/>
                </a:ext>
              </a:extLst>
            </p:cNvPr>
            <p:cNvSpPr/>
            <p:nvPr/>
          </p:nvSpPr>
          <p:spPr>
            <a:xfrm flipH="1">
              <a:off x="866758" y="1283480"/>
              <a:ext cx="4865449" cy="718500"/>
            </a:xfrm>
            <a:prstGeom prst="arc">
              <a:avLst>
                <a:gd name="adj1" fmla="val 19300290"/>
                <a:gd name="adj2" fmla="val 0"/>
              </a:avLst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</p:grp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F6D5A52-5A65-0E65-372D-43AFC17A1641}"/>
              </a:ext>
            </a:extLst>
          </p:cNvPr>
          <p:cNvSpPr txBox="1"/>
          <p:nvPr/>
        </p:nvSpPr>
        <p:spPr>
          <a:xfrm>
            <a:off x="0" y="6488668"/>
            <a:ext cx="6845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1800" dirty="0">
                <a:latin typeface="+mn-ea"/>
              </a:rPr>
              <a:t>【</a:t>
            </a:r>
            <a:r>
              <a:rPr kumimoji="0" lang="ja-JP" altLang="en-US" sz="1800">
                <a:latin typeface="+mn-ea"/>
              </a:rPr>
              <a:t>３年</a:t>
            </a:r>
            <a:r>
              <a:rPr kumimoji="0" lang="en-US" altLang="ja-JP" sz="1800" dirty="0">
                <a:latin typeface="+mn-ea"/>
              </a:rPr>
              <a:t>12.</a:t>
            </a:r>
            <a:r>
              <a:rPr kumimoji="0" lang="ja-JP" altLang="en-US" sz="1800">
                <a:latin typeface="+mn-ea"/>
              </a:rPr>
              <a:t>円と球</a:t>
            </a:r>
            <a:r>
              <a:rPr kumimoji="0" lang="en-US" altLang="ja-JP" sz="1800" dirty="0">
                <a:latin typeface="+mn-ea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1407979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908FD-0CB0-0095-C4A2-F06B67E7D8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C5832797-8553-F5C5-9A2E-7F7F130D7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3</a:t>
            </a:fld>
            <a:endParaRPr kumimoji="1" lang="ja-JP" altLang="en-US">
              <a:latin typeface="+mn-ea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C9D4614-B06E-6A67-5C00-5AABF281CC3A}"/>
              </a:ext>
            </a:extLst>
          </p:cNvPr>
          <p:cNvSpPr/>
          <p:nvPr/>
        </p:nvSpPr>
        <p:spPr>
          <a:xfrm>
            <a:off x="5016000" y="2766776"/>
            <a:ext cx="2160000" cy="3600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5400" b="1">
              <a:solidFill>
                <a:schemeClr val="tx1"/>
              </a:solidFill>
              <a:latin typeface="+mn-ea"/>
            </a:endParaRP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CB4A574-66DC-DD84-7C35-C60C231D9A45}"/>
              </a:ext>
            </a:extLst>
          </p:cNvPr>
          <p:cNvGrpSpPr/>
          <p:nvPr/>
        </p:nvGrpSpPr>
        <p:grpSpPr>
          <a:xfrm>
            <a:off x="5016000" y="2397692"/>
            <a:ext cx="2156839" cy="728335"/>
            <a:chOff x="861630" y="1283480"/>
            <a:chExt cx="4919738" cy="728335"/>
          </a:xfrm>
        </p:grpSpPr>
        <p:sp>
          <p:nvSpPr>
            <p:cNvPr id="11" name="円弧 10">
              <a:extLst>
                <a:ext uri="{FF2B5EF4-FFF2-40B4-BE49-F238E27FC236}">
                  <a16:creationId xmlns:a16="http://schemas.microsoft.com/office/drawing/2014/main" id="{188F7414-C383-2277-55A6-6BD1CD4B83BC}"/>
                </a:ext>
              </a:extLst>
            </p:cNvPr>
            <p:cNvSpPr/>
            <p:nvPr/>
          </p:nvSpPr>
          <p:spPr>
            <a:xfrm>
              <a:off x="861630" y="1283480"/>
              <a:ext cx="4919738" cy="728335"/>
            </a:xfrm>
            <a:prstGeom prst="arc">
              <a:avLst>
                <a:gd name="adj1" fmla="val 19670570"/>
                <a:gd name="adj2" fmla="val 0"/>
              </a:avLst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12" name="円弧 11">
              <a:extLst>
                <a:ext uri="{FF2B5EF4-FFF2-40B4-BE49-F238E27FC236}">
                  <a16:creationId xmlns:a16="http://schemas.microsoft.com/office/drawing/2014/main" id="{1505B419-1C7E-9884-98FF-6857A4255036}"/>
                </a:ext>
              </a:extLst>
            </p:cNvPr>
            <p:cNvSpPr/>
            <p:nvPr/>
          </p:nvSpPr>
          <p:spPr>
            <a:xfrm flipH="1">
              <a:off x="866758" y="1283480"/>
              <a:ext cx="4865449" cy="718500"/>
            </a:xfrm>
            <a:prstGeom prst="arc">
              <a:avLst>
                <a:gd name="adj1" fmla="val 19300290"/>
                <a:gd name="adj2" fmla="val 0"/>
              </a:avLst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1FBB1151-1357-ED1D-B86C-BCA6E197BCAA}"/>
              </a:ext>
            </a:extLst>
          </p:cNvPr>
          <p:cNvGrpSpPr/>
          <p:nvPr/>
        </p:nvGrpSpPr>
        <p:grpSpPr>
          <a:xfrm rot="16200000">
            <a:off x="3218568" y="4202609"/>
            <a:ext cx="3599998" cy="728335"/>
            <a:chOff x="861630" y="1283480"/>
            <a:chExt cx="4919738" cy="728335"/>
          </a:xfrm>
        </p:grpSpPr>
        <p:sp>
          <p:nvSpPr>
            <p:cNvPr id="14" name="円弧 13">
              <a:extLst>
                <a:ext uri="{FF2B5EF4-FFF2-40B4-BE49-F238E27FC236}">
                  <a16:creationId xmlns:a16="http://schemas.microsoft.com/office/drawing/2014/main" id="{A4B7CE6C-E393-24F5-654C-678F74130F82}"/>
                </a:ext>
              </a:extLst>
            </p:cNvPr>
            <p:cNvSpPr/>
            <p:nvPr/>
          </p:nvSpPr>
          <p:spPr>
            <a:xfrm>
              <a:off x="861630" y="1283480"/>
              <a:ext cx="4919738" cy="728335"/>
            </a:xfrm>
            <a:prstGeom prst="arc">
              <a:avLst>
                <a:gd name="adj1" fmla="val 19670570"/>
                <a:gd name="adj2" fmla="val 0"/>
              </a:avLst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15" name="円弧 14">
              <a:extLst>
                <a:ext uri="{FF2B5EF4-FFF2-40B4-BE49-F238E27FC236}">
                  <a16:creationId xmlns:a16="http://schemas.microsoft.com/office/drawing/2014/main" id="{C5822DDF-CB79-EEE0-C84E-00A36918DA08}"/>
                </a:ext>
              </a:extLst>
            </p:cNvPr>
            <p:cNvSpPr/>
            <p:nvPr/>
          </p:nvSpPr>
          <p:spPr>
            <a:xfrm flipH="1">
              <a:off x="866758" y="1283480"/>
              <a:ext cx="4865449" cy="718500"/>
            </a:xfrm>
            <a:prstGeom prst="arc">
              <a:avLst>
                <a:gd name="adj1" fmla="val 19300290"/>
                <a:gd name="adj2" fmla="val 0"/>
              </a:avLst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</p:grp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82266A2-FEE5-9DC2-0BF3-92D1AB879C22}"/>
              </a:ext>
            </a:extLst>
          </p:cNvPr>
          <p:cNvSpPr txBox="1"/>
          <p:nvPr/>
        </p:nvSpPr>
        <p:spPr>
          <a:xfrm>
            <a:off x="5679554" y="2126247"/>
            <a:ext cx="1079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atin typeface="+mn-ea"/>
              </a:rPr>
              <a:t>３㎝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0E59FC7-1AD8-57EB-4F88-8AC5FB92DEEA}"/>
              </a:ext>
            </a:extLst>
          </p:cNvPr>
          <p:cNvSpPr txBox="1"/>
          <p:nvPr/>
        </p:nvSpPr>
        <p:spPr>
          <a:xfrm>
            <a:off x="4116083" y="4209367"/>
            <a:ext cx="1076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>
                <a:latin typeface="+mn-ea"/>
              </a:rPr>
              <a:t>５㎝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EE59404-27F9-10C0-1A45-4ED6D53EC663}"/>
              </a:ext>
            </a:extLst>
          </p:cNvPr>
          <p:cNvSpPr txBox="1"/>
          <p:nvPr/>
        </p:nvSpPr>
        <p:spPr>
          <a:xfrm>
            <a:off x="882436" y="599623"/>
            <a:ext cx="109457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ja-JP" altLang="en-US" sz="2800" dirty="0">
                <a:latin typeface="+mn-ea"/>
              </a:rPr>
              <a:t>図の長方形の周りの長さは（　①　）㎝です。</a:t>
            </a:r>
            <a:endParaRPr kumimoji="0" lang="en-US" altLang="ja-JP" sz="2800" dirty="0">
              <a:latin typeface="+mn-ea"/>
            </a:endParaRPr>
          </a:p>
          <a:p>
            <a:r>
              <a:rPr kumimoji="0" lang="ja-JP" altLang="en-US" sz="2800" dirty="0">
                <a:latin typeface="+mn-ea"/>
              </a:rPr>
              <a:t>①にあてはまる数を</a:t>
            </a:r>
            <a:r>
              <a:rPr kumimoji="0" lang="ja-JP" altLang="en-US" sz="2800">
                <a:latin typeface="+mn-ea"/>
              </a:rPr>
              <a:t>書きましょう。</a:t>
            </a:r>
            <a:endParaRPr kumimoji="0" lang="en-US" altLang="ja-JP" sz="2800" dirty="0">
              <a:latin typeface="+mn-ea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1368322-0635-CEF7-6B62-E0304B976243}"/>
              </a:ext>
            </a:extLst>
          </p:cNvPr>
          <p:cNvSpPr txBox="1"/>
          <p:nvPr/>
        </p:nvSpPr>
        <p:spPr>
          <a:xfrm>
            <a:off x="0" y="6488668"/>
            <a:ext cx="6845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dirty="0">
                <a:latin typeface="+mn-ea"/>
              </a:rPr>
              <a:t>【</a:t>
            </a:r>
            <a:r>
              <a:rPr kumimoji="0" lang="ja-JP" altLang="en-US" sz="1800" dirty="0">
                <a:latin typeface="+mn-ea"/>
              </a:rPr>
              <a:t>２年</a:t>
            </a:r>
            <a:r>
              <a:rPr kumimoji="0" lang="en-US" altLang="ja-JP" sz="1800" dirty="0">
                <a:latin typeface="+mn-ea"/>
              </a:rPr>
              <a:t>10.</a:t>
            </a:r>
            <a:r>
              <a:rPr kumimoji="0" lang="ja-JP" altLang="en-US" sz="1800" dirty="0">
                <a:latin typeface="+mn-ea"/>
              </a:rPr>
              <a:t>長方形と正方形</a:t>
            </a:r>
            <a:r>
              <a:rPr kumimoji="0" lang="en-US" altLang="ja-JP" sz="1800" dirty="0">
                <a:latin typeface="+mn-ea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2647046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F66742-3978-9F74-D792-FD2211524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D3880219-58E3-C233-6D53-79608B36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4</a:t>
            </a:fld>
            <a:endParaRPr kumimoji="1" lang="ja-JP" altLang="en-US"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1BE9851-5554-C54F-1631-34816E49EE75}"/>
              </a:ext>
            </a:extLst>
          </p:cNvPr>
          <p:cNvSpPr/>
          <p:nvPr/>
        </p:nvSpPr>
        <p:spPr>
          <a:xfrm>
            <a:off x="1732273" y="4412833"/>
            <a:ext cx="566558" cy="5547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E5A6DA0-EE15-EDF3-7A25-FCB22AEF626F}"/>
              </a:ext>
            </a:extLst>
          </p:cNvPr>
          <p:cNvSpPr/>
          <p:nvPr/>
        </p:nvSpPr>
        <p:spPr>
          <a:xfrm>
            <a:off x="1448994" y="4135462"/>
            <a:ext cx="1133116" cy="11094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5166C5A8-926F-12B2-B393-42145ED1C65E}"/>
              </a:ext>
            </a:extLst>
          </p:cNvPr>
          <p:cNvSpPr/>
          <p:nvPr/>
        </p:nvSpPr>
        <p:spPr>
          <a:xfrm>
            <a:off x="1165715" y="3858092"/>
            <a:ext cx="1699674" cy="16642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B17EC7C-FF54-EE37-A956-09C64D7B02C6}"/>
              </a:ext>
            </a:extLst>
          </p:cNvPr>
          <p:cNvSpPr/>
          <p:nvPr/>
        </p:nvSpPr>
        <p:spPr>
          <a:xfrm>
            <a:off x="882436" y="3580722"/>
            <a:ext cx="2266232" cy="221896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6A7D3BB1-33EA-D099-A1C2-C6FABF3C4EB3}"/>
              </a:ext>
            </a:extLst>
          </p:cNvPr>
          <p:cNvGrpSpPr/>
          <p:nvPr/>
        </p:nvGrpSpPr>
        <p:grpSpPr>
          <a:xfrm rot="10800000">
            <a:off x="1731213" y="4842861"/>
            <a:ext cx="567617" cy="263626"/>
            <a:chOff x="861630" y="1283480"/>
            <a:chExt cx="4919738" cy="728335"/>
          </a:xfrm>
        </p:grpSpPr>
        <p:sp>
          <p:nvSpPr>
            <p:cNvPr id="19" name="円弧 18">
              <a:extLst>
                <a:ext uri="{FF2B5EF4-FFF2-40B4-BE49-F238E27FC236}">
                  <a16:creationId xmlns:a16="http://schemas.microsoft.com/office/drawing/2014/main" id="{DAE10FAC-31C4-51C9-9EFC-6C9E34BC1073}"/>
                </a:ext>
              </a:extLst>
            </p:cNvPr>
            <p:cNvSpPr/>
            <p:nvPr/>
          </p:nvSpPr>
          <p:spPr>
            <a:xfrm>
              <a:off x="861630" y="1283480"/>
              <a:ext cx="4919738" cy="728335"/>
            </a:xfrm>
            <a:prstGeom prst="arc">
              <a:avLst>
                <a:gd name="adj1" fmla="val 14283905"/>
                <a:gd name="adj2" fmla="val 0"/>
              </a:avLst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21" name="円弧 20">
              <a:extLst>
                <a:ext uri="{FF2B5EF4-FFF2-40B4-BE49-F238E27FC236}">
                  <a16:creationId xmlns:a16="http://schemas.microsoft.com/office/drawing/2014/main" id="{8786BB00-2490-72F6-956A-0CEFE1FE4728}"/>
                </a:ext>
              </a:extLst>
            </p:cNvPr>
            <p:cNvSpPr/>
            <p:nvPr/>
          </p:nvSpPr>
          <p:spPr>
            <a:xfrm flipH="1">
              <a:off x="866761" y="1283480"/>
              <a:ext cx="4865446" cy="718500"/>
            </a:xfrm>
            <a:prstGeom prst="arc">
              <a:avLst>
                <a:gd name="adj1" fmla="val 18289275"/>
                <a:gd name="adj2" fmla="val 0"/>
              </a:avLst>
            </a:prstGeom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B96E0F5-26F9-14C4-ADCA-D478FB8CC15E}"/>
              </a:ext>
            </a:extLst>
          </p:cNvPr>
          <p:cNvSpPr txBox="1"/>
          <p:nvPr/>
        </p:nvSpPr>
        <p:spPr>
          <a:xfrm>
            <a:off x="1448994" y="5869323"/>
            <a:ext cx="1043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+mn-ea"/>
              </a:rPr>
              <a:t>１㎝</a:t>
            </a:r>
          </a:p>
        </p:txBody>
      </p:sp>
      <p:graphicFrame>
        <p:nvGraphicFramePr>
          <p:cNvPr id="2" name="表 1">
            <a:extLst>
              <a:ext uri="{FF2B5EF4-FFF2-40B4-BE49-F238E27FC236}">
                <a16:creationId xmlns:a16="http://schemas.microsoft.com/office/drawing/2014/main" id="{D21F0878-58E2-937F-D87A-E60335640D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079176"/>
              </p:ext>
            </p:extLst>
          </p:nvPr>
        </p:nvGraphicFramePr>
        <p:xfrm>
          <a:off x="3469282" y="4272201"/>
          <a:ext cx="7913501" cy="10040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2348">
                  <a:extLst>
                    <a:ext uri="{9D8B030D-6E8A-4147-A177-3AD203B41FA5}">
                      <a16:colId xmlns:a16="http://schemas.microsoft.com/office/drawing/2014/main" val="4088881408"/>
                    </a:ext>
                  </a:extLst>
                </a:gridCol>
                <a:gridCol w="1865948">
                  <a:extLst>
                    <a:ext uri="{9D8B030D-6E8A-4147-A177-3AD203B41FA5}">
                      <a16:colId xmlns:a16="http://schemas.microsoft.com/office/drawing/2014/main" val="3611772932"/>
                    </a:ext>
                  </a:extLst>
                </a:gridCol>
                <a:gridCol w="876460">
                  <a:extLst>
                    <a:ext uri="{9D8B030D-6E8A-4147-A177-3AD203B41FA5}">
                      <a16:colId xmlns:a16="http://schemas.microsoft.com/office/drawing/2014/main" val="3767157848"/>
                    </a:ext>
                  </a:extLst>
                </a:gridCol>
                <a:gridCol w="876460">
                  <a:extLst>
                    <a:ext uri="{9D8B030D-6E8A-4147-A177-3AD203B41FA5}">
                      <a16:colId xmlns:a16="http://schemas.microsoft.com/office/drawing/2014/main" val="2582139333"/>
                    </a:ext>
                  </a:extLst>
                </a:gridCol>
                <a:gridCol w="876460">
                  <a:extLst>
                    <a:ext uri="{9D8B030D-6E8A-4147-A177-3AD203B41FA5}">
                      <a16:colId xmlns:a16="http://schemas.microsoft.com/office/drawing/2014/main" val="3242606841"/>
                    </a:ext>
                  </a:extLst>
                </a:gridCol>
                <a:gridCol w="876460">
                  <a:extLst>
                    <a:ext uri="{9D8B030D-6E8A-4147-A177-3AD203B41FA5}">
                      <a16:colId xmlns:a16="http://schemas.microsoft.com/office/drawing/2014/main" val="1997453838"/>
                    </a:ext>
                  </a:extLst>
                </a:gridCol>
                <a:gridCol w="201969">
                  <a:extLst>
                    <a:ext uri="{9D8B030D-6E8A-4147-A177-3AD203B41FA5}">
                      <a16:colId xmlns:a16="http://schemas.microsoft.com/office/drawing/2014/main" val="1715154279"/>
                    </a:ext>
                  </a:extLst>
                </a:gridCol>
                <a:gridCol w="67396">
                  <a:extLst>
                    <a:ext uri="{9D8B030D-6E8A-4147-A177-3AD203B41FA5}">
                      <a16:colId xmlns:a16="http://schemas.microsoft.com/office/drawing/2014/main" val="2899825212"/>
                    </a:ext>
                  </a:extLst>
                </a:gridCol>
              </a:tblGrid>
              <a:tr h="80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32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一辺の長さ</a:t>
                      </a:r>
                      <a:endParaRPr lang="ja-JP" altLang="ja-JP" sz="3200" b="1" kern="100" dirty="0">
                        <a:solidFill>
                          <a:sysClr val="windowText" lastClr="00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32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□</a:t>
                      </a:r>
                      <a:r>
                        <a:rPr lang="ja-JP" altLang="ja-JP" sz="32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（</a:t>
                      </a:r>
                      <a:r>
                        <a:rPr lang="ja-JP" altLang="en-US" sz="32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㎝</a:t>
                      </a:r>
                      <a:r>
                        <a:rPr lang="ja-JP" altLang="ja-JP" sz="32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）</a:t>
                      </a:r>
                      <a:endParaRPr lang="ja-JP" sz="3200" b="1" kern="100" dirty="0">
                        <a:solidFill>
                          <a:sysClr val="windowText" lastClr="00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32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１</a:t>
                      </a:r>
                      <a:endParaRPr lang="ja-JP" sz="3200" b="1" kern="100" dirty="0">
                        <a:solidFill>
                          <a:sysClr val="windowText" lastClr="00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32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２</a:t>
                      </a:r>
                      <a:endParaRPr lang="ja-JP" sz="3200" b="1" kern="100" dirty="0">
                        <a:solidFill>
                          <a:sysClr val="windowText" lastClr="00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32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３</a:t>
                      </a:r>
                      <a:endParaRPr lang="ja-JP" sz="3200" b="1" kern="100">
                        <a:solidFill>
                          <a:sysClr val="windowText" lastClr="00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sz="32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４</a:t>
                      </a:r>
                      <a:endParaRPr lang="ja-JP" sz="3200" b="1" kern="100" dirty="0">
                        <a:solidFill>
                          <a:sysClr val="windowText" lastClr="00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ja-JP" sz="3200" b="1" kern="100" dirty="0">
                        <a:solidFill>
                          <a:sysClr val="windowText" lastClr="00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ja-JP" altLang="en-US" sz="100" b="0"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13953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3200" b="1" kern="100" dirty="0">
                          <a:solidFill>
                            <a:sysClr val="windowText" lastClr="000000"/>
                          </a:solidFill>
                          <a:effectLst/>
                        </a:rPr>
                        <a:t>周りの長さ</a:t>
                      </a:r>
                      <a:endParaRPr lang="ja-JP" altLang="ja-JP" sz="3200" b="1" kern="100" dirty="0">
                        <a:solidFill>
                          <a:sysClr val="windowText" lastClr="00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ja-JP" altLang="en-US" sz="32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○</a:t>
                      </a:r>
                      <a:r>
                        <a:rPr lang="ja-JP" altLang="ja-JP" sz="32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（</a:t>
                      </a:r>
                      <a:r>
                        <a:rPr lang="ja-JP" altLang="en-US" sz="32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㎝</a:t>
                      </a:r>
                      <a:r>
                        <a:rPr lang="ja-JP" altLang="ja-JP" sz="3200" b="1" kern="100">
                          <a:solidFill>
                            <a:sysClr val="windowText" lastClr="000000"/>
                          </a:solidFill>
                          <a:effectLst/>
                        </a:rPr>
                        <a:t>）</a:t>
                      </a:r>
                      <a:endParaRPr lang="ja-JP" sz="3200" b="1" kern="100" dirty="0">
                        <a:solidFill>
                          <a:sysClr val="windowText" lastClr="00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ja-JP" sz="3200" b="1" kern="100" dirty="0">
                        <a:solidFill>
                          <a:sysClr val="windowText" lastClr="00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ja-JP" sz="3200" b="0" kern="1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3200" b="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ja-JP" sz="3200" b="0" kern="10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ja-JP" sz="3200" b="1" kern="100" dirty="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ja-JP" sz="100" b="0" kern="100" dirty="0">
                        <a:solidFill>
                          <a:sysClr val="windowText" lastClr="00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9930323"/>
                  </a:ext>
                </a:extLst>
              </a:tr>
            </a:tbl>
          </a:graphicData>
        </a:graphic>
      </p:graphicFrame>
      <p:sp>
        <p:nvSpPr>
          <p:cNvPr id="9" name="フリーフォーム: 図形 5">
            <a:extLst>
              <a:ext uri="{FF2B5EF4-FFF2-40B4-BE49-F238E27FC236}">
                <a16:creationId xmlns:a16="http://schemas.microsoft.com/office/drawing/2014/main" id="{87A737AD-82BD-D825-D7FD-DC70321B7B43}"/>
              </a:ext>
            </a:extLst>
          </p:cNvPr>
          <p:cNvSpPr/>
          <p:nvPr/>
        </p:nvSpPr>
        <p:spPr>
          <a:xfrm>
            <a:off x="11301165" y="4282869"/>
            <a:ext cx="72512" cy="993394"/>
          </a:xfrm>
          <a:custGeom>
            <a:avLst/>
            <a:gdLst>
              <a:gd name="csX0" fmla="*/ 7 w 402343"/>
              <a:gd name="csY0" fmla="*/ 0 h 2200656"/>
              <a:gd name="csX1" fmla="*/ 390151 w 402343"/>
              <a:gd name="csY1" fmla="*/ 353568 h 2200656"/>
              <a:gd name="csX2" fmla="*/ 7 w 402343"/>
              <a:gd name="csY2" fmla="*/ 725424 h 2200656"/>
              <a:gd name="csX3" fmla="*/ 402343 w 402343"/>
              <a:gd name="csY3" fmla="*/ 1103376 h 2200656"/>
              <a:gd name="csX4" fmla="*/ 7 w 402343"/>
              <a:gd name="csY4" fmla="*/ 1469136 h 2200656"/>
              <a:gd name="csX5" fmla="*/ 390151 w 402343"/>
              <a:gd name="csY5" fmla="*/ 1847088 h 2200656"/>
              <a:gd name="csX6" fmla="*/ 12199 w 402343"/>
              <a:gd name="csY6" fmla="*/ 2200656 h 2200656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402343" h="2200656">
                <a:moveTo>
                  <a:pt x="7" y="0"/>
                </a:moveTo>
                <a:cubicBezTo>
                  <a:pt x="195079" y="116332"/>
                  <a:pt x="390151" y="232664"/>
                  <a:pt x="390151" y="353568"/>
                </a:cubicBezTo>
                <a:cubicBezTo>
                  <a:pt x="390151" y="474472"/>
                  <a:pt x="-2025" y="600456"/>
                  <a:pt x="7" y="725424"/>
                </a:cubicBezTo>
                <a:cubicBezTo>
                  <a:pt x="2039" y="850392"/>
                  <a:pt x="402343" y="979424"/>
                  <a:pt x="402343" y="1103376"/>
                </a:cubicBezTo>
                <a:cubicBezTo>
                  <a:pt x="402343" y="1227328"/>
                  <a:pt x="2039" y="1345184"/>
                  <a:pt x="7" y="1469136"/>
                </a:cubicBezTo>
                <a:cubicBezTo>
                  <a:pt x="-2025" y="1593088"/>
                  <a:pt x="388119" y="1725168"/>
                  <a:pt x="390151" y="1847088"/>
                </a:cubicBezTo>
                <a:cubicBezTo>
                  <a:pt x="392183" y="1969008"/>
                  <a:pt x="202191" y="2084832"/>
                  <a:pt x="12199" y="2200656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3C3CBC0-B86A-0D28-4DBA-2F9746BAC71B}"/>
              </a:ext>
            </a:extLst>
          </p:cNvPr>
          <p:cNvSpPr txBox="1"/>
          <p:nvPr/>
        </p:nvSpPr>
        <p:spPr>
          <a:xfrm>
            <a:off x="882436" y="599623"/>
            <a:ext cx="1094576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正方形の一辺の長さが１㎝、２㎝、３㎝、</a:t>
            </a:r>
            <a:r>
              <a:rPr lang="en-US" altLang="ja-JP" sz="2800" dirty="0">
                <a:latin typeface="+mn-ea"/>
              </a:rPr>
              <a:t>…</a:t>
            </a:r>
            <a:r>
              <a:rPr lang="ja-JP" altLang="en-US" sz="2800" dirty="0">
                <a:latin typeface="+mn-ea"/>
              </a:rPr>
              <a:t>と変わると、正方形は図のように変わります。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一辺の長さ□㎝、正方形の周りの長さ○㎝の関係を表にまとめます。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周りの長さ○㎝を求める式を</a:t>
            </a:r>
            <a:r>
              <a:rPr lang="ja-JP" altLang="en-US" sz="2800" b="1" dirty="0">
                <a:latin typeface="+mn-ea"/>
              </a:rPr>
              <a:t>㋐</a:t>
            </a:r>
            <a:r>
              <a:rPr lang="ja-JP" altLang="en-US" sz="2800" dirty="0">
                <a:latin typeface="+mn-ea"/>
              </a:rPr>
              <a:t>～</a:t>
            </a:r>
            <a:r>
              <a:rPr lang="ja-JP" altLang="en-US" sz="2800" b="1" dirty="0">
                <a:latin typeface="+mn-ea"/>
              </a:rPr>
              <a:t>㋕</a:t>
            </a:r>
            <a:r>
              <a:rPr lang="ja-JP" altLang="en-US" sz="2800" dirty="0">
                <a:latin typeface="+mn-ea"/>
              </a:rPr>
              <a:t>の中から１つ選びましょう。</a:t>
            </a:r>
            <a:endParaRPr lang="en-US" altLang="ja-JP" sz="2800" dirty="0">
              <a:latin typeface="+mn-ea"/>
            </a:endParaRPr>
          </a:p>
          <a:p>
            <a:pPr algn="ctr"/>
            <a:r>
              <a:rPr lang="ja-JP" altLang="en-US" sz="2800" b="1" dirty="0">
                <a:latin typeface="+mn-ea"/>
              </a:rPr>
              <a:t>㋐</a:t>
            </a:r>
            <a:r>
              <a:rPr lang="ja-JP" altLang="en-US" sz="2800" dirty="0">
                <a:latin typeface="+mn-ea"/>
              </a:rPr>
              <a:t>　□</a:t>
            </a:r>
            <a:r>
              <a:rPr lang="en-US" altLang="ja-JP" sz="2800" dirty="0">
                <a:latin typeface="+mn-ea"/>
              </a:rPr>
              <a:t>×</a:t>
            </a:r>
            <a:r>
              <a:rPr lang="ja-JP" altLang="en-US" sz="2800" dirty="0">
                <a:latin typeface="+mn-ea"/>
              </a:rPr>
              <a:t>□＝○　　　</a:t>
            </a:r>
            <a:r>
              <a:rPr lang="ja-JP" altLang="en-US" sz="2800" b="1" dirty="0">
                <a:latin typeface="+mn-ea"/>
              </a:rPr>
              <a:t>㋑</a:t>
            </a:r>
            <a:r>
              <a:rPr lang="ja-JP" altLang="en-US" sz="2800" dirty="0">
                <a:latin typeface="+mn-ea"/>
              </a:rPr>
              <a:t>　□</a:t>
            </a:r>
            <a:r>
              <a:rPr lang="en-US" altLang="ja-JP" sz="2800" dirty="0">
                <a:latin typeface="+mn-ea"/>
              </a:rPr>
              <a:t>×</a:t>
            </a:r>
            <a:r>
              <a:rPr lang="ja-JP" altLang="en-US" sz="2800" dirty="0">
                <a:latin typeface="+mn-ea"/>
              </a:rPr>
              <a:t>２＝○　　　</a:t>
            </a:r>
            <a:r>
              <a:rPr lang="ja-JP" altLang="en-US" sz="2800" b="1" dirty="0">
                <a:latin typeface="+mn-ea"/>
              </a:rPr>
              <a:t>㋒</a:t>
            </a:r>
            <a:r>
              <a:rPr lang="ja-JP" altLang="en-US" sz="2800" dirty="0">
                <a:latin typeface="+mn-ea"/>
              </a:rPr>
              <a:t>　□</a:t>
            </a:r>
            <a:r>
              <a:rPr lang="en-US" altLang="ja-JP" sz="2800" dirty="0">
                <a:latin typeface="+mn-ea"/>
              </a:rPr>
              <a:t>×</a:t>
            </a:r>
            <a:r>
              <a:rPr lang="ja-JP" altLang="en-US" sz="2800" dirty="0">
                <a:latin typeface="+mn-ea"/>
              </a:rPr>
              <a:t>４＝○</a:t>
            </a:r>
            <a:endParaRPr lang="en-US" altLang="ja-JP" sz="2800" dirty="0">
              <a:latin typeface="+mn-ea"/>
            </a:endParaRPr>
          </a:p>
          <a:p>
            <a:pPr algn="ctr"/>
            <a:r>
              <a:rPr lang="ja-JP" altLang="en-US" sz="2800" b="1" dirty="0">
                <a:latin typeface="+mn-ea"/>
              </a:rPr>
              <a:t>㋓</a:t>
            </a:r>
            <a:r>
              <a:rPr lang="ja-JP" altLang="en-US" sz="2800" dirty="0">
                <a:latin typeface="+mn-ea"/>
              </a:rPr>
              <a:t>　○</a:t>
            </a:r>
            <a:r>
              <a:rPr lang="en-US" altLang="ja-JP" sz="2800" dirty="0">
                <a:latin typeface="+mn-ea"/>
              </a:rPr>
              <a:t>×</a:t>
            </a:r>
            <a:r>
              <a:rPr lang="ja-JP" altLang="en-US" sz="2800" dirty="0">
                <a:latin typeface="+mn-ea"/>
              </a:rPr>
              <a:t>○＝□　　　</a:t>
            </a:r>
            <a:r>
              <a:rPr lang="ja-JP" altLang="en-US" sz="2800" b="1" dirty="0">
                <a:latin typeface="+mn-ea"/>
              </a:rPr>
              <a:t>㋔</a:t>
            </a:r>
            <a:r>
              <a:rPr lang="ja-JP" altLang="en-US" sz="2800" dirty="0">
                <a:latin typeface="+mn-ea"/>
              </a:rPr>
              <a:t>　○</a:t>
            </a:r>
            <a:r>
              <a:rPr lang="en-US" altLang="ja-JP" sz="2800" dirty="0">
                <a:latin typeface="+mn-ea"/>
              </a:rPr>
              <a:t>×</a:t>
            </a:r>
            <a:r>
              <a:rPr lang="ja-JP" altLang="en-US" sz="2800" dirty="0">
                <a:latin typeface="+mn-ea"/>
              </a:rPr>
              <a:t>２＝□　　　</a:t>
            </a:r>
            <a:r>
              <a:rPr lang="ja-JP" altLang="en-US" sz="2800" b="1" dirty="0">
                <a:latin typeface="+mn-ea"/>
              </a:rPr>
              <a:t>㋕</a:t>
            </a:r>
            <a:r>
              <a:rPr lang="ja-JP" altLang="en-US" sz="2800" dirty="0">
                <a:latin typeface="+mn-ea"/>
              </a:rPr>
              <a:t>　○</a:t>
            </a:r>
            <a:r>
              <a:rPr lang="en-US" altLang="ja-JP" sz="2800" dirty="0">
                <a:latin typeface="+mn-ea"/>
              </a:rPr>
              <a:t>×</a:t>
            </a:r>
            <a:r>
              <a:rPr lang="ja-JP" altLang="en-US" sz="2800" dirty="0">
                <a:latin typeface="+mn-ea"/>
              </a:rPr>
              <a:t>４＝□</a:t>
            </a:r>
            <a:endParaRPr lang="en-US" altLang="ja-JP" sz="2800" dirty="0">
              <a:latin typeface="+mn-ea"/>
            </a:endParaRPr>
          </a:p>
        </p:txBody>
      </p:sp>
      <p:sp>
        <p:nvSpPr>
          <p:cNvPr id="4" name="円弧 3">
            <a:extLst>
              <a:ext uri="{FF2B5EF4-FFF2-40B4-BE49-F238E27FC236}">
                <a16:creationId xmlns:a16="http://schemas.microsoft.com/office/drawing/2014/main" id="{1E2A07C4-B53B-0402-3EA2-30A360E2B93F}"/>
              </a:ext>
            </a:extLst>
          </p:cNvPr>
          <p:cNvSpPr/>
          <p:nvPr/>
        </p:nvSpPr>
        <p:spPr>
          <a:xfrm>
            <a:off x="942244" y="4917729"/>
            <a:ext cx="1330036" cy="1347626"/>
          </a:xfrm>
          <a:prstGeom prst="arc">
            <a:avLst>
              <a:gd name="adj1" fmla="val 18829436"/>
              <a:gd name="adj2" fmla="val 2368307"/>
            </a:avLst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DB856BA-BF3B-F82B-1D1D-4CC9FAE34EEE}"/>
              </a:ext>
            </a:extLst>
          </p:cNvPr>
          <p:cNvSpPr txBox="1"/>
          <p:nvPr/>
        </p:nvSpPr>
        <p:spPr>
          <a:xfrm>
            <a:off x="0" y="6488668"/>
            <a:ext cx="6845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1800" dirty="0">
                <a:latin typeface="+mn-ea"/>
              </a:rPr>
              <a:t>【</a:t>
            </a:r>
            <a:r>
              <a:rPr kumimoji="0" lang="ja-JP" altLang="en-US" sz="1800" dirty="0">
                <a:latin typeface="+mn-ea"/>
              </a:rPr>
              <a:t>５年３</a:t>
            </a:r>
            <a:r>
              <a:rPr kumimoji="0" lang="en-US" altLang="ja-JP" sz="1800" dirty="0">
                <a:latin typeface="+mn-ea"/>
              </a:rPr>
              <a:t>.</a:t>
            </a:r>
            <a:r>
              <a:rPr kumimoji="0" lang="ja-JP" altLang="en-US" sz="1800" dirty="0">
                <a:latin typeface="+mn-ea"/>
              </a:rPr>
              <a:t>比例</a:t>
            </a:r>
            <a:r>
              <a:rPr kumimoji="0" lang="en-US" altLang="ja-JP" sz="1800" dirty="0">
                <a:latin typeface="+mn-ea"/>
              </a:rPr>
              <a:t>】【</a:t>
            </a:r>
            <a:r>
              <a:rPr kumimoji="0" lang="ja-JP" altLang="en-US" sz="1800" dirty="0">
                <a:latin typeface="+mn-ea"/>
              </a:rPr>
              <a:t>２年</a:t>
            </a:r>
            <a:r>
              <a:rPr kumimoji="0" lang="en-US" altLang="ja-JP" sz="1800" dirty="0">
                <a:latin typeface="+mn-ea"/>
              </a:rPr>
              <a:t>10.</a:t>
            </a:r>
            <a:r>
              <a:rPr kumimoji="0" lang="ja-JP" altLang="en-US" sz="1800">
                <a:latin typeface="+mn-ea"/>
              </a:rPr>
              <a:t>長方形と正方形</a:t>
            </a:r>
            <a:r>
              <a:rPr kumimoji="0" lang="en-US" altLang="ja-JP" sz="1800">
                <a:latin typeface="+mn-ea"/>
              </a:rPr>
              <a:t>】</a:t>
            </a:r>
            <a:endParaRPr kumimoji="0" lang="en-US" altLang="ja-JP" sz="18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8651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7CDAD-653F-A0E6-A0CB-64DB1685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1040E9A-2766-CC23-62E4-6144B82A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5</a:t>
            </a:fld>
            <a:endParaRPr kumimoji="1" lang="ja-JP" altLang="en-US">
              <a:latin typeface="+mn-ea"/>
            </a:endParaRPr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209B84EA-7AA3-C1A6-E95C-611E185C7B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294782"/>
              </p:ext>
            </p:extLst>
          </p:nvPr>
        </p:nvGraphicFramePr>
        <p:xfrm>
          <a:off x="1355408" y="3120768"/>
          <a:ext cx="9481184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0592">
                  <a:extLst>
                    <a:ext uri="{9D8B030D-6E8A-4147-A177-3AD203B41FA5}">
                      <a16:colId xmlns:a16="http://schemas.microsoft.com/office/drawing/2014/main" val="3815265814"/>
                    </a:ext>
                  </a:extLst>
                </a:gridCol>
                <a:gridCol w="4740592">
                  <a:extLst>
                    <a:ext uri="{9D8B030D-6E8A-4147-A177-3AD203B41FA5}">
                      <a16:colId xmlns:a16="http://schemas.microsoft.com/office/drawing/2014/main" val="33586063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植物Ａ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植物Ｂ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0132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１週間前　　　現在</a:t>
                      </a:r>
                      <a:endParaRPr kumimoji="1" lang="en-US" altLang="ja-JP" sz="3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９㎝　　→　　</a:t>
                      </a:r>
                      <a:r>
                        <a:rPr kumimoji="1" lang="en-US" altLang="ja-JP" sz="3200" dirty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１週間前　　　現在</a:t>
                      </a:r>
                      <a:endParaRPr kumimoji="1" lang="en-US" altLang="ja-JP" sz="3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kumimoji="1" lang="ja-JP" altLang="en-US" sz="3200" dirty="0">
                          <a:solidFill>
                            <a:schemeClr val="tx1"/>
                          </a:solidFill>
                          <a:latin typeface="+mn-lt"/>
                        </a:rPr>
                        <a:t>６㎝　　→　　９㎝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6190076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4CAAFE-4E75-CB17-71EC-170BF0E6ED6F}"/>
              </a:ext>
            </a:extLst>
          </p:cNvPr>
          <p:cNvSpPr txBox="1"/>
          <p:nvPr/>
        </p:nvSpPr>
        <p:spPr>
          <a:xfrm>
            <a:off x="882436" y="599623"/>
            <a:ext cx="109457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あきらさんは、植物</a:t>
            </a:r>
            <a:r>
              <a:rPr lang="ja-JP" altLang="en-US" sz="2800" b="1" dirty="0">
                <a:latin typeface="+mn-ea"/>
              </a:rPr>
              <a:t>Ａ</a:t>
            </a:r>
            <a:r>
              <a:rPr lang="ja-JP" altLang="en-US" sz="2800" dirty="0">
                <a:latin typeface="+mn-ea"/>
              </a:rPr>
              <a:t>と植物</a:t>
            </a:r>
            <a:r>
              <a:rPr lang="ja-JP" altLang="en-US" sz="2800" b="1" dirty="0">
                <a:latin typeface="+mn-ea"/>
              </a:rPr>
              <a:t>Ｂ</a:t>
            </a:r>
            <a:r>
              <a:rPr lang="ja-JP" altLang="en-US" sz="2800" dirty="0">
                <a:latin typeface="+mn-ea"/>
              </a:rPr>
              <a:t>を育てています。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１週間前と現在の高さをはかると表のようになりました。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のびた割合が大きいのはどちらの植物ですか。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植物</a:t>
            </a:r>
            <a:r>
              <a:rPr lang="ja-JP" altLang="en-US" sz="2800" b="1" dirty="0">
                <a:latin typeface="+mn-ea"/>
              </a:rPr>
              <a:t>Ａ</a:t>
            </a:r>
            <a:r>
              <a:rPr lang="ja-JP" altLang="en-US" sz="2800" dirty="0">
                <a:latin typeface="+mn-ea"/>
              </a:rPr>
              <a:t>、植物</a:t>
            </a:r>
            <a:r>
              <a:rPr lang="ja-JP" altLang="en-US" sz="2800" b="1" dirty="0">
                <a:latin typeface="+mn-ea"/>
              </a:rPr>
              <a:t>Ｂ</a:t>
            </a:r>
            <a:r>
              <a:rPr lang="ja-JP" altLang="en-US" sz="2800" dirty="0">
                <a:latin typeface="+mn-ea"/>
              </a:rPr>
              <a:t>のどちらか１つを選びましょう。</a:t>
            </a:r>
            <a:endParaRPr lang="en-US" altLang="ja-JP" sz="2800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A8F2D24-DDA5-17F2-DF10-0135D8AE97D2}"/>
              </a:ext>
            </a:extLst>
          </p:cNvPr>
          <p:cNvSpPr txBox="1"/>
          <p:nvPr/>
        </p:nvSpPr>
        <p:spPr>
          <a:xfrm>
            <a:off x="0" y="6488668"/>
            <a:ext cx="6845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1800" dirty="0">
                <a:latin typeface="+mn-ea"/>
              </a:rPr>
              <a:t>【</a:t>
            </a:r>
            <a:r>
              <a:rPr kumimoji="0" lang="ja-JP" altLang="en-US" sz="1800">
                <a:latin typeface="+mn-ea"/>
              </a:rPr>
              <a:t>５年</a:t>
            </a:r>
            <a:r>
              <a:rPr kumimoji="0" lang="en-US" altLang="ja-JP" sz="1800" dirty="0">
                <a:latin typeface="+mn-ea"/>
              </a:rPr>
              <a:t>14.</a:t>
            </a:r>
            <a:r>
              <a:rPr kumimoji="0" lang="ja-JP" altLang="en-US" sz="1800">
                <a:latin typeface="+mn-ea"/>
              </a:rPr>
              <a:t>割合</a:t>
            </a:r>
            <a:r>
              <a:rPr kumimoji="0" lang="en-US" altLang="ja-JP" sz="1800" dirty="0">
                <a:latin typeface="+mn-ea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15704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9C672-F751-4041-CE13-3C127149D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C8BE0158-0E17-A499-295B-64F397A4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/>
              <a:t>6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07F92E8-51AE-4D84-E7A3-486680ECDFF0}"/>
                  </a:ext>
                </a:extLst>
              </p:cNvPr>
              <p:cNvSpPr txBox="1"/>
              <p:nvPr/>
            </p:nvSpPr>
            <p:spPr>
              <a:xfrm>
                <a:off x="882436" y="599623"/>
                <a:ext cx="10945769" cy="1256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kumimoji="0" lang="en-US" altLang="ja-JP" sz="2800" dirty="0"/>
                  <a:t>22÷</a:t>
                </a:r>
                <a:r>
                  <a:rPr kumimoji="0" lang="ja-JP" altLang="en-US" sz="2800" dirty="0"/>
                  <a:t>９を計算しましょう。</a:t>
                </a:r>
                <a:endParaRPr kumimoji="0" lang="en-US" altLang="ja-JP" sz="2800" dirty="0"/>
              </a:p>
              <a:p>
                <a:r>
                  <a:rPr kumimoji="0" lang="ja-JP" altLang="en-US" sz="2800" dirty="0"/>
                  <a:t>答えは四捨五入して、</a:t>
                </a:r>
                <a:r>
                  <a:rPr lang="en-US" altLang="ja-JP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ja-JP" altLang="en-US" sz="2800">
                            <a:latin typeface="Cambria Math" panose="02040503050406030204" pitchFamily="18" charset="0"/>
                          </a:rPr>
                          <m:t>１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ja-JP" sz="2800" b="0" i="0" smtClean="0">
                            <a:latin typeface="+mn-ea"/>
                          </a:rPr>
                          <m:t>100</m:t>
                        </m:r>
                      </m:den>
                    </m:f>
                  </m:oMath>
                </a14:m>
                <a:r>
                  <a:rPr kumimoji="0" lang="en-US" altLang="ja-JP" sz="2800" dirty="0"/>
                  <a:t> </a:t>
                </a:r>
                <a:r>
                  <a:rPr kumimoji="0" lang="ja-JP" altLang="en-US" sz="2800" dirty="0"/>
                  <a:t>の位までのがい数で</a:t>
                </a:r>
                <a:r>
                  <a:rPr kumimoji="0" lang="ja-JP" altLang="en-US" sz="2800"/>
                  <a:t>表しましょう。</a:t>
                </a:r>
                <a:endParaRPr kumimoji="0" lang="en-US" altLang="ja-JP" sz="28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A07F92E8-51AE-4D84-E7A3-486680ECDF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436" y="599623"/>
                <a:ext cx="10945769" cy="1256819"/>
              </a:xfrm>
              <a:prstGeom prst="rect">
                <a:avLst/>
              </a:prstGeom>
              <a:blipFill>
                <a:blip r:embed="rId2"/>
                <a:stretch>
                  <a:fillRect l="-1159" t="-5000" b="-6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E51C07-A1FE-827E-0DC3-67CF20F19B95}"/>
              </a:ext>
            </a:extLst>
          </p:cNvPr>
          <p:cNvSpPr txBox="1"/>
          <p:nvPr/>
        </p:nvSpPr>
        <p:spPr>
          <a:xfrm>
            <a:off x="0" y="6488668"/>
            <a:ext cx="6845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1800" dirty="0"/>
              <a:t>【</a:t>
            </a:r>
            <a:r>
              <a:rPr kumimoji="0" lang="ja-JP" altLang="en-US" sz="1800"/>
              <a:t>５年５</a:t>
            </a:r>
            <a:r>
              <a:rPr kumimoji="0" lang="en-US" altLang="ja-JP" sz="1800" dirty="0"/>
              <a:t>.</a:t>
            </a:r>
            <a:r>
              <a:rPr kumimoji="0" lang="ja-JP" altLang="en-US" sz="1800"/>
              <a:t>小数のわり算</a:t>
            </a:r>
            <a:r>
              <a:rPr kumimoji="0" lang="en-US" altLang="ja-JP" sz="1800" dirty="0"/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089192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7CDAD-653F-A0E6-A0CB-64DB1685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1040E9A-2766-CC23-62E4-6144B82A5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7</a:t>
            </a:fld>
            <a:endParaRPr kumimoji="1" lang="ja-JP" altLang="en-US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ABFACB2-56C3-B21F-0603-78D16F30F08E}"/>
              </a:ext>
            </a:extLst>
          </p:cNvPr>
          <p:cNvSpPr txBox="1"/>
          <p:nvPr/>
        </p:nvSpPr>
        <p:spPr>
          <a:xfrm>
            <a:off x="882436" y="599623"/>
            <a:ext cx="1094576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青のテープの長さは８ｍ、黄のテープの長さは５ｍです。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黄のテープの長さは青のテープの長さの（　</a:t>
            </a:r>
            <a:r>
              <a:rPr lang="en-US" altLang="ja-JP" sz="2800" dirty="0">
                <a:latin typeface="+mn-ea"/>
              </a:rPr>
              <a:t>①</a:t>
            </a:r>
            <a:r>
              <a:rPr lang="ja-JP" altLang="en-US" sz="2800" dirty="0">
                <a:latin typeface="+mn-ea"/>
              </a:rPr>
              <a:t>　）倍です。</a:t>
            </a:r>
            <a:endParaRPr lang="en-US" altLang="ja-JP" sz="2800" dirty="0">
              <a:latin typeface="+mn-ea"/>
            </a:endParaRPr>
          </a:p>
          <a:p>
            <a:r>
              <a:rPr lang="en-US" altLang="ja-JP" sz="2800" dirty="0">
                <a:latin typeface="+mn-ea"/>
              </a:rPr>
              <a:t>①</a:t>
            </a:r>
            <a:r>
              <a:rPr lang="ja-JP" altLang="en-US" sz="2800" dirty="0">
                <a:latin typeface="+mn-ea"/>
              </a:rPr>
              <a:t>にあてはまる小数を書きましょう。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7042962-B48B-6FFB-2C26-578F804D8FE0}"/>
              </a:ext>
            </a:extLst>
          </p:cNvPr>
          <p:cNvSpPr txBox="1"/>
          <p:nvPr/>
        </p:nvSpPr>
        <p:spPr>
          <a:xfrm>
            <a:off x="0" y="6488668"/>
            <a:ext cx="6845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1800" dirty="0">
                <a:latin typeface="+mn-ea"/>
              </a:rPr>
              <a:t>【</a:t>
            </a:r>
            <a:r>
              <a:rPr kumimoji="0" lang="ja-JP" altLang="en-US" sz="1800">
                <a:latin typeface="+mn-ea"/>
              </a:rPr>
              <a:t>５年５</a:t>
            </a:r>
            <a:r>
              <a:rPr kumimoji="0" lang="en-US" altLang="ja-JP" sz="1800" dirty="0">
                <a:latin typeface="+mn-ea"/>
              </a:rPr>
              <a:t>.</a:t>
            </a:r>
            <a:r>
              <a:rPr kumimoji="0" lang="ja-JP" altLang="en-US" sz="1800">
                <a:latin typeface="+mn-ea"/>
              </a:rPr>
              <a:t>小数のわり算、小数の倍</a:t>
            </a:r>
            <a:r>
              <a:rPr kumimoji="0" lang="en-US" altLang="ja-JP" sz="1800" dirty="0">
                <a:latin typeface="+mn-ea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351958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7D22F6-E0E8-6779-E499-52B9A5E069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1251AAB-E59B-304B-3323-D2DF28D47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FD8D9-0933-4DFC-9336-0D1486BA97A6}" type="slidenum">
              <a:rPr kumimoji="1" lang="ja-JP" altLang="en-US" smtClean="0">
                <a:latin typeface="+mn-ea"/>
              </a:rPr>
              <a:t>8</a:t>
            </a:fld>
            <a:endParaRPr kumimoji="1" lang="ja-JP" altLang="en-US">
              <a:latin typeface="+mn-ea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1BC5EE1-A439-DA51-A9F0-CE9B2E89A8BE}"/>
              </a:ext>
            </a:extLst>
          </p:cNvPr>
          <p:cNvSpPr txBox="1"/>
          <p:nvPr/>
        </p:nvSpPr>
        <p:spPr>
          <a:xfrm>
            <a:off x="882436" y="599623"/>
            <a:ext cx="1094576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800" dirty="0">
                <a:latin typeface="+mn-ea"/>
              </a:rPr>
              <a:t>赤のテープの長さは５ｍです。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白のテープの長さは赤のテープの長さの</a:t>
            </a:r>
            <a:r>
              <a:rPr lang="en-US" altLang="ja-JP" sz="2800" dirty="0">
                <a:latin typeface="+mn-ea"/>
              </a:rPr>
              <a:t>3.6</a:t>
            </a:r>
            <a:r>
              <a:rPr lang="ja-JP" altLang="en-US" sz="2800" dirty="0">
                <a:latin typeface="+mn-ea"/>
              </a:rPr>
              <a:t>倍です。</a:t>
            </a:r>
            <a:endParaRPr lang="en-US" altLang="ja-JP" sz="2800" dirty="0">
              <a:latin typeface="+mn-ea"/>
            </a:endParaRPr>
          </a:p>
          <a:p>
            <a:r>
              <a:rPr lang="ja-JP" altLang="en-US" sz="2800" dirty="0">
                <a:latin typeface="+mn-ea"/>
              </a:rPr>
              <a:t>白のテープの長さは（　</a:t>
            </a:r>
            <a:r>
              <a:rPr lang="en-US" altLang="ja-JP" sz="2800" dirty="0">
                <a:latin typeface="+mn-ea"/>
              </a:rPr>
              <a:t>①</a:t>
            </a:r>
            <a:r>
              <a:rPr lang="ja-JP" altLang="en-US" sz="2800" dirty="0">
                <a:latin typeface="+mn-ea"/>
              </a:rPr>
              <a:t>　）ｍです。</a:t>
            </a:r>
            <a:endParaRPr lang="en-US" altLang="ja-JP" sz="2800" dirty="0">
              <a:latin typeface="+mn-ea"/>
            </a:endParaRPr>
          </a:p>
          <a:p>
            <a:r>
              <a:rPr lang="en-US" altLang="ja-JP" sz="2800" dirty="0">
                <a:latin typeface="+mn-ea"/>
              </a:rPr>
              <a:t>①</a:t>
            </a:r>
            <a:r>
              <a:rPr lang="ja-JP" altLang="en-US" sz="2800" dirty="0">
                <a:latin typeface="+mn-ea"/>
              </a:rPr>
              <a:t>にあてはまる数を書きましょう。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3C959E-1F3B-0529-161B-CB4977D27500}"/>
              </a:ext>
            </a:extLst>
          </p:cNvPr>
          <p:cNvSpPr txBox="1"/>
          <p:nvPr/>
        </p:nvSpPr>
        <p:spPr>
          <a:xfrm>
            <a:off x="0" y="6488668"/>
            <a:ext cx="6845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ja-JP" sz="1800" dirty="0">
                <a:latin typeface="+mn-ea"/>
              </a:rPr>
              <a:t>【</a:t>
            </a:r>
            <a:r>
              <a:rPr kumimoji="0" lang="ja-JP" altLang="en-US" sz="1800">
                <a:latin typeface="+mn-ea"/>
              </a:rPr>
              <a:t>５年５</a:t>
            </a:r>
            <a:r>
              <a:rPr kumimoji="0" lang="en-US" altLang="ja-JP" sz="1800" dirty="0">
                <a:latin typeface="+mn-ea"/>
              </a:rPr>
              <a:t>.</a:t>
            </a:r>
            <a:r>
              <a:rPr kumimoji="0" lang="ja-JP" altLang="en-US" sz="1800">
                <a:latin typeface="+mn-ea"/>
              </a:rPr>
              <a:t>小数のわり算、小数の倍</a:t>
            </a:r>
            <a:r>
              <a:rPr kumimoji="0" lang="en-US" altLang="ja-JP" sz="1800" dirty="0">
                <a:latin typeface="+mn-ea"/>
              </a:rPr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1764605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">
      <a:majorFont>
        <a:latin typeface="BIZ UDゴシック"/>
        <a:ea typeface="BIZ UDゴシック"/>
        <a:cs typeface=""/>
      </a:majorFont>
      <a:minorFont>
        <a:latin typeface="BIZ UDゴシック"/>
        <a:ea typeface="BIZ UD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EBFC54FAC50A34B83F1976D685BB980" ma:contentTypeVersion="11" ma:contentTypeDescription="新しいドキュメントを作成します。" ma:contentTypeScope="" ma:versionID="0b202723156dba7797fc945c306416b8">
  <xsd:schema xmlns:xsd="http://www.w3.org/2001/XMLSchema" xmlns:xs="http://www.w3.org/2001/XMLSchema" xmlns:p="http://schemas.microsoft.com/office/2006/metadata/properties" xmlns:ns3="60d21fbe-0215-4329-b29a-4bd358d22447" targetNamespace="http://schemas.microsoft.com/office/2006/metadata/properties" ma:root="true" ma:fieldsID="644a4b7346243ed9e32bbd636d812e0a" ns3:_="">
    <xsd:import namespace="60d21fbe-0215-4329-b29a-4bd358d22447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_activity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d21fbe-0215-4329-b29a-4bd358d22447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2" nillable="true" ma:displayName="_activity" ma:hidden="true" ma:internalName="_activity">
      <xsd:simpleType>
        <xsd:restriction base="dms:Note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0d21fbe-0215-4329-b29a-4bd358d22447" xsi:nil="true"/>
  </documentManagement>
</p:properties>
</file>

<file path=customXml/itemProps1.xml><?xml version="1.0" encoding="utf-8"?>
<ds:datastoreItem xmlns:ds="http://schemas.openxmlformats.org/officeDocument/2006/customXml" ds:itemID="{3A0AD9E1-C4BC-4F8C-9B25-79A0ADD8EB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39BC0E-6678-45FE-997D-E27EEBFC886B}">
  <ds:schemaRefs>
    <ds:schemaRef ds:uri="60d21fbe-0215-4329-b29a-4bd358d2244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FE0EF44-5E68-4E29-BC59-2EEB340677F1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60d21fbe-0215-4329-b29a-4bd358d22447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648</Words>
  <Application>Microsoft Office PowerPoint</Application>
  <PresentationFormat>ワイド画面</PresentationFormat>
  <Paragraphs>92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8" baseType="lpstr">
      <vt:lpstr>BIZ UDゴシック</vt:lpstr>
      <vt:lpstr>游ゴシック</vt:lpstr>
      <vt:lpstr>游明朝</vt:lpstr>
      <vt:lpstr>Arial</vt:lpstr>
      <vt:lpstr>Cambria Math</vt:lpstr>
      <vt:lpstr>Office テーマ</vt:lpstr>
      <vt:lpstr>レディネステスト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レディネステスト</dc:title>
  <dc:creator>宮城県総合教育センター</dc:creator>
  <cp:revision>29</cp:revision>
  <cp:lastPrinted>2026-03-12T06:12:52Z</cp:lastPrinted>
  <dcterms:created xsi:type="dcterms:W3CDTF">2025-08-29T05:34:34Z</dcterms:created>
  <dcterms:modified xsi:type="dcterms:W3CDTF">2026-03-23T05:25:49Z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0x0101000EBFC54FAC50A34B83F1976D685BB980</vt:lpwstr>
  </property>
</Properties>
</file>