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364" r:id="rId6"/>
    <p:sldId id="295" r:id="rId7"/>
    <p:sldId id="362" r:id="rId8"/>
    <p:sldId id="284" r:id="rId9"/>
    <p:sldId id="285" r:id="rId10"/>
    <p:sldId id="296" r:id="rId11"/>
    <p:sldId id="288" r:id="rId12"/>
    <p:sldId id="286" r:id="rId13"/>
    <p:sldId id="297" r:id="rId14"/>
    <p:sldId id="359" r:id="rId15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00DDFE-7D5A-FC4D-A463-32B78EB6A10A}" v="56" dt="2026-02-16T17:04:43.817"/>
    <p1510:client id="{D5001774-F7A1-492A-ABEE-DECA98F29444}" v="1" dt="2026-02-17T00:02:48.6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57" autoAdjust="0"/>
    <p:restoredTop sz="91369" autoAdjust="0"/>
  </p:normalViewPr>
  <p:slideViewPr>
    <p:cSldViewPr snapToGrid="0">
      <p:cViewPr varScale="1">
        <p:scale>
          <a:sx n="61" d="100"/>
          <a:sy n="61" d="100"/>
        </p:scale>
        <p:origin x="74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ng2503\Desktop\&#30446;&#30427;&#12426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ng2503\Desktop\&#30446;&#30427;&#12426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ng2503\Desktop\&#30446;&#30427;&#12426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mygskc-my.sharepoint.com/personal/long2503_edu-c_pref_miyagi_jp/Documents/&#30446;&#30427;&#12426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dirty="0"/>
              <a:t>遊びごとの希望者数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棒グラフ!$B$2</c:f>
              <c:strCache>
                <c:ptCount val="1"/>
                <c:pt idx="0">
                  <c:v>お楽しみ会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棒グラフ!$A$3:$A$7</c:f>
              <c:strCache>
                <c:ptCount val="5"/>
                <c:pt idx="0">
                  <c:v>クイズ</c:v>
                </c:pt>
                <c:pt idx="1">
                  <c:v>絵しりとり</c:v>
                </c:pt>
                <c:pt idx="2">
                  <c:v>宝探し</c:v>
                </c:pt>
                <c:pt idx="3">
                  <c:v>ビンゴ</c:v>
                </c:pt>
                <c:pt idx="4">
                  <c:v>その他</c:v>
                </c:pt>
              </c:strCache>
            </c:strRef>
          </c:cat>
          <c:val>
            <c:numRef>
              <c:f>棒グラフ!$B$3:$B$7</c:f>
              <c:numCache>
                <c:formatCode>General</c:formatCode>
                <c:ptCount val="5"/>
                <c:pt idx="0">
                  <c:v>11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3-40CC-886E-8973BF93E0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2116063"/>
        <c:axId val="2052105983"/>
      </c:barChart>
      <c:catAx>
        <c:axId val="2052116063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2052105983"/>
        <c:crosses val="autoZero"/>
        <c:auto val="1"/>
        <c:lblAlgn val="ctr"/>
        <c:lblOffset val="100"/>
        <c:noMultiLvlLbl val="0"/>
      </c:catAx>
      <c:valAx>
        <c:axId val="2052105983"/>
        <c:scaling>
          <c:orientation val="minMax"/>
          <c:max val="12"/>
          <c:min val="0"/>
        </c:scaling>
        <c:delete val="0"/>
        <c:axPos val="l"/>
        <c:majorGridlines>
          <c:spPr>
            <a:ln w="1905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</c:majorGridlines>
        <c:minorGridlines>
          <c:spPr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2052116063"/>
        <c:crosses val="autoZero"/>
        <c:crossBetween val="between"/>
        <c:majorUnit val="5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dirty="0"/>
              <a:t>遊びごとの希望者数</a:t>
            </a:r>
            <a:endParaRPr lang="en-US" altLang="ja-JP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 alt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棒グラフ!$B$2</c:f>
              <c:strCache>
                <c:ptCount val="1"/>
                <c:pt idx="0">
                  <c:v>お楽しみ会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棒グラフ!$A$3:$A$7</c:f>
              <c:strCache>
                <c:ptCount val="5"/>
                <c:pt idx="0">
                  <c:v>クイズ</c:v>
                </c:pt>
                <c:pt idx="1">
                  <c:v>絵しりとり</c:v>
                </c:pt>
                <c:pt idx="2">
                  <c:v>宝探し</c:v>
                </c:pt>
                <c:pt idx="3">
                  <c:v>ビンゴ</c:v>
                </c:pt>
                <c:pt idx="4">
                  <c:v>その他</c:v>
                </c:pt>
              </c:strCache>
            </c:strRef>
          </c:cat>
          <c:val>
            <c:numRef>
              <c:f>棒グラフ!$B$3:$B$7</c:f>
              <c:numCache>
                <c:formatCode>General</c:formatCode>
                <c:ptCount val="5"/>
                <c:pt idx="0">
                  <c:v>11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89-470E-9E9E-3F0125B8A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6024911"/>
        <c:axId val="326023471"/>
      </c:lineChart>
      <c:catAx>
        <c:axId val="3260249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26023471"/>
        <c:crosses val="autoZero"/>
        <c:auto val="1"/>
        <c:lblAlgn val="ctr"/>
        <c:lblOffset val="100"/>
        <c:noMultiLvlLbl val="0"/>
      </c:catAx>
      <c:valAx>
        <c:axId val="326023471"/>
        <c:scaling>
          <c:orientation val="minMax"/>
          <c:max val="12"/>
          <c:min val="0"/>
        </c:scaling>
        <c:delete val="0"/>
        <c:axPos val="l"/>
        <c:majorGridlines>
          <c:spPr>
            <a:ln w="19050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26024911"/>
        <c:crosses val="autoZero"/>
        <c:crossBetween val="between"/>
        <c:majorUnit val="5"/>
        <c:minorUnit val="1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dirty="0"/>
              <a:t>遊びごとの希望者数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棒グラフ!$B$2</c:f>
              <c:strCache>
                <c:ptCount val="1"/>
                <c:pt idx="0">
                  <c:v>お楽しみ会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棒グラフ!$A$3:$A$7</c:f>
              <c:strCache>
                <c:ptCount val="5"/>
                <c:pt idx="0">
                  <c:v>クイズ</c:v>
                </c:pt>
                <c:pt idx="1">
                  <c:v>絵しりとり</c:v>
                </c:pt>
                <c:pt idx="2">
                  <c:v>宝探し</c:v>
                </c:pt>
                <c:pt idx="3">
                  <c:v>ビンゴ</c:v>
                </c:pt>
                <c:pt idx="4">
                  <c:v>その他</c:v>
                </c:pt>
              </c:strCache>
            </c:strRef>
          </c:cat>
          <c:val>
            <c:numRef>
              <c:f>棒グラフ!$B$3:$B$7</c:f>
              <c:numCache>
                <c:formatCode>General</c:formatCode>
                <c:ptCount val="5"/>
                <c:pt idx="0">
                  <c:v>11</c:v>
                </c:pt>
                <c:pt idx="1">
                  <c:v>9</c:v>
                </c:pt>
                <c:pt idx="2">
                  <c:v>5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CD-44F9-96CF-EBE5195804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52116063"/>
        <c:axId val="2052105983"/>
      </c:barChart>
      <c:catAx>
        <c:axId val="2052116063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0" spcFirstLastPara="1" vertOverflow="ellipsis" vert="eaVert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2052105983"/>
        <c:crosses val="autoZero"/>
        <c:auto val="1"/>
        <c:lblAlgn val="ctr"/>
        <c:lblOffset val="100"/>
        <c:noMultiLvlLbl val="0"/>
      </c:catAx>
      <c:valAx>
        <c:axId val="2052105983"/>
        <c:scaling>
          <c:orientation val="minMax"/>
          <c:max val="12"/>
          <c:min val="0"/>
        </c:scaling>
        <c:delete val="0"/>
        <c:axPos val="l"/>
        <c:majorGridlines>
          <c:spPr>
            <a:ln w="19050" cap="flat" cmpd="sng" algn="ctr">
              <a:solidFill>
                <a:schemeClr val="dk1"/>
              </a:solidFill>
              <a:prstDash val="solid"/>
              <a:miter lim="800000"/>
            </a:ln>
            <a:effectLst/>
          </c:spPr>
        </c:majorGridlines>
        <c:minorGridlines>
          <c:spPr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2052116063"/>
        <c:crosses val="autoZero"/>
        <c:crossBetween val="between"/>
        <c:majorUnit val="5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>
                <a:solidFill>
                  <a:sysClr val="windowText" lastClr="000000"/>
                </a:solidFill>
              </a:rPr>
              <a:t>晴れの日と曇りの日の教室の気温の変化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6.4777777777777781E-2"/>
          <c:y val="0.16398989572914388"/>
          <c:w val="0.89355555555555555"/>
          <c:h val="0.59521970501829902"/>
        </c:manualLayout>
      </c:layout>
      <c:lineChart>
        <c:grouping val="standard"/>
        <c:varyColors val="0"/>
        <c:ser>
          <c:idx val="0"/>
          <c:order val="0"/>
          <c:tx>
            <c:strRef>
              <c:f>棒グラフ!$X$21</c:f>
              <c:strCache>
                <c:ptCount val="1"/>
                <c:pt idx="0">
                  <c:v>晴れの日</c:v>
                </c:pt>
              </c:strCache>
            </c:strRef>
          </c:tx>
          <c:spPr>
            <a:ln w="28575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circle"/>
            <c:size val="7"/>
            <c:spPr>
              <a:solidFill>
                <a:schemeClr val="tx1">
                  <a:alpha val="99000"/>
                </a:schemeClr>
              </a:solidFill>
              <a:ln w="9525">
                <a:solidFill>
                  <a:schemeClr val="tx1"/>
                </a:solidFill>
                <a:prstDash val="dash"/>
              </a:ln>
              <a:effectLst/>
            </c:spPr>
          </c:marker>
          <c:cat>
            <c:strRef>
              <c:f>棒グラフ!$W$22:$W$28</c:f>
              <c:strCache>
                <c:ptCount val="7"/>
                <c:pt idx="0">
                  <c:v>10時
午前</c:v>
                </c:pt>
                <c:pt idx="1">
                  <c:v>11時</c:v>
                </c:pt>
                <c:pt idx="2">
                  <c:v>12時</c:v>
                </c:pt>
                <c:pt idx="3">
                  <c:v>1時
午後</c:v>
                </c:pt>
                <c:pt idx="4">
                  <c:v>2時</c:v>
                </c:pt>
                <c:pt idx="5">
                  <c:v>3時</c:v>
                </c:pt>
                <c:pt idx="6">
                  <c:v>4時</c:v>
                </c:pt>
              </c:strCache>
            </c:strRef>
          </c:cat>
          <c:val>
            <c:numRef>
              <c:f>棒グラフ!$X$22:$X$28</c:f>
              <c:numCache>
                <c:formatCode>General</c:formatCode>
                <c:ptCount val="7"/>
                <c:pt idx="0">
                  <c:v>15.2</c:v>
                </c:pt>
                <c:pt idx="2">
                  <c:v>18.7</c:v>
                </c:pt>
                <c:pt idx="3">
                  <c:v>20</c:v>
                </c:pt>
                <c:pt idx="4">
                  <c:v>20.5</c:v>
                </c:pt>
                <c:pt idx="5">
                  <c:v>20.100000000000001</c:v>
                </c:pt>
                <c:pt idx="6">
                  <c:v>16.8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53-B74F-B8EB-E064598EEC4A}"/>
            </c:ext>
          </c:extLst>
        </c:ser>
        <c:ser>
          <c:idx val="1"/>
          <c:order val="1"/>
          <c:tx>
            <c:strRef>
              <c:f>棒グラフ!$Y$21</c:f>
              <c:strCache>
                <c:ptCount val="1"/>
                <c:pt idx="0">
                  <c:v>曇りの日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棒グラフ!$W$22:$W$28</c:f>
              <c:strCache>
                <c:ptCount val="7"/>
                <c:pt idx="0">
                  <c:v>10時
午前</c:v>
                </c:pt>
                <c:pt idx="1">
                  <c:v>11時</c:v>
                </c:pt>
                <c:pt idx="2">
                  <c:v>12時</c:v>
                </c:pt>
                <c:pt idx="3">
                  <c:v>1時
午後</c:v>
                </c:pt>
                <c:pt idx="4">
                  <c:v>2時</c:v>
                </c:pt>
                <c:pt idx="5">
                  <c:v>3時</c:v>
                </c:pt>
                <c:pt idx="6">
                  <c:v>4時</c:v>
                </c:pt>
              </c:strCache>
            </c:strRef>
          </c:cat>
          <c:val>
            <c:numRef>
              <c:f>棒グラフ!$Y$22:$Y$28</c:f>
              <c:numCache>
                <c:formatCode>General</c:formatCode>
                <c:ptCount val="7"/>
                <c:pt idx="0">
                  <c:v>13.8</c:v>
                </c:pt>
                <c:pt idx="1">
                  <c:v>14</c:v>
                </c:pt>
                <c:pt idx="2">
                  <c:v>14.2</c:v>
                </c:pt>
                <c:pt idx="3">
                  <c:v>14.7</c:v>
                </c:pt>
                <c:pt idx="4">
                  <c:v>15.1</c:v>
                </c:pt>
                <c:pt idx="5">
                  <c:v>14.6</c:v>
                </c:pt>
                <c:pt idx="6">
                  <c:v>13.9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53-B74F-B8EB-E064598EEC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29434704"/>
        <c:axId val="1329435664"/>
      </c:lineChart>
      <c:catAx>
        <c:axId val="1329434704"/>
        <c:scaling>
          <c:orientation val="minMax"/>
        </c:scaling>
        <c:delete val="0"/>
        <c:axPos val="b"/>
        <c:minorGridlines>
          <c:spPr>
            <a:ln w="6350" cap="flat" cmpd="sng" algn="ctr">
              <a:solidFill>
                <a:schemeClr val="tx1"/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329435664"/>
        <c:crosses val="autoZero"/>
        <c:auto val="1"/>
        <c:lblAlgn val="ctr"/>
        <c:lblOffset val="100"/>
        <c:noMultiLvlLbl val="0"/>
      </c:catAx>
      <c:valAx>
        <c:axId val="1329435664"/>
        <c:scaling>
          <c:orientation val="minMax"/>
          <c:min val="13"/>
        </c:scaling>
        <c:delete val="0"/>
        <c:axPos val="l"/>
        <c:majorGridlines>
          <c:spPr>
            <a:ln w="6350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32943470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080617416709782"/>
          <c:y val="0.91423564167362603"/>
          <c:w val="0.5783876516658043"/>
          <c:h val="8.57643583263739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6" y="5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798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48" tIns="66126" rIns="132248" bIns="661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3" y="4822062"/>
            <a:ext cx="11557666" cy="3944314"/>
          </a:xfrm>
          <a:prstGeom prst="rect">
            <a:avLst/>
          </a:prstGeom>
        </p:spPr>
        <p:txBody>
          <a:bodyPr vert="horz" lIns="132248" tIns="66126" rIns="132248" bIns="661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5"/>
            <a:ext cx="6259710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6" y="9517145"/>
            <a:ext cx="6259707" cy="501571"/>
          </a:xfrm>
          <a:prstGeom prst="rect">
            <a:avLst/>
          </a:prstGeom>
        </p:spPr>
        <p:txBody>
          <a:bodyPr vert="horz" lIns="132248" tIns="66126" rIns="132248" bIns="66126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98192-969B-5B04-0481-0B26E7C5D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2C80F7B-2886-940D-C6FF-5984CFAD31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7F9B3F-7D45-2155-6323-0F6B40D423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7BEDE2-2FEB-A633-ABD9-39A5A3C7BD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779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DF942-BFB0-E037-96DC-CFA0E90B4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778ED7A-D55B-9CD6-2879-8304D2B158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0F5C8D-753B-D4BD-F231-8A36A55C90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CA97AB-DDBE-28F3-338C-01D71FF08F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4788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５年</a:t>
            </a:r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15.</a:t>
            </a:r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帯グラフと円グラフ</a:t>
            </a:r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A9004-F82D-7374-67D9-A517138A9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276DE21-CCDF-BE5C-82CD-73764B8B8345}"/>
              </a:ext>
            </a:extLst>
          </p:cNvPr>
          <p:cNvSpPr txBox="1"/>
          <p:nvPr/>
        </p:nvSpPr>
        <p:spPr>
          <a:xfrm>
            <a:off x="881726" y="543726"/>
            <a:ext cx="1095734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図のように等分されたピザを</a:t>
            </a:r>
            <a:r>
              <a:rPr lang="ja-JP" altLang="en-US" sz="2800">
                <a:latin typeface="+mn-ea"/>
              </a:rPr>
              <a:t>何切れか</a:t>
            </a:r>
            <a:r>
              <a:rPr lang="ja-JP" altLang="en-US" sz="2800" dirty="0">
                <a:latin typeface="+mn-ea"/>
              </a:rPr>
              <a:t>食べたところ、色のついた部分が残りました。残っている部分は、もとのピザの（　①　）です。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①にあてはまる分数を書きましょう。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6E16DE-19E8-5E0E-8988-0FD86E6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9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A84B01A-656A-49AE-0FB3-188D6E56B27C}"/>
              </a:ext>
            </a:extLst>
          </p:cNvPr>
          <p:cNvGrpSpPr/>
          <p:nvPr/>
        </p:nvGrpSpPr>
        <p:grpSpPr>
          <a:xfrm>
            <a:off x="4380668" y="2272618"/>
            <a:ext cx="3799996" cy="3737964"/>
            <a:chOff x="4380668" y="2272618"/>
            <a:chExt cx="3799996" cy="3737964"/>
          </a:xfrm>
        </p:grpSpPr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61E29DED-50DC-DC66-BC59-7C8995421F4A}"/>
                </a:ext>
              </a:extLst>
            </p:cNvPr>
            <p:cNvSpPr/>
            <p:nvPr/>
          </p:nvSpPr>
          <p:spPr>
            <a:xfrm>
              <a:off x="4560400" y="2390318"/>
              <a:ext cx="3600000" cy="36000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6D9C815D-164F-CE65-E621-105806C9870B}"/>
                </a:ext>
              </a:extLst>
            </p:cNvPr>
            <p:cNvSpPr/>
            <p:nvPr/>
          </p:nvSpPr>
          <p:spPr>
            <a:xfrm>
              <a:off x="4380668" y="2272618"/>
              <a:ext cx="1969600" cy="19177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部分円 3">
              <a:extLst>
                <a:ext uri="{FF2B5EF4-FFF2-40B4-BE49-F238E27FC236}">
                  <a16:creationId xmlns:a16="http://schemas.microsoft.com/office/drawing/2014/main" id="{C24A2514-1C9E-7650-9E8F-621B86CC6F7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547700" y="2377648"/>
              <a:ext cx="3625200" cy="3625200"/>
            </a:xfrm>
            <a:prstGeom prst="pie">
              <a:avLst>
                <a:gd name="adj1" fmla="val 16218784"/>
                <a:gd name="adj2" fmla="val 10798900"/>
              </a:avLst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" name="円弧 4">
              <a:extLst>
                <a:ext uri="{FF2B5EF4-FFF2-40B4-BE49-F238E27FC236}">
                  <a16:creationId xmlns:a16="http://schemas.microsoft.com/office/drawing/2014/main" id="{510FC6C5-95B7-7842-9C5F-0DA0FFFB84D1}"/>
                </a:ext>
              </a:extLst>
            </p:cNvPr>
            <p:cNvSpPr>
              <a:spLocks/>
            </p:cNvSpPr>
            <p:nvPr/>
          </p:nvSpPr>
          <p:spPr>
            <a:xfrm>
              <a:off x="4545372" y="2375702"/>
              <a:ext cx="3635292" cy="3634880"/>
            </a:xfrm>
            <a:prstGeom prst="arc">
              <a:avLst>
                <a:gd name="adj1" fmla="val 10819385"/>
                <a:gd name="adj2" fmla="val 16168622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00C2CC32-70E7-AF64-65B3-661F69F0CD5E}"/>
                </a:ext>
              </a:extLst>
            </p:cNvPr>
            <p:cNvCxnSpPr>
              <a:stCxn id="3" idx="0"/>
              <a:endCxn id="3" idx="4"/>
            </p:cNvCxnSpPr>
            <p:nvPr/>
          </p:nvCxnSpPr>
          <p:spPr>
            <a:xfrm>
              <a:off x="6360400" y="2390318"/>
              <a:ext cx="0" cy="3600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088BE985-91BB-B0C7-4FEA-0A0022B09C8F}"/>
                </a:ext>
              </a:extLst>
            </p:cNvPr>
            <p:cNvCxnSpPr>
              <a:stCxn id="3" idx="2"/>
              <a:endCxn id="3" idx="6"/>
            </p:cNvCxnSpPr>
            <p:nvPr/>
          </p:nvCxnSpPr>
          <p:spPr>
            <a:xfrm>
              <a:off x="4560400" y="4190318"/>
              <a:ext cx="360000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72647B7B-0109-8396-3E55-D6EC14207B5C}"/>
                </a:ext>
              </a:extLst>
            </p:cNvPr>
            <p:cNvCxnSpPr>
              <a:cxnSpLocks/>
              <a:endCxn id="3" idx="5"/>
            </p:cNvCxnSpPr>
            <p:nvPr/>
          </p:nvCxnSpPr>
          <p:spPr>
            <a:xfrm>
              <a:off x="6370532" y="4190318"/>
              <a:ext cx="1262660" cy="127279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C0BD8431-F33D-9933-D2D5-8328BBAD057E}"/>
                </a:ext>
              </a:extLst>
            </p:cNvPr>
            <p:cNvCxnSpPr>
              <a:stCxn id="3" idx="3"/>
              <a:endCxn id="3" idx="7"/>
            </p:cNvCxnSpPr>
            <p:nvPr/>
          </p:nvCxnSpPr>
          <p:spPr>
            <a:xfrm flipV="1">
              <a:off x="5087608" y="2917526"/>
              <a:ext cx="2545584" cy="254558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2F082E3E-DBF6-E824-9CA0-FEF3F4161109}"/>
                </a:ext>
              </a:extLst>
            </p:cNvPr>
            <p:cNvCxnSpPr>
              <a:cxnSpLocks/>
            </p:cNvCxnSpPr>
            <p:nvPr/>
          </p:nvCxnSpPr>
          <p:spPr>
            <a:xfrm>
              <a:off x="5099248" y="2919064"/>
              <a:ext cx="1271284" cy="1271254"/>
            </a:xfrm>
            <a:prstGeom prst="line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D4602B0-308D-FAFA-7CAB-DF0809212EAB}"/>
              </a:ext>
            </a:extLst>
          </p:cNvPr>
          <p:cNvSpPr txBox="1"/>
          <p:nvPr/>
        </p:nvSpPr>
        <p:spPr>
          <a:xfrm>
            <a:off x="0" y="6488668"/>
            <a:ext cx="8794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15.</a:t>
            </a:r>
            <a:r>
              <a:rPr lang="ja-JP" altLang="en-US" sz="1800">
                <a:latin typeface="+mn-ea"/>
              </a:rPr>
              <a:t>分数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</a:t>
            </a:r>
            <a:r>
              <a:rPr lang="en-US" altLang="ja-JP" sz="1800" dirty="0">
                <a:latin typeface="+mn-ea"/>
              </a:rPr>
              <a:t>10.</a:t>
            </a:r>
            <a:r>
              <a:rPr lang="ja-JP" altLang="en-US" sz="1800">
                <a:latin typeface="+mn-ea"/>
              </a:rPr>
              <a:t>分数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５年</a:t>
            </a:r>
            <a:r>
              <a:rPr lang="en-US" altLang="ja-JP" sz="1800" dirty="0">
                <a:latin typeface="+mn-ea"/>
              </a:rPr>
              <a:t>10.</a:t>
            </a:r>
            <a:r>
              <a:rPr lang="ja-JP" altLang="en-US" sz="1800">
                <a:latin typeface="+mn-ea"/>
              </a:rPr>
              <a:t>分数のたし算とひき算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48634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C333E-C109-E089-D4DD-9D4DF249B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9F2AFDAF-93E4-AB61-8283-238E68CBD5D4}"/>
                  </a:ext>
                </a:extLst>
              </p:cNvPr>
              <p:cNvSpPr txBox="1"/>
              <p:nvPr/>
            </p:nvSpPr>
            <p:spPr>
              <a:xfrm>
                <a:off x="881725" y="543735"/>
                <a:ext cx="10540800" cy="5176417"/>
              </a:xfrm>
              <a:prstGeom prst="rect">
                <a:avLst/>
              </a:prstGeom>
              <a:noFill/>
            </p:spPr>
            <p:txBody>
              <a:bodyPr wrap="square" numCol="2" spcCol="360000">
                <a:spAutoFit/>
              </a:bodyPr>
              <a:lstStyle/>
              <a:p>
                <a:pPr lvl="0"/>
                <a:r>
                  <a:rPr lang="ja-JP" altLang="en-US" sz="2800" dirty="0">
                    <a:latin typeface="+mn-ea"/>
                  </a:rPr>
                  <a:t>解答</a:t>
                </a:r>
                <a:endParaRPr lang="en-US" altLang="ja-JP" sz="2800" dirty="0">
                  <a:latin typeface="+mn-ea"/>
                </a:endParaRPr>
              </a:p>
              <a:p>
                <a:pPr marL="582613" indent="-582613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㋐</a:t>
                </a:r>
                <a:endParaRPr lang="en-US" altLang="ja-JP" sz="2800" dirty="0">
                  <a:latin typeface="+mn-ea"/>
                </a:endParaRPr>
              </a:p>
              <a:p>
                <a:pPr marL="582613" indent="-582613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㋐、㋑</a:t>
                </a:r>
                <a:endParaRPr lang="en-US" altLang="ja-JP" sz="2800" dirty="0">
                  <a:latin typeface="+mn-ea"/>
                </a:endParaRPr>
              </a:p>
              <a:p>
                <a:pPr marL="582613" indent="-582613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㋐、㋓</a:t>
                </a:r>
                <a:endParaRPr lang="en-US" altLang="ja-JP" sz="2800" dirty="0">
                  <a:latin typeface="+mn-ea"/>
                </a:endParaRPr>
              </a:p>
              <a:p>
                <a:pPr marL="582613" indent="-582613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25.1</a:t>
                </a:r>
              </a:p>
              <a:p>
                <a:pPr marL="582613" indent="-582613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㋓</a:t>
                </a:r>
                <a:endParaRPr lang="en-US" altLang="ja-JP" sz="2800" dirty="0">
                  <a:latin typeface="+mn-ea"/>
                </a:endParaRPr>
              </a:p>
              <a:p>
                <a:pPr marL="582613" indent="-582613">
                  <a:buFont typeface="+mj-lt"/>
                  <a:buAutoNum type="arabicPeriod"/>
                </a:pPr>
                <a:r>
                  <a:rPr lang="ja-JP" altLang="en-US" sz="2800" dirty="0">
                    <a:latin typeface="+mn-ea"/>
                  </a:rPr>
                  <a:t>５</a:t>
                </a:r>
                <a:endParaRPr lang="en-US" altLang="ja-JP" sz="2800" dirty="0">
                  <a:latin typeface="+mn-ea"/>
                </a:endParaRPr>
              </a:p>
              <a:p>
                <a:pPr marL="582613" indent="-582613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75</a:t>
                </a:r>
              </a:p>
              <a:p>
                <a:pPr marL="582613" indent="-582613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20</a:t>
                </a:r>
              </a:p>
              <a:p>
                <a:pPr marL="582613" indent="-582613">
                  <a:buFont typeface="+mj-lt"/>
                  <a:buAutoNum type="arabicPeriod"/>
                </a:pPr>
                <a:r>
                  <a:rPr lang="en-US" altLang="ja-JP" sz="28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３</m:t>
                        </m:r>
                      </m:num>
                      <m:den>
                        <m:r>
                          <a:rPr lang="ja-JP" altLang="en-US" sz="2800" i="1">
                            <a:latin typeface="Cambria Math" panose="02040503050406030204" pitchFamily="18" charset="0"/>
                          </a:rPr>
                          <m:t>４</m:t>
                        </m:r>
                      </m:den>
                    </m:f>
                  </m:oMath>
                </a14:m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lang="en-US" altLang="ja-JP" sz="2800" dirty="0">
                  <a:latin typeface="+mn-ea"/>
                </a:endParaRPr>
              </a:p>
              <a:p>
                <a:pPr marL="514350" indent="-514350">
                  <a:buFont typeface="+mj-lt"/>
                  <a:buAutoNum type="arabicPeriod"/>
                </a:pPr>
                <a:endParaRPr kumimoji="0" lang="en-US" altLang="ja-JP" sz="2800" dirty="0">
                  <a:latin typeface="+mn-ea"/>
                </a:endParaRPr>
              </a:p>
            </p:txBody>
          </p:sp>
        </mc:Choice>
        <mc:Fallback xmlns=""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9F2AFDAF-93E4-AB61-8283-238E68CBD5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725" y="543735"/>
                <a:ext cx="10540800" cy="5176417"/>
              </a:xfrm>
              <a:prstGeom prst="rect">
                <a:avLst/>
              </a:prstGeom>
              <a:blipFill>
                <a:blip r:embed="rId2"/>
                <a:stretch>
                  <a:fillRect l="-1215" t="-11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73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72B08-1874-45AD-A379-781DA8644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2127CEFF-E64D-1AA4-B94B-3EF99CDD29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1692544"/>
              </p:ext>
            </p:extLst>
          </p:nvPr>
        </p:nvGraphicFramePr>
        <p:xfrm>
          <a:off x="2827329" y="3307114"/>
          <a:ext cx="2799603" cy="3022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5328309B-791D-616A-2467-89D8A0E156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917632"/>
              </p:ext>
            </p:extLst>
          </p:nvPr>
        </p:nvGraphicFramePr>
        <p:xfrm>
          <a:off x="6735491" y="3307114"/>
          <a:ext cx="2757679" cy="3022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BD112D5-21CE-3CC7-F03B-ED54E405C2E4}"/>
              </a:ext>
            </a:extLst>
          </p:cNvPr>
          <p:cNvSpPr txBox="1"/>
          <p:nvPr/>
        </p:nvSpPr>
        <p:spPr>
          <a:xfrm>
            <a:off x="881726" y="543726"/>
            <a:ext cx="1060688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クラスのお楽しみ会でどんな遊びをしたいか、クラス全員にアンケートを取り、１人１回ずつ回答してもらいました。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下のグラフは、その結果を表したものです。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遊びごとの希望者数を表すためには、どちらのグラフを使えばよいですか。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、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ja-JP" altLang="en-US" sz="2800" dirty="0">
                <a:latin typeface="+mn-ea"/>
              </a:rPr>
              <a:t>のどちらか１つを選びましょう。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2E6877C-B168-879B-0CE7-F28C3942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636ABE-AE08-DED1-F2B7-3F9D1C8518B7}"/>
              </a:ext>
            </a:extLst>
          </p:cNvPr>
          <p:cNvSpPr txBox="1"/>
          <p:nvPr/>
        </p:nvSpPr>
        <p:spPr>
          <a:xfrm>
            <a:off x="2158970" y="331129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㋐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D129F88-C1B2-06DE-2268-25C77EB410F3}"/>
              </a:ext>
            </a:extLst>
          </p:cNvPr>
          <p:cNvSpPr txBox="1"/>
          <p:nvPr/>
        </p:nvSpPr>
        <p:spPr>
          <a:xfrm>
            <a:off x="6065212" y="333153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㋑</a:t>
            </a:r>
            <a:endParaRPr kumimoji="1" lang="en-US" altLang="ja-JP" sz="2800" b="1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976AE0-4A6A-2FCF-2B82-3F9F296A4276}"/>
              </a:ext>
            </a:extLst>
          </p:cNvPr>
          <p:cNvSpPr txBox="1"/>
          <p:nvPr/>
        </p:nvSpPr>
        <p:spPr>
          <a:xfrm>
            <a:off x="2703338" y="3557519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（人）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5929ECC-65C1-98E8-BDBD-1109C088EFF8}"/>
              </a:ext>
            </a:extLst>
          </p:cNvPr>
          <p:cNvSpPr txBox="1"/>
          <p:nvPr/>
        </p:nvSpPr>
        <p:spPr>
          <a:xfrm>
            <a:off x="6607672" y="3557518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（人）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00CD4B-17A1-20F5-C5E7-17386CED20BF}"/>
              </a:ext>
            </a:extLst>
          </p:cNvPr>
          <p:cNvSpPr txBox="1"/>
          <p:nvPr/>
        </p:nvSpPr>
        <p:spPr>
          <a:xfrm>
            <a:off x="0" y="6488668"/>
            <a:ext cx="6845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４年２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折れ線グラフと表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ぼうグラフ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384592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31CBF-F9C5-7B28-DE93-CE6132C72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0322698-D52C-11D4-99E5-6E1CBE9446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852203"/>
              </p:ext>
            </p:extLst>
          </p:nvPr>
        </p:nvGraphicFramePr>
        <p:xfrm>
          <a:off x="4837330" y="4053721"/>
          <a:ext cx="2799603" cy="2685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0B01EF7-646F-A3E9-D3C4-F6BC6614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F21A63A-E1EC-865A-83FD-E7875E32ABD5}"/>
              </a:ext>
            </a:extLst>
          </p:cNvPr>
          <p:cNvSpPr txBox="1"/>
          <p:nvPr/>
        </p:nvSpPr>
        <p:spPr>
          <a:xfrm>
            <a:off x="4837330" y="4237045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（人）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644EB3-EC90-22F2-3834-24C2B4D7D19A}"/>
              </a:ext>
            </a:extLst>
          </p:cNvPr>
          <p:cNvSpPr txBox="1"/>
          <p:nvPr/>
        </p:nvSpPr>
        <p:spPr>
          <a:xfrm>
            <a:off x="0" y="6488668"/>
            <a:ext cx="6845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３年６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ぼうグラフ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DBEC90-23E7-0670-5675-5BF9DB46B8FC}"/>
              </a:ext>
            </a:extLst>
          </p:cNvPr>
          <p:cNvSpPr txBox="1"/>
          <p:nvPr/>
        </p:nvSpPr>
        <p:spPr>
          <a:xfrm>
            <a:off x="881726" y="543726"/>
            <a:ext cx="1060688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クラスのお楽しみ会でどんな遊びをしたいか、クラス全員にアンケートを取り、１人１回ずつ回答してもらいました。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下のグラフは、その結果を表したものです。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ja-JP" altLang="en-US" sz="2800" dirty="0">
                <a:latin typeface="+mn-ea"/>
              </a:rPr>
              <a:t>の説明の中から、正しいものをすべて選びましょう。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dirty="0">
                <a:latin typeface="+mn-ea"/>
              </a:rPr>
              <a:t>希望人数が一番多いのは「クイズ」で、</a:t>
            </a:r>
            <a:r>
              <a:rPr lang="en-US" altLang="ja-JP" sz="2800" dirty="0">
                <a:latin typeface="+mn-ea"/>
              </a:rPr>
              <a:t>11</a:t>
            </a:r>
            <a:r>
              <a:rPr lang="ja-JP" altLang="en-US" sz="2800" dirty="0">
                <a:latin typeface="+mn-ea"/>
              </a:rPr>
              <a:t>人です。</a:t>
            </a:r>
            <a:endParaRPr lang="en-US" altLang="ja-JP" sz="2800" dirty="0">
              <a:latin typeface="+mn-ea"/>
            </a:endParaRPr>
          </a:p>
          <a:p>
            <a:pPr marL="714375" indent="-714375"/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dirty="0">
                <a:latin typeface="+mn-ea"/>
              </a:rPr>
              <a:t>「絵しりとり」を希望する人数は、「ビンゴ」を希望する人数の２倍よりも多いです。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dirty="0">
                <a:latin typeface="+mn-ea"/>
              </a:rPr>
              <a:t>クラス全員のうち、半分は「クイズ」を希望しています。</a:t>
            </a:r>
            <a:endParaRPr lang="en-US" altLang="ja-JP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1466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8B5EF-C0CD-C546-780E-A603BC9CA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9B62F9C0-2D84-DD37-0F3F-484DC20DA0FD}"/>
              </a:ext>
            </a:extLst>
          </p:cNvPr>
          <p:cNvSpPr txBox="1"/>
          <p:nvPr/>
        </p:nvSpPr>
        <p:spPr>
          <a:xfrm>
            <a:off x="881725" y="543726"/>
            <a:ext cx="1141883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下のグラフは、晴れた日とくもりの日の、教室の１日の気温の変化について調べた結果を表したものです。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ただし、晴れの日の</a:t>
            </a:r>
            <a:r>
              <a:rPr lang="en-US" altLang="ja-JP" sz="2800" dirty="0">
                <a:latin typeface="+mn-ea"/>
              </a:rPr>
              <a:t>11</a:t>
            </a:r>
            <a:r>
              <a:rPr lang="ja-JP" altLang="en-US" sz="2800" dirty="0">
                <a:latin typeface="+mn-ea"/>
              </a:rPr>
              <a:t>時の気温は測定できなかったため、グラフには点をうっていません。</a:t>
            </a:r>
          </a:p>
          <a:p>
            <a:r>
              <a:rPr lang="ja-JP" altLang="en-US" sz="2800" dirty="0">
                <a:latin typeface="+mn-ea"/>
              </a:rPr>
              <a:t>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ja-JP" altLang="en-US" sz="2800" dirty="0">
                <a:latin typeface="+mn-ea"/>
              </a:rPr>
              <a:t>の説明の中から、正しいものをすべて選びましょう。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㋐</a:t>
            </a:r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dirty="0">
                <a:latin typeface="+mn-ea"/>
              </a:rPr>
              <a:t>晴れの日の午後２時の気温は</a:t>
            </a:r>
            <a:r>
              <a:rPr lang="en-US" altLang="ja-JP" sz="2800" dirty="0">
                <a:latin typeface="+mn-ea"/>
              </a:rPr>
              <a:t>20</a:t>
            </a:r>
            <a:r>
              <a:rPr lang="ja-JP" altLang="en-US" sz="2800" dirty="0">
                <a:latin typeface="+mn-ea"/>
              </a:rPr>
              <a:t>度より高いです。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 ㋑</a:t>
            </a:r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dirty="0">
                <a:latin typeface="+mn-ea"/>
              </a:rPr>
              <a:t>晴れの日の午前</a:t>
            </a:r>
            <a:r>
              <a:rPr lang="en-US" altLang="ja-JP" sz="2800" dirty="0">
                <a:latin typeface="+mn-ea"/>
              </a:rPr>
              <a:t>11</a:t>
            </a:r>
            <a:r>
              <a:rPr lang="ja-JP" altLang="en-US" sz="2800" dirty="0">
                <a:latin typeface="+mn-ea"/>
              </a:rPr>
              <a:t>時の正確な気温は</a:t>
            </a:r>
            <a:r>
              <a:rPr lang="en-US" altLang="ja-JP" sz="2800" dirty="0">
                <a:latin typeface="+mn-ea"/>
              </a:rPr>
              <a:t>17</a:t>
            </a:r>
            <a:r>
              <a:rPr lang="ja-JP" altLang="en-US" sz="2800" dirty="0">
                <a:latin typeface="+mn-ea"/>
              </a:rPr>
              <a:t>度といえます。</a:t>
            </a:r>
            <a:endParaRPr lang="en-US" altLang="ja-JP" sz="2800" dirty="0">
              <a:latin typeface="+mn-ea"/>
            </a:endParaRPr>
          </a:p>
          <a:p>
            <a:pPr marL="712788" indent="-712788"/>
            <a:r>
              <a:rPr lang="ja-JP" altLang="en-US" sz="2800" b="1" dirty="0">
                <a:latin typeface="+mn-ea"/>
              </a:rPr>
              <a:t> ㋒</a:t>
            </a:r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dirty="0">
                <a:latin typeface="+mn-ea"/>
              </a:rPr>
              <a:t>午前</a:t>
            </a:r>
            <a:r>
              <a:rPr lang="en-US" altLang="ja-JP" sz="2800" dirty="0">
                <a:latin typeface="+mn-ea"/>
              </a:rPr>
              <a:t>10</a:t>
            </a:r>
            <a:r>
              <a:rPr lang="ja-JP" altLang="en-US" sz="2800" dirty="0">
                <a:latin typeface="+mn-ea"/>
              </a:rPr>
              <a:t>時から午前</a:t>
            </a:r>
            <a:r>
              <a:rPr lang="en-US" altLang="ja-JP" sz="2800" dirty="0">
                <a:latin typeface="+mn-ea"/>
              </a:rPr>
              <a:t>11</a:t>
            </a:r>
            <a:r>
              <a:rPr lang="ja-JP" altLang="en-US" sz="2800" dirty="0">
                <a:latin typeface="+mn-ea"/>
              </a:rPr>
              <a:t>時まで、どちらの日も気温が下がっています。</a:t>
            </a:r>
            <a:endParaRPr lang="en-US" altLang="ja-JP" sz="2800" dirty="0">
              <a:latin typeface="+mn-ea"/>
            </a:endParaRPr>
          </a:p>
          <a:p>
            <a:pPr marL="714375" indent="-714375"/>
            <a:r>
              <a:rPr lang="ja-JP" altLang="en-US" sz="2800" b="1" dirty="0">
                <a:latin typeface="+mn-ea"/>
              </a:rPr>
              <a:t> ㋓</a:t>
            </a:r>
            <a:r>
              <a:rPr lang="en-US" altLang="ja-JP" sz="2800" b="1" dirty="0">
                <a:latin typeface="+mn-ea"/>
              </a:rPr>
              <a:t> </a:t>
            </a:r>
            <a:r>
              <a:rPr lang="ja-JP" altLang="en-US" sz="2800" dirty="0">
                <a:latin typeface="+mn-ea"/>
              </a:rPr>
              <a:t>午後３時から午後４時の間で、気温が大きく変わったのは晴れの日です。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5A189A4-5106-DD26-123C-DD3EF81C6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3</a:t>
            </a:fld>
            <a:endParaRPr kumimoji="1" lang="ja-JP" altLang="en-US" dirty="0">
              <a:latin typeface="+mn-ea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21AE9F6-D57A-E964-09FA-FC8F140D3F5F}"/>
              </a:ext>
            </a:extLst>
          </p:cNvPr>
          <p:cNvGrpSpPr/>
          <p:nvPr/>
        </p:nvGrpSpPr>
        <p:grpSpPr>
          <a:xfrm>
            <a:off x="7027118" y="4475307"/>
            <a:ext cx="4577229" cy="2335498"/>
            <a:chOff x="7368585" y="4024086"/>
            <a:chExt cx="4577229" cy="2833914"/>
          </a:xfrm>
        </p:grpSpPr>
        <p:graphicFrame>
          <p:nvGraphicFramePr>
            <p:cNvPr id="4" name="グラフ 3">
              <a:extLst>
                <a:ext uri="{FF2B5EF4-FFF2-40B4-BE49-F238E27FC236}">
                  <a16:creationId xmlns:a16="http://schemas.microsoft.com/office/drawing/2014/main" id="{2B86DBAE-FE3A-39A1-B0AD-58D746C7D0A7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7368585" y="4024086"/>
            <a:ext cx="4577229" cy="283391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75D078EE-83EE-747F-64B2-114B714008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999408" y="4962542"/>
              <a:ext cx="1212305" cy="755266"/>
            </a:xfrm>
            <a:prstGeom prst="line">
              <a:avLst/>
            </a:prstGeom>
            <a:ln w="28575">
              <a:solidFill>
                <a:schemeClr val="tx1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2AF9D9F-F42F-5561-965A-00578E83C27F}"/>
              </a:ext>
            </a:extLst>
          </p:cNvPr>
          <p:cNvSpPr txBox="1"/>
          <p:nvPr/>
        </p:nvSpPr>
        <p:spPr>
          <a:xfrm>
            <a:off x="7027118" y="4503619"/>
            <a:ext cx="755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</a:rPr>
              <a:t>（度）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3C0ACF3-2D09-8561-0D7B-76BD50A748B9}"/>
              </a:ext>
            </a:extLst>
          </p:cNvPr>
          <p:cNvSpPr txBox="1"/>
          <p:nvPr/>
        </p:nvSpPr>
        <p:spPr>
          <a:xfrm>
            <a:off x="0" y="6488668"/>
            <a:ext cx="70548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４年２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折れ線グラフと表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894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35649-4203-0E99-C9D4-F9294F59E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73409D9-FFF6-8272-96C9-8C107698FB1F}"/>
              </a:ext>
            </a:extLst>
          </p:cNvPr>
          <p:cNvSpPr txBox="1"/>
          <p:nvPr/>
        </p:nvSpPr>
        <p:spPr>
          <a:xfrm>
            <a:off x="881726" y="543726"/>
            <a:ext cx="106068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0.251×100</a:t>
            </a:r>
            <a:r>
              <a:rPr lang="ja-JP" altLang="en-US" sz="2800" dirty="0">
                <a:latin typeface="+mn-ea"/>
              </a:rPr>
              <a:t>を計算</a:t>
            </a:r>
            <a:r>
              <a:rPr lang="ja-JP" altLang="en-US" sz="2800">
                <a:latin typeface="+mn-ea"/>
              </a:rPr>
              <a:t>しましょう。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483E1F2-592F-0B2A-3A5D-4F4648DC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4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A35414-88DC-BDAC-8584-2212B81301A6}"/>
              </a:ext>
            </a:extLst>
          </p:cNvPr>
          <p:cNvSpPr txBox="1"/>
          <p:nvPr/>
        </p:nvSpPr>
        <p:spPr>
          <a:xfrm>
            <a:off x="0" y="6488668"/>
            <a:ext cx="7778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整数と小数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83747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1105F-DF4B-F701-55B6-AD219FD32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30A598A-7AB7-9566-59A2-4FFEFADECC1D}"/>
              </a:ext>
            </a:extLst>
          </p:cNvPr>
          <p:cNvSpPr txBox="1"/>
          <p:nvPr/>
        </p:nvSpPr>
        <p:spPr>
          <a:xfrm>
            <a:off x="881726" y="543726"/>
            <a:ext cx="106068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数直線上で</a:t>
            </a:r>
            <a:r>
              <a:rPr lang="en-US" altLang="ja-JP" sz="2800" dirty="0">
                <a:latin typeface="+mn-ea"/>
              </a:rPr>
              <a:t>0.4</a:t>
            </a:r>
            <a:r>
              <a:rPr lang="ja-JP" altLang="en-US" sz="2800" dirty="0">
                <a:latin typeface="+mn-ea"/>
              </a:rPr>
              <a:t>を表しているのは次の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のうち、どれですか。１つ選びましょう。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54FCE14-0C91-BE6B-9ADC-6A26DD23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5</a:t>
            </a:fld>
            <a:endParaRPr kumimoji="1" lang="ja-JP" altLang="en-US" dirty="0">
              <a:latin typeface="+mn-ea"/>
            </a:endParaRPr>
          </a:p>
        </p:txBody>
      </p:sp>
      <p:graphicFrame>
        <p:nvGraphicFramePr>
          <p:cNvPr id="7" name="オブジェクト 6">
            <a:extLst>
              <a:ext uri="{FF2B5EF4-FFF2-40B4-BE49-F238E27FC236}">
                <a16:creationId xmlns:a16="http://schemas.microsoft.com/office/drawing/2014/main" id="{9E759D24-3FD0-A58E-357F-79FDDEED96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55789"/>
              </p:ext>
            </p:extLst>
          </p:nvPr>
        </p:nvGraphicFramePr>
        <p:xfrm>
          <a:off x="1091287" y="2392018"/>
          <a:ext cx="9626271" cy="943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932314" imgH="777146" progId="Excel.Sheet.12">
                  <p:embed/>
                </p:oleObj>
              </mc:Choice>
              <mc:Fallback>
                <p:oleObj name="Worksheet" r:id="rId2" imgW="7932314" imgH="777146" progId="Excel.Sheet.12">
                  <p:embed/>
                  <p:pic>
                    <p:nvPicPr>
                      <p:cNvPr id="7" name="オブジェクト 6">
                        <a:extLst>
                          <a:ext uri="{FF2B5EF4-FFF2-40B4-BE49-F238E27FC236}">
                            <a16:creationId xmlns:a16="http://schemas.microsoft.com/office/drawing/2014/main" id="{9E759D24-3FD0-A58E-357F-79FDDEED96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287" y="2392018"/>
                        <a:ext cx="9626271" cy="9439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6F4F4581-1323-E613-B386-CB4A17C82104}"/>
              </a:ext>
            </a:extLst>
          </p:cNvPr>
          <p:cNvCxnSpPr>
            <a:cxnSpLocks/>
          </p:cNvCxnSpPr>
          <p:nvPr/>
        </p:nvCxnSpPr>
        <p:spPr>
          <a:xfrm flipV="1">
            <a:off x="1659835" y="2958548"/>
            <a:ext cx="0" cy="8647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F635CA-877A-887F-B582-EE9CBA73A5E2}"/>
              </a:ext>
            </a:extLst>
          </p:cNvPr>
          <p:cNvSpPr txBox="1"/>
          <p:nvPr/>
        </p:nvSpPr>
        <p:spPr>
          <a:xfrm>
            <a:off x="1387965" y="381686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㋐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8696D057-252D-79F3-B4F5-CEAC4266AD7E}"/>
              </a:ext>
            </a:extLst>
          </p:cNvPr>
          <p:cNvCxnSpPr>
            <a:cxnSpLocks/>
          </p:cNvCxnSpPr>
          <p:nvPr/>
        </p:nvCxnSpPr>
        <p:spPr>
          <a:xfrm flipV="1">
            <a:off x="3134139" y="2964934"/>
            <a:ext cx="0" cy="8647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858CF68-3C12-A133-C567-094A638827EE}"/>
              </a:ext>
            </a:extLst>
          </p:cNvPr>
          <p:cNvSpPr txBox="1"/>
          <p:nvPr/>
        </p:nvSpPr>
        <p:spPr>
          <a:xfrm>
            <a:off x="2862269" y="382325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㋑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0BF3ADC6-2F37-2944-BBD0-85F0A9F9DAC1}"/>
              </a:ext>
            </a:extLst>
          </p:cNvPr>
          <p:cNvCxnSpPr>
            <a:cxnSpLocks/>
          </p:cNvCxnSpPr>
          <p:nvPr/>
        </p:nvCxnSpPr>
        <p:spPr>
          <a:xfrm flipV="1">
            <a:off x="4976191" y="2971320"/>
            <a:ext cx="0" cy="8647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B489B2-693F-4435-6FEA-222E183CE992}"/>
              </a:ext>
            </a:extLst>
          </p:cNvPr>
          <p:cNvSpPr txBox="1"/>
          <p:nvPr/>
        </p:nvSpPr>
        <p:spPr>
          <a:xfrm>
            <a:off x="4704321" y="382963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㋓</a:t>
            </a: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B7434204-FC10-6430-B16C-0B3C91810D16}"/>
              </a:ext>
            </a:extLst>
          </p:cNvPr>
          <p:cNvCxnSpPr>
            <a:cxnSpLocks/>
          </p:cNvCxnSpPr>
          <p:nvPr/>
        </p:nvCxnSpPr>
        <p:spPr>
          <a:xfrm flipV="1">
            <a:off x="3587726" y="2967767"/>
            <a:ext cx="0" cy="8647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9BB99B-44D2-67F9-B925-AFF501D3755C}"/>
              </a:ext>
            </a:extLst>
          </p:cNvPr>
          <p:cNvSpPr txBox="1"/>
          <p:nvPr/>
        </p:nvSpPr>
        <p:spPr>
          <a:xfrm>
            <a:off x="3315856" y="3826085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㋒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7484B7E7-2624-8954-8C49-F9E96190BB05}"/>
              </a:ext>
            </a:extLst>
          </p:cNvPr>
          <p:cNvCxnSpPr>
            <a:cxnSpLocks/>
          </p:cNvCxnSpPr>
          <p:nvPr/>
        </p:nvCxnSpPr>
        <p:spPr>
          <a:xfrm flipV="1">
            <a:off x="8676861" y="2971320"/>
            <a:ext cx="0" cy="8647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9F897EF-6F90-4342-AE06-3ACFCA66DE60}"/>
              </a:ext>
            </a:extLst>
          </p:cNvPr>
          <p:cNvSpPr txBox="1"/>
          <p:nvPr/>
        </p:nvSpPr>
        <p:spPr>
          <a:xfrm>
            <a:off x="8404991" y="3829638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㋔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176211-DF70-A946-F8E2-793AE0A9D7CE}"/>
              </a:ext>
            </a:extLst>
          </p:cNvPr>
          <p:cNvSpPr txBox="1"/>
          <p:nvPr/>
        </p:nvSpPr>
        <p:spPr>
          <a:xfrm>
            <a:off x="0" y="6488668"/>
            <a:ext cx="74295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５年１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整数と小数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４年５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小数のしくみ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13.</a:t>
            </a:r>
            <a:r>
              <a:rPr lang="ja-JP" altLang="en-US" sz="1800">
                <a:latin typeface="+mn-ea"/>
              </a:rPr>
              <a:t>小数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857964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352B-F573-A803-8F62-62AF7160D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75A8422-B215-1584-3756-0E646B36FBC7}"/>
              </a:ext>
            </a:extLst>
          </p:cNvPr>
          <p:cNvSpPr txBox="1"/>
          <p:nvPr/>
        </p:nvSpPr>
        <p:spPr>
          <a:xfrm>
            <a:off x="881726" y="543726"/>
            <a:ext cx="106068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150</a:t>
            </a:r>
            <a:r>
              <a:rPr lang="ja-JP" altLang="en-US" sz="2800" dirty="0">
                <a:latin typeface="+mn-ea"/>
              </a:rPr>
              <a:t>ｍは</a:t>
            </a:r>
            <a:r>
              <a:rPr lang="en-US" altLang="ja-JP" sz="2800" dirty="0">
                <a:latin typeface="+mn-ea"/>
              </a:rPr>
              <a:t>30</a:t>
            </a:r>
            <a:r>
              <a:rPr lang="ja-JP" altLang="en-US" sz="2800" dirty="0">
                <a:latin typeface="+mn-ea"/>
              </a:rPr>
              <a:t>ｍの（　①　）倍です。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FB0F4BC-A889-46C0-617D-13BDCEB45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C9FBE9-989C-524D-E077-6EA12C1EA8D4}"/>
              </a:ext>
            </a:extLst>
          </p:cNvPr>
          <p:cNvSpPr txBox="1"/>
          <p:nvPr/>
        </p:nvSpPr>
        <p:spPr>
          <a:xfrm>
            <a:off x="0" y="6488668"/>
            <a:ext cx="6845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わり算の筆算、倍の見方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554922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2A8D5-E70A-1644-61F8-69EFB180E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C9322FF-A1D8-BF8F-ED74-1E11C8840CA9}"/>
              </a:ext>
            </a:extLst>
          </p:cNvPr>
          <p:cNvSpPr txBox="1"/>
          <p:nvPr/>
        </p:nvSpPr>
        <p:spPr>
          <a:xfrm>
            <a:off x="881726" y="543726"/>
            <a:ext cx="106068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300</a:t>
            </a:r>
            <a:r>
              <a:rPr lang="ja-JP" altLang="en-US" sz="2800" dirty="0">
                <a:latin typeface="+mn-ea"/>
              </a:rPr>
              <a:t>円の</a:t>
            </a:r>
            <a:r>
              <a:rPr lang="en-US" altLang="ja-JP" sz="2800" dirty="0">
                <a:latin typeface="+mn-ea"/>
              </a:rPr>
              <a:t>25</a:t>
            </a:r>
            <a:r>
              <a:rPr lang="ja-JP" altLang="en-US" sz="2800" dirty="0">
                <a:latin typeface="+mn-ea"/>
              </a:rPr>
              <a:t>％は（　①　）円です。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ABAB5AA-C13F-CABB-7769-0EA4A55E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48F07F8-B64D-98E4-1C91-8025B9C3E106}"/>
              </a:ext>
            </a:extLst>
          </p:cNvPr>
          <p:cNvSpPr txBox="1"/>
          <p:nvPr/>
        </p:nvSpPr>
        <p:spPr>
          <a:xfrm>
            <a:off x="0" y="6488668"/>
            <a:ext cx="6845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わり算の筆算、倍の見方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５年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割合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220972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77197-D2E8-9440-4544-10900E6AF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22F742C-1D7F-5610-D90E-EA3841F6EB63}"/>
              </a:ext>
            </a:extLst>
          </p:cNvPr>
          <p:cNvSpPr txBox="1"/>
          <p:nvPr/>
        </p:nvSpPr>
        <p:spPr>
          <a:xfrm>
            <a:off x="881726" y="543726"/>
            <a:ext cx="106068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dirty="0">
                <a:latin typeface="+mn-ea"/>
              </a:rPr>
              <a:t>120</a:t>
            </a:r>
            <a:r>
              <a:rPr lang="ja-JP" altLang="en-US" sz="2800" dirty="0">
                <a:latin typeface="+mn-ea"/>
              </a:rPr>
              <a:t>人は</a:t>
            </a:r>
            <a:r>
              <a:rPr lang="en-US" altLang="ja-JP" sz="2800" dirty="0">
                <a:latin typeface="+mn-ea"/>
              </a:rPr>
              <a:t>600</a:t>
            </a:r>
            <a:r>
              <a:rPr lang="ja-JP" altLang="en-US" sz="2800" dirty="0">
                <a:latin typeface="+mn-ea"/>
              </a:rPr>
              <a:t>人の（　①　）％です。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1D0D3A8-3241-A0BB-EDDF-0CC7C9A57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8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F99A9CA-B27D-22FC-B4D8-6716D8297275}"/>
              </a:ext>
            </a:extLst>
          </p:cNvPr>
          <p:cNvSpPr txBox="1"/>
          <p:nvPr/>
        </p:nvSpPr>
        <p:spPr>
          <a:xfrm>
            <a:off x="0" y="6488668"/>
            <a:ext cx="6845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４年６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わり算の筆算、倍の見方</a:t>
            </a:r>
            <a:r>
              <a:rPr lang="en-US" altLang="ja-JP" sz="1800" dirty="0">
                <a:latin typeface="+mn-ea"/>
              </a:rPr>
              <a:t>】【</a:t>
            </a:r>
            <a:r>
              <a:rPr lang="ja-JP" altLang="en-US" sz="1800">
                <a:latin typeface="+mn-ea"/>
              </a:rPr>
              <a:t>５年</a:t>
            </a:r>
            <a:r>
              <a:rPr lang="en-US" altLang="ja-JP" sz="1800" dirty="0">
                <a:latin typeface="+mn-ea"/>
              </a:rPr>
              <a:t>14.</a:t>
            </a:r>
            <a:r>
              <a:rPr lang="ja-JP" altLang="en-US" sz="1800">
                <a:latin typeface="+mn-ea"/>
              </a:rPr>
              <a:t>割合</a:t>
            </a:r>
            <a:r>
              <a:rPr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840548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E83B62-5E54-48D6-BDDD-8FD6E1388AA1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  <ds:schemaRef ds:uri="60d21fbe-0215-4329-b29a-4bd358d22447"/>
  </ds:schemaRefs>
</ds:datastoreItem>
</file>

<file path=customXml/itemProps2.xml><?xml version="1.0" encoding="utf-8"?>
<ds:datastoreItem xmlns:ds="http://schemas.openxmlformats.org/officeDocument/2006/customXml" ds:itemID="{A7B75214-2B11-4BA1-A8D6-B6A4D09C4C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69621C-52DA-4E41-B741-D5D88BC2B5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5331</TotalTime>
  <Words>670</Words>
  <Application>Microsoft Office PowerPoint</Application>
  <PresentationFormat>ワイド画面</PresentationFormat>
  <Paragraphs>82</Paragraphs>
  <Slides>11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BIZ UDゴシック</vt:lpstr>
      <vt:lpstr>游ゴシック</vt:lpstr>
      <vt:lpstr>Arial</vt:lpstr>
      <vt:lpstr>Cambria Math</vt:lpstr>
      <vt:lpstr>Office テーマ</vt:lpstr>
      <vt:lpstr>Worksheet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49</cp:revision>
  <cp:lastPrinted>2026-03-12T01:54:50Z</cp:lastPrinted>
  <dcterms:created xsi:type="dcterms:W3CDTF">2025-08-29T05:34:34Z</dcterms:created>
  <dcterms:modified xsi:type="dcterms:W3CDTF">2026-03-12T06:04:11Z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