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4"/>
  </p:sldMasterIdLst>
  <p:notesMasterIdLst>
    <p:notesMasterId r:id="rId17"/>
  </p:notesMasterIdLst>
  <p:sldIdLst>
    <p:sldId id="256" r:id="rId5"/>
    <p:sldId id="341" r:id="rId6"/>
    <p:sldId id="343" r:id="rId7"/>
    <p:sldId id="348" r:id="rId8"/>
    <p:sldId id="334" r:id="rId9"/>
    <p:sldId id="344" r:id="rId10"/>
    <p:sldId id="264" r:id="rId11"/>
    <p:sldId id="356" r:id="rId12"/>
    <p:sldId id="357" r:id="rId13"/>
    <p:sldId id="346" r:id="rId14"/>
    <p:sldId id="354" r:id="rId15"/>
    <p:sldId id="358" r:id="rId16"/>
  </p:sldIdLst>
  <p:sldSz cx="12192000" cy="6858000"/>
  <p:notesSz cx="10020300" cy="6891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A3"/>
    <a:srgbClr val="D1D1D1"/>
    <a:srgbClr val="FFC000"/>
    <a:srgbClr val="FFFFFF"/>
    <a:srgbClr val="F2F2F2"/>
    <a:srgbClr val="C3C3C3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B84B80-8FB2-7E4F-BB16-A7AA19C585D1}" v="47" dt="2026-02-16T14:56:08.1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288" autoAdjust="0"/>
    <p:restoredTop sz="93973" autoAdjust="0"/>
  </p:normalViewPr>
  <p:slideViewPr>
    <p:cSldViewPr snapToGrid="0">
      <p:cViewPr varScale="1">
        <p:scale>
          <a:sx n="74" d="100"/>
          <a:sy n="74" d="100"/>
        </p:scale>
        <p:origin x="629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4341900" cy="345005"/>
          </a:xfrm>
          <a:prstGeom prst="rect">
            <a:avLst/>
          </a:prstGeom>
        </p:spPr>
        <p:txBody>
          <a:bodyPr vert="horz" lIns="91408" tIns="45706" rIns="91408" bIns="4570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76094" y="2"/>
            <a:ext cx="4341898" cy="345005"/>
          </a:xfrm>
          <a:prstGeom prst="rect">
            <a:avLst/>
          </a:prstGeom>
        </p:spPr>
        <p:txBody>
          <a:bodyPr vert="horz" lIns="91408" tIns="45706" rIns="91408" bIns="45706" rtlCol="0"/>
          <a:lstStyle>
            <a:lvl1pPr algn="r">
              <a:defRPr sz="1200"/>
            </a:lvl1pPr>
          </a:lstStyle>
          <a:p>
            <a:fld id="{BADA077D-70CF-4CED-A527-9833764A2DE9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943225" y="862013"/>
            <a:ext cx="4133850" cy="2325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8" tIns="45706" rIns="91408" bIns="4570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001800" y="3316840"/>
            <a:ext cx="8016702" cy="2713082"/>
          </a:xfrm>
          <a:prstGeom prst="rect">
            <a:avLst/>
          </a:prstGeom>
        </p:spPr>
        <p:txBody>
          <a:bodyPr vert="horz" lIns="91408" tIns="45706" rIns="91408" bIns="4570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6546336"/>
            <a:ext cx="4341900" cy="345005"/>
          </a:xfrm>
          <a:prstGeom prst="rect">
            <a:avLst/>
          </a:prstGeom>
        </p:spPr>
        <p:txBody>
          <a:bodyPr vert="horz" lIns="91408" tIns="45706" rIns="91408" bIns="4570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76094" y="6546336"/>
            <a:ext cx="4341898" cy="345005"/>
          </a:xfrm>
          <a:prstGeom prst="rect">
            <a:avLst/>
          </a:prstGeom>
        </p:spPr>
        <p:txBody>
          <a:bodyPr vert="horz" lIns="91408" tIns="45706" rIns="91408" bIns="45706" rtlCol="0" anchor="b"/>
          <a:lstStyle>
            <a:lvl1pPr algn="r">
              <a:defRPr sz="1200"/>
            </a:lvl1pPr>
          </a:lstStyle>
          <a:p>
            <a:fld id="{C0CC9C12-88FE-4AD4-859C-15CF73CEF2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9317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0EE472-DBC2-FC1C-43A0-7C5F79E146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BEBC4C4-A708-7F01-5182-7B67122181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D943E38-92B7-7416-9FF5-008846E00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676626-BFB0-5420-0906-244B8DA94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F7C824F-30BA-0B34-00DD-A08D72016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9888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9CEEFA-5CB7-A011-4465-2F30C13BB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05BE046-B910-CBFC-75BD-C8F6AC7CD6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8956179-1638-FCA1-1172-69B8DFD20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811A5A3-B0AA-6E36-4904-4E7FD8442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C9C4F8-1CC6-D669-2B61-FD48451CD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3915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E01B1CF-6762-B4C5-D78C-A30BEF8D55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11748AB-90A7-B28C-A4ED-F476CCC457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1E9791D-061C-02E4-F04C-98EF3F3D1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2FA0415-AC13-022F-174E-032CCECDF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4594BD4-6F9F-2560-8369-96D2E5EC4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9831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EC5D90-C9C3-9D03-97FA-2ADD003C2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4676C22-7938-DF30-51DD-740672FD05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D717BE7-B5C4-55B5-21CC-DF10E56D8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E34A645-0999-81D9-CA95-D92D90521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3873C1-DF31-42E0-A7FF-1375F65CA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65257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B967BB-43B5-F7A5-F9C9-56CBB9561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918B1D5-787C-8DEF-F00D-0C6C227B8E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180DDA-B0DF-26A2-7442-8C90956D3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9AB2B29-624B-7942-4396-81F6D5DE6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4C9C6F8-5B5F-EB31-6E81-156278D12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970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97F074-37D7-34F5-096C-893004565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28BF53-8509-2E05-8551-D198531D7D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99A676C-AB77-9182-889B-B52B657AFB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AF9594F-AED9-5BDC-263F-069DF0533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D0635F2-53E2-2EE4-10F4-C418E6CE9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FD59F5D-4293-931E-1AFF-1706F1686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9276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C0E9FF-C0DA-FB1A-67AE-21F83948B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6E30B81-E8F3-0568-18A3-5698A06107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F9DAB59-727D-16AD-A70E-0D31A213D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A092FC4-1F57-76B1-9F2F-D33A0FCF61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384888B-48CA-5DE3-1D7F-F36BB25E62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2528858-8998-1DEB-4E86-CC7F007C7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5F1A489-37EE-CBBE-4940-5A3652D39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4666455-6244-8CF6-F9FC-2694A8B67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1651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93C61C-351A-9030-880D-2F5EA50CA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3A444CC-6507-67C7-3C74-F93FD31BE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A341A8D-C7E4-BCDD-9288-C8B58FE20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0447C77-16DA-5013-A637-B74D29D65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1880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027B98B-6657-ACD3-02A8-9F8E584E5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16F3FAC-7F8C-284B-7D5C-FEDE34960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AA2F98B-76ED-7212-E036-36EC21F55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1362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0BF441-1A4B-65FE-B0F5-834076B96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D520EA7-EEFF-A518-3C1D-82F9570CC6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32C53C9-17BB-355B-FCBA-A3EE608EAD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42660E6-865D-8681-5C48-75037FC4C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47D6890-8BC6-B034-F7E2-E3CE634DC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4732D5-96C6-2CE7-FE52-715649E81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4419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A4C783-A8C5-8EFD-D282-3DA1F6673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A63C920-8DC4-7819-54BE-C9AB57F128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85B6E79-3AFB-88F9-C736-26D18B2D31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D2629DB-6BEC-9709-FB72-3CF46BBF0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B91CBF8-9827-5F80-C9BC-C95CF1F02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6B42963-315A-EFF1-DFFC-0538B13B7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5348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A9AEAE7-C5A6-2923-320B-410C250DA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6F01530-C70E-A2B1-8F07-BC88393A18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26A56A-BE01-82C9-F537-50D609D4B3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8342D4-C021-9C2D-42A7-4700EFFEAE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3063A79-374D-B333-86D2-74E41E0A63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1493981" y="928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CFD8D9-0933-4DFC-9336-0D1486BA97A6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48626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1AF7BE-179F-2243-C08A-1A1189CAB0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/>
              <a:t>レディネステスト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53DC93D-AECF-D503-416A-CF3AE77C7F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/>
              <a:t>５</a:t>
            </a:r>
            <a:r>
              <a:rPr lang="ja-JP" altLang="ja-JP" dirty="0"/>
              <a:t>年</a:t>
            </a:r>
            <a:r>
              <a:rPr lang="en-US" altLang="ja-JP" dirty="0"/>
              <a:t>14.</a:t>
            </a:r>
            <a:r>
              <a:rPr lang="ja-JP" altLang="en-US" dirty="0"/>
              <a:t>割合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875175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05340A-F1A2-C98E-2BCD-2B0E3DDD8D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B0B11EA-451E-2A5F-B4AD-C51AEA7BD6B8}"/>
              </a:ext>
            </a:extLst>
          </p:cNvPr>
          <p:cNvGrpSpPr/>
          <p:nvPr/>
        </p:nvGrpSpPr>
        <p:grpSpPr>
          <a:xfrm>
            <a:off x="2032000" y="2493931"/>
            <a:ext cx="2722880" cy="808070"/>
            <a:chOff x="0" y="0"/>
            <a:chExt cx="1650314" cy="914002"/>
          </a:xfrm>
        </p:grpSpPr>
        <p:sp>
          <p:nvSpPr>
            <p:cNvPr id="5" name="直角三角形 4">
              <a:extLst>
                <a:ext uri="{FF2B5EF4-FFF2-40B4-BE49-F238E27FC236}">
                  <a16:creationId xmlns:a16="http://schemas.microsoft.com/office/drawing/2014/main" id="{D8B9FDCA-8BE0-24BA-49D3-3D5D4DD73D97}"/>
                </a:ext>
              </a:extLst>
            </p:cNvPr>
            <p:cNvSpPr/>
            <p:nvPr/>
          </p:nvSpPr>
          <p:spPr>
            <a:xfrm>
              <a:off x="0" y="0"/>
              <a:ext cx="1630273" cy="908950"/>
            </a:xfrm>
            <a:prstGeom prst="rtTriangle">
              <a:avLst/>
            </a:prstGeom>
            <a:solidFill>
              <a:srgbClr val="FFFFA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7" name="直角三角形 6">
              <a:extLst>
                <a:ext uri="{FF2B5EF4-FFF2-40B4-BE49-F238E27FC236}">
                  <a16:creationId xmlns:a16="http://schemas.microsoft.com/office/drawing/2014/main" id="{FBB52F20-CBB0-BD23-E023-92CE45419DE7}"/>
                </a:ext>
              </a:extLst>
            </p:cNvPr>
            <p:cNvSpPr/>
            <p:nvPr/>
          </p:nvSpPr>
          <p:spPr>
            <a:xfrm rot="10800000">
              <a:off x="20042" y="5052"/>
              <a:ext cx="1630272" cy="908950"/>
            </a:xfrm>
            <a:prstGeom prst="rtTriangl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ja-JP" altLang="en-US"/>
            </a:p>
          </p:txBody>
        </p:sp>
      </p:grp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6F28B148-6C0E-CC81-B1DC-19B3D031DC59}"/>
              </a:ext>
            </a:extLst>
          </p:cNvPr>
          <p:cNvSpPr txBox="1"/>
          <p:nvPr/>
        </p:nvSpPr>
        <p:spPr>
          <a:xfrm>
            <a:off x="881726" y="543726"/>
            <a:ext cx="1054025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b="1" dirty="0">
                <a:latin typeface="+mj-lt"/>
              </a:rPr>
              <a:t>電車Ａと電車Ｂ</a:t>
            </a:r>
            <a:r>
              <a:rPr lang="ja-JP" altLang="en-US" sz="2800" dirty="0">
                <a:latin typeface="+mj-lt"/>
              </a:rPr>
              <a:t>の、車両数と乗客数を表にまとめました。</a:t>
            </a:r>
            <a:endParaRPr lang="en-US" altLang="ja-JP" sz="2800" dirty="0">
              <a:latin typeface="+mj-lt"/>
            </a:endParaRPr>
          </a:p>
          <a:p>
            <a:r>
              <a:rPr lang="ja-JP" altLang="en-US" sz="2800" dirty="0">
                <a:latin typeface="+mj-lt"/>
              </a:rPr>
              <a:t>こんでいるのはどちらですか。</a:t>
            </a:r>
            <a:endParaRPr lang="en-US" altLang="ja-JP" sz="2800" dirty="0">
              <a:latin typeface="+mj-lt"/>
            </a:endParaRPr>
          </a:p>
          <a:p>
            <a:r>
              <a:rPr lang="ja-JP" altLang="en-US" sz="2800" b="1" dirty="0">
                <a:latin typeface="+mj-lt"/>
              </a:rPr>
              <a:t>電車Ａ</a:t>
            </a:r>
            <a:r>
              <a:rPr lang="ja-JP" altLang="en-US" sz="2800" dirty="0">
                <a:latin typeface="+mj-lt"/>
              </a:rPr>
              <a:t>、</a:t>
            </a:r>
            <a:r>
              <a:rPr lang="ja-JP" altLang="en-US" sz="2800" b="1" dirty="0">
                <a:latin typeface="+mj-lt"/>
              </a:rPr>
              <a:t>電車Ｂ</a:t>
            </a:r>
            <a:r>
              <a:rPr lang="ja-JP" altLang="en-US" sz="2800" dirty="0">
                <a:latin typeface="+mj-lt"/>
              </a:rPr>
              <a:t>のどちらか１つを選びましょう。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C4409DF6-2CD2-340A-0B59-15C499F61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9</a:t>
            </a:fld>
            <a:endParaRPr kumimoji="1" lang="ja-JP" altLang="en-US" dirty="0"/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4827DB75-CF55-424B-F9CE-F85672A100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4668503"/>
              </p:ext>
            </p:extLst>
          </p:nvPr>
        </p:nvGraphicFramePr>
        <p:xfrm>
          <a:off x="2032001" y="2493930"/>
          <a:ext cx="8127999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840378109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16669884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59259990"/>
                    </a:ext>
                  </a:extLst>
                </a:gridCol>
              </a:tblGrid>
              <a:tr h="812800">
                <a:tc>
                  <a:txBody>
                    <a:bodyPr/>
                    <a:lstStyle/>
                    <a:p>
                      <a:pPr algn="ctr"/>
                      <a:endParaRPr kumimoji="1" lang="ja-JP" altLang="en-US" sz="3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>
                          <a:solidFill>
                            <a:schemeClr val="tx1"/>
                          </a:solidFill>
                        </a:rPr>
                        <a:t>車両数（両）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>
                          <a:solidFill>
                            <a:schemeClr val="tx1"/>
                          </a:solidFill>
                        </a:rPr>
                        <a:t>乗客数（人）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8170231"/>
                  </a:ext>
                </a:extLst>
              </a:tr>
              <a:tr h="8128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b="1" dirty="0">
                          <a:solidFill>
                            <a:schemeClr val="tx1"/>
                          </a:solidFill>
                        </a:rPr>
                        <a:t>電車Ａ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>
                          <a:solidFill>
                            <a:schemeClr val="tx1"/>
                          </a:solidFill>
                        </a:rPr>
                        <a:t>６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200" dirty="0">
                          <a:solidFill>
                            <a:schemeClr val="tx1"/>
                          </a:solidFill>
                        </a:rPr>
                        <a:t>153</a:t>
                      </a:r>
                      <a:endParaRPr kumimoji="1" lang="ja-JP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5702908"/>
                  </a:ext>
                </a:extLst>
              </a:tr>
              <a:tr h="8128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b="1" dirty="0">
                          <a:solidFill>
                            <a:schemeClr val="tx1"/>
                          </a:solidFill>
                        </a:rPr>
                        <a:t>電車Ｂ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>
                          <a:solidFill>
                            <a:schemeClr val="tx1"/>
                          </a:solidFill>
                        </a:rPr>
                        <a:t>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200" dirty="0">
                          <a:solidFill>
                            <a:schemeClr val="tx1"/>
                          </a:solidFill>
                        </a:rPr>
                        <a:t>153</a:t>
                      </a:r>
                      <a:endParaRPr kumimoji="1" lang="ja-JP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1573970"/>
                  </a:ext>
                </a:extLst>
              </a:tr>
            </a:tbl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6CF98D8-999F-5E31-F31A-E8E1288B3B90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kumimoji="0" lang="en-US" altLang="ja-JP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【</a:t>
            </a:r>
            <a:r>
              <a:rPr kumimoji="0" lang="ja-JP" altLang="en-US" sz="18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５年</a:t>
            </a:r>
            <a:r>
              <a:rPr kumimoji="0" lang="en-US" altLang="ja-JP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12.</a:t>
            </a:r>
            <a:r>
              <a:rPr kumimoji="0" lang="ja-JP" altLang="en-US" sz="18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単位量あたりの大きさ</a:t>
            </a:r>
            <a:r>
              <a:rPr kumimoji="0" lang="en-US" altLang="ja-JP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】</a:t>
            </a:r>
            <a:endParaRPr kumimoji="0" lang="en-US" altLang="ja-JP" sz="1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405214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05340A-F1A2-C98E-2BCD-2B0E3DDD8D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B17741D0-7A8A-5DF3-938F-24E4BF246BC0}"/>
              </a:ext>
            </a:extLst>
          </p:cNvPr>
          <p:cNvGrpSpPr/>
          <p:nvPr/>
        </p:nvGrpSpPr>
        <p:grpSpPr>
          <a:xfrm>
            <a:off x="1679156" y="3088290"/>
            <a:ext cx="2539553" cy="808070"/>
            <a:chOff x="0" y="0"/>
            <a:chExt cx="1650314" cy="914002"/>
          </a:xfrm>
        </p:grpSpPr>
        <p:sp>
          <p:nvSpPr>
            <p:cNvPr id="5" name="直角三角形 4">
              <a:extLst>
                <a:ext uri="{FF2B5EF4-FFF2-40B4-BE49-F238E27FC236}">
                  <a16:creationId xmlns:a16="http://schemas.microsoft.com/office/drawing/2014/main" id="{B9F812E0-974F-E6CE-3758-BB21B72A492C}"/>
                </a:ext>
              </a:extLst>
            </p:cNvPr>
            <p:cNvSpPr/>
            <p:nvPr/>
          </p:nvSpPr>
          <p:spPr>
            <a:xfrm>
              <a:off x="0" y="0"/>
              <a:ext cx="1630273" cy="908950"/>
            </a:xfrm>
            <a:prstGeom prst="rtTriangle">
              <a:avLst/>
            </a:prstGeom>
            <a:solidFill>
              <a:srgbClr val="FFFFA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7" name="直角三角形 6">
              <a:extLst>
                <a:ext uri="{FF2B5EF4-FFF2-40B4-BE49-F238E27FC236}">
                  <a16:creationId xmlns:a16="http://schemas.microsoft.com/office/drawing/2014/main" id="{A5205C31-7575-550C-BE8C-7E99D2FEE2FD}"/>
                </a:ext>
              </a:extLst>
            </p:cNvPr>
            <p:cNvSpPr/>
            <p:nvPr/>
          </p:nvSpPr>
          <p:spPr>
            <a:xfrm rot="10800000">
              <a:off x="20042" y="5052"/>
              <a:ext cx="1630272" cy="908950"/>
            </a:xfrm>
            <a:prstGeom prst="rtTriangl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ja-JP" altLang="en-US"/>
            </a:p>
          </p:txBody>
        </p:sp>
      </p:grp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D2587BDA-326B-ED4D-9D9F-DB15F63081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2761439"/>
              </p:ext>
            </p:extLst>
          </p:nvPr>
        </p:nvGraphicFramePr>
        <p:xfrm>
          <a:off x="1668766" y="3088290"/>
          <a:ext cx="9219336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7802">
                  <a:extLst>
                    <a:ext uri="{9D8B030D-6E8A-4147-A177-3AD203B41FA5}">
                      <a16:colId xmlns:a16="http://schemas.microsoft.com/office/drawing/2014/main" val="840378109"/>
                    </a:ext>
                  </a:extLst>
                </a:gridCol>
                <a:gridCol w="3122679">
                  <a:extLst>
                    <a:ext uri="{9D8B030D-6E8A-4147-A177-3AD203B41FA5}">
                      <a16:colId xmlns:a16="http://schemas.microsoft.com/office/drawing/2014/main" val="316669884"/>
                    </a:ext>
                  </a:extLst>
                </a:gridCol>
                <a:gridCol w="3538855">
                  <a:extLst>
                    <a:ext uri="{9D8B030D-6E8A-4147-A177-3AD203B41FA5}">
                      <a16:colId xmlns:a16="http://schemas.microsoft.com/office/drawing/2014/main" val="159259990"/>
                    </a:ext>
                  </a:extLst>
                </a:gridCol>
              </a:tblGrid>
              <a:tr h="812800"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</a:rPr>
                        <a:t>面積（㎡）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</a:rPr>
                        <a:t>とれた重さ（㎏）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8170231"/>
                  </a:ext>
                </a:extLst>
              </a:tr>
              <a:tr h="8128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b="1" dirty="0">
                          <a:solidFill>
                            <a:schemeClr val="tx1"/>
                          </a:solidFill>
                        </a:rPr>
                        <a:t>畑Ａ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200" dirty="0">
                          <a:solidFill>
                            <a:schemeClr val="tx1"/>
                          </a:solidFill>
                        </a:rPr>
                        <a:t>15</a:t>
                      </a:r>
                      <a:endParaRPr kumimoji="1" lang="ja-JP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200" dirty="0">
                          <a:solidFill>
                            <a:schemeClr val="tx1"/>
                          </a:solidFill>
                        </a:rPr>
                        <a:t>60</a:t>
                      </a:r>
                      <a:endParaRPr kumimoji="1" lang="ja-JP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5702908"/>
                  </a:ext>
                </a:extLst>
              </a:tr>
              <a:tr h="8128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b="1" dirty="0">
                          <a:solidFill>
                            <a:schemeClr val="tx1"/>
                          </a:solidFill>
                        </a:rPr>
                        <a:t>畑Ｂ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200" dirty="0">
                          <a:solidFill>
                            <a:schemeClr val="tx1"/>
                          </a:solidFill>
                        </a:rPr>
                        <a:t>12</a:t>
                      </a:r>
                      <a:endParaRPr kumimoji="1" lang="ja-JP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200" dirty="0">
                          <a:solidFill>
                            <a:schemeClr val="tx1"/>
                          </a:solidFill>
                        </a:rPr>
                        <a:t>54</a:t>
                      </a:r>
                      <a:endParaRPr kumimoji="1" lang="ja-JP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1573970"/>
                  </a:ext>
                </a:extLst>
              </a:tr>
            </a:tbl>
          </a:graphicData>
        </a:graphic>
      </p:graphicFrame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6F28B148-6C0E-CC81-B1DC-19B3D031DC59}"/>
              </a:ext>
            </a:extLst>
          </p:cNvPr>
          <p:cNvSpPr txBox="1"/>
          <p:nvPr/>
        </p:nvSpPr>
        <p:spPr>
          <a:xfrm>
            <a:off x="881726" y="543726"/>
            <a:ext cx="10540253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b="1" dirty="0">
                <a:latin typeface="+mj-lt"/>
              </a:rPr>
              <a:t>畑Ａ</a:t>
            </a:r>
            <a:r>
              <a:rPr lang="ja-JP" altLang="en-US" sz="2800" dirty="0">
                <a:latin typeface="+mj-lt"/>
              </a:rPr>
              <a:t>と</a:t>
            </a:r>
            <a:r>
              <a:rPr lang="ja-JP" altLang="en-US" sz="2800" b="1" dirty="0">
                <a:latin typeface="+mj-lt"/>
              </a:rPr>
              <a:t>畑Ｂ</a:t>
            </a:r>
            <a:r>
              <a:rPr lang="ja-JP" altLang="en-US" sz="2800" dirty="0">
                <a:latin typeface="+mj-lt"/>
              </a:rPr>
              <a:t>の、面積と、とれたじゃがいもの重さを表にまとめました。</a:t>
            </a:r>
            <a:endParaRPr lang="en-US" altLang="ja-JP" sz="2800" dirty="0">
              <a:latin typeface="+mj-lt"/>
            </a:endParaRPr>
          </a:p>
          <a:p>
            <a:r>
              <a:rPr lang="ja-JP" altLang="en-US" sz="2800" dirty="0">
                <a:latin typeface="+mj-lt"/>
              </a:rPr>
              <a:t>じゃがいもがよくとれたのはどちらですか。</a:t>
            </a:r>
            <a:endParaRPr lang="en-US" altLang="ja-JP" sz="2800" dirty="0">
              <a:latin typeface="+mj-lt"/>
            </a:endParaRPr>
          </a:p>
          <a:p>
            <a:r>
              <a:rPr lang="ja-JP" altLang="en-US" sz="2800" b="1" dirty="0">
                <a:latin typeface="+mj-lt"/>
              </a:rPr>
              <a:t>畑Ａ</a:t>
            </a:r>
            <a:r>
              <a:rPr lang="ja-JP" altLang="en-US" sz="2800" dirty="0">
                <a:latin typeface="+mj-lt"/>
              </a:rPr>
              <a:t>、</a:t>
            </a:r>
            <a:r>
              <a:rPr lang="ja-JP" altLang="en-US" sz="2800" b="1" dirty="0">
                <a:latin typeface="+mj-lt"/>
              </a:rPr>
              <a:t>畑Ｂ</a:t>
            </a:r>
            <a:r>
              <a:rPr lang="ja-JP" altLang="en-US" sz="2800" dirty="0">
                <a:latin typeface="+mj-lt"/>
              </a:rPr>
              <a:t>のどちらか１つを選びましょう。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C4409DF6-2CD2-340A-0B59-15C499F61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10</a:t>
            </a:fld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8903819-A1B7-A57F-32E2-3184D77E625A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kumimoji="0" lang="en-US" altLang="ja-JP" sz="1800" dirty="0">
                <a:latin typeface="+mj-lt"/>
              </a:rPr>
              <a:t>【</a:t>
            </a:r>
            <a:r>
              <a:rPr kumimoji="0" lang="ja-JP" altLang="en-US" sz="1800">
                <a:latin typeface="+mj-lt"/>
              </a:rPr>
              <a:t>５年</a:t>
            </a:r>
            <a:r>
              <a:rPr kumimoji="0" lang="en-US" altLang="ja-JP" sz="1800" dirty="0">
                <a:latin typeface="+mj-lt"/>
              </a:rPr>
              <a:t>12.</a:t>
            </a:r>
            <a:r>
              <a:rPr kumimoji="0" lang="ja-JP" altLang="en-US" sz="1800">
                <a:latin typeface="+mj-lt"/>
              </a:rPr>
              <a:t>単位量あたりの大きさ</a:t>
            </a:r>
            <a:r>
              <a:rPr kumimoji="0" lang="en-US" altLang="ja-JP" sz="1800" dirty="0">
                <a:latin typeface="+mj-lt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40531428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C4E6D6-9C39-21A2-AC75-5FD516FA89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82965657-9B80-3EB4-9A5E-FA3DF5121CDF}"/>
                  </a:ext>
                </a:extLst>
              </p:cNvPr>
              <p:cNvSpPr txBox="1"/>
              <p:nvPr/>
            </p:nvSpPr>
            <p:spPr>
              <a:xfrm>
                <a:off x="881725" y="543735"/>
                <a:ext cx="10540800" cy="5292000"/>
              </a:xfrm>
              <a:prstGeom prst="rect">
                <a:avLst/>
              </a:prstGeom>
              <a:noFill/>
            </p:spPr>
            <p:txBody>
              <a:bodyPr wrap="square" numCol="2" spcCol="360000">
                <a:spAutoFit/>
              </a:bodyPr>
              <a:lstStyle/>
              <a:p>
                <a:pPr lvl="0"/>
                <a:r>
                  <a:rPr lang="ja-JP" altLang="en-US" sz="2800" dirty="0"/>
                  <a:t>解答</a:t>
                </a:r>
                <a:endParaRPr lang="en-US" altLang="ja-JP" sz="2800" dirty="0"/>
              </a:p>
              <a:p>
                <a:pPr marL="720725" indent="-720725">
                  <a:buFont typeface="+mj-lt"/>
                  <a:buAutoNum type="arabicPeriod"/>
                </a:pPr>
                <a:r>
                  <a:rPr lang="ja-JP" altLang="en-US" sz="2800" dirty="0"/>
                  <a:t>㋑</a:t>
                </a:r>
                <a:endParaRPr lang="en-US" altLang="ja-JP" sz="2800" dirty="0"/>
              </a:p>
              <a:p>
                <a:pPr marL="720725" indent="-720725">
                  <a:buFont typeface="+mj-lt"/>
                  <a:buAutoNum type="arabicPeriod"/>
                </a:pPr>
                <a:r>
                  <a:rPr lang="en-US" altLang="ja-JP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ja-JP" altLang="en-US" sz="2800" i="1">
                            <a:latin typeface="Cambria Math" panose="02040503050406030204" pitchFamily="18" charset="0"/>
                          </a:rPr>
                          <m:t>１</m:t>
                        </m:r>
                      </m:num>
                      <m:den>
                        <m:r>
                          <a:rPr lang="ja-JP" altLang="en-US" sz="2800" i="1">
                            <a:latin typeface="Cambria Math" panose="02040503050406030204" pitchFamily="18" charset="0"/>
                          </a:rPr>
                          <m:t>３</m:t>
                        </m:r>
                      </m:den>
                    </m:f>
                  </m:oMath>
                </a14:m>
                <a:endParaRPr lang="en-US" altLang="ja-JP" sz="2800" dirty="0"/>
              </a:p>
              <a:p>
                <a:pPr marL="720725" indent="-720725">
                  <a:buFont typeface="+mj-lt"/>
                  <a:buAutoNum type="arabicPeriod"/>
                </a:pPr>
                <a:r>
                  <a:rPr lang="en-US" altLang="ja-JP" sz="2800" dirty="0"/>
                  <a:t>3.75</a:t>
                </a:r>
              </a:p>
              <a:p>
                <a:pPr marL="720725" indent="-720725">
                  <a:buFont typeface="+mj-lt"/>
                  <a:buAutoNum type="arabicPeriod"/>
                </a:pPr>
                <a:r>
                  <a:rPr lang="en-US" altLang="ja-JP" sz="2800" dirty="0"/>
                  <a:t>2.4</a:t>
                </a:r>
              </a:p>
              <a:p>
                <a:pPr marL="720725" indent="-720725">
                  <a:buFont typeface="+mj-lt"/>
                  <a:buAutoNum type="arabicPeriod"/>
                </a:pPr>
                <a:r>
                  <a:rPr lang="en-US" altLang="ja-JP" sz="2800" dirty="0"/>
                  <a:t>7.5</a:t>
                </a:r>
              </a:p>
              <a:p>
                <a:pPr marL="720725" indent="-720725">
                  <a:buFont typeface="+mj-lt"/>
                  <a:buAutoNum type="arabicPeriod"/>
                </a:pPr>
                <a:r>
                  <a:rPr lang="ja-JP" altLang="en-US" sz="2800" dirty="0"/>
                  <a:t>ひまわりＢ</a:t>
                </a:r>
                <a:endParaRPr lang="en-US" altLang="ja-JP" sz="2800" dirty="0"/>
              </a:p>
              <a:p>
                <a:pPr marL="720725" indent="-720725">
                  <a:buFont typeface="+mj-lt"/>
                  <a:buAutoNum type="arabicPeriod"/>
                </a:pPr>
                <a:r>
                  <a:rPr lang="ja-JP" altLang="en-US" sz="2800" dirty="0"/>
                  <a:t>㋐</a:t>
                </a:r>
                <a:endParaRPr lang="en-US" altLang="ja-JP" sz="2800" dirty="0"/>
              </a:p>
              <a:p>
                <a:pPr marL="720725" indent="-720725">
                  <a:buFont typeface="+mj-lt"/>
                  <a:buAutoNum type="arabicPeriod"/>
                </a:pPr>
                <a:r>
                  <a:rPr lang="en-US" altLang="ja-JP" sz="2800" dirty="0"/>
                  <a:t>200</a:t>
                </a:r>
              </a:p>
              <a:p>
                <a:pPr marL="720725" indent="-720725">
                  <a:buFont typeface="+mj-lt"/>
                  <a:buAutoNum type="arabicPeriod"/>
                </a:pPr>
                <a:r>
                  <a:rPr lang="ja-JP" altLang="en-US" sz="2800" dirty="0"/>
                  <a:t>電車Ａ</a:t>
                </a:r>
                <a:endParaRPr lang="en-US" altLang="ja-JP" sz="2800" dirty="0"/>
              </a:p>
              <a:p>
                <a:pPr marL="720725" indent="-720725">
                  <a:buFont typeface="+mj-lt"/>
                  <a:buAutoNum type="arabicPeriod"/>
                </a:pPr>
                <a:r>
                  <a:rPr lang="ja-JP" altLang="en-US" sz="2800" dirty="0"/>
                  <a:t>畑Ｂ</a:t>
                </a:r>
                <a:endParaRPr lang="en-US" altLang="ja-JP" sz="2800" dirty="0"/>
              </a:p>
              <a:p>
                <a:pPr marL="514350" indent="-514350">
                  <a:buFont typeface="+mj-lt"/>
                  <a:buAutoNum type="arabicPeriod"/>
                </a:pPr>
                <a:endParaRPr lang="en-US" altLang="ja-JP" sz="2800" dirty="0"/>
              </a:p>
              <a:p>
                <a:pPr marL="514350" indent="-514350">
                  <a:buFont typeface="+mj-lt"/>
                  <a:buAutoNum type="arabicPeriod"/>
                </a:pPr>
                <a:endParaRPr lang="en-US" altLang="ja-JP" sz="2800" dirty="0"/>
              </a:p>
              <a:p>
                <a:pPr marL="514350" indent="-514350">
                  <a:buFont typeface="+mj-lt"/>
                  <a:buAutoNum type="arabicPeriod"/>
                </a:pPr>
                <a:endParaRPr lang="en-US" altLang="ja-JP" sz="2800" dirty="0"/>
              </a:p>
              <a:p>
                <a:pPr marL="514350" indent="-514350">
                  <a:buFont typeface="+mj-lt"/>
                  <a:buAutoNum type="arabicPeriod"/>
                </a:pPr>
                <a:endParaRPr lang="en-US" altLang="ja-JP" sz="2800" dirty="0"/>
              </a:p>
              <a:p>
                <a:pPr marL="514350" indent="-514350">
                  <a:buFont typeface="+mj-lt"/>
                  <a:buAutoNum type="arabicPeriod"/>
                </a:pPr>
                <a:endParaRPr lang="en-US" altLang="ja-JP" sz="2800" dirty="0"/>
              </a:p>
              <a:p>
                <a:pPr marL="514350" indent="-514350">
                  <a:buFont typeface="+mj-lt"/>
                  <a:buAutoNum type="arabicPeriod"/>
                </a:pPr>
                <a:endParaRPr kumimoji="0" lang="en-US" altLang="ja-JP" sz="2800" dirty="0"/>
              </a:p>
            </p:txBody>
          </p:sp>
        </mc:Choice>
        <mc:Fallback xmlns=""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82965657-9B80-3EB4-9A5E-FA3DF5121C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725" y="543735"/>
                <a:ext cx="10540800" cy="5292000"/>
              </a:xfrm>
              <a:prstGeom prst="rect">
                <a:avLst/>
              </a:prstGeom>
              <a:blipFill>
                <a:blip r:embed="rId2"/>
                <a:stretch>
                  <a:fillRect l="-1215" t="-1152" b="-23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38453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4371DC-5200-AACA-781D-26098C0C3B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070BF48E-396C-7845-E9C6-C6C0C7DAAE62}"/>
              </a:ext>
            </a:extLst>
          </p:cNvPr>
          <p:cNvSpPr txBox="1"/>
          <p:nvPr/>
        </p:nvSpPr>
        <p:spPr>
          <a:xfrm>
            <a:off x="881726" y="543726"/>
            <a:ext cx="11203182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kumimoji="0" lang="ja-JP" altLang="en-US" sz="2800" b="1" dirty="0"/>
              <a:t>㋐</a:t>
            </a:r>
            <a:r>
              <a:rPr kumimoji="0" lang="ja-JP" altLang="en-US" sz="2800" dirty="0"/>
              <a:t>のテープの長さは２㎝、</a:t>
            </a:r>
            <a:r>
              <a:rPr kumimoji="0" lang="ja-JP" altLang="en-US" sz="2800" b="1" dirty="0"/>
              <a:t>㋑</a:t>
            </a:r>
            <a:r>
              <a:rPr kumimoji="0" lang="ja-JP" altLang="en-US" sz="2800" dirty="0"/>
              <a:t>のテープの長さは３㎝です。</a:t>
            </a:r>
            <a:endParaRPr kumimoji="0" lang="en-US" altLang="ja-JP" sz="2800" dirty="0"/>
          </a:p>
          <a:p>
            <a:pPr lvl="0"/>
            <a:r>
              <a:rPr lang="ja-JP" altLang="en-US" sz="2800" i="0" u="none" strike="noStrike" dirty="0">
                <a:solidFill>
                  <a:srgbClr val="000000"/>
                </a:solidFill>
                <a:effectLst/>
              </a:rPr>
              <a:t>どちらも４倍して長さを比べるとき、長いのはどちらですか。</a:t>
            </a:r>
            <a:endParaRPr kumimoji="0" lang="en-US" altLang="ja-JP" sz="2800" dirty="0"/>
          </a:p>
          <a:p>
            <a:pPr lvl="0"/>
            <a:r>
              <a:rPr kumimoji="0" lang="ja-JP" altLang="en-US" sz="2800" b="1" dirty="0"/>
              <a:t>㋐</a:t>
            </a:r>
            <a:r>
              <a:rPr kumimoji="0" lang="ja-JP" altLang="en-US" sz="2800" dirty="0"/>
              <a:t>、</a:t>
            </a:r>
            <a:r>
              <a:rPr kumimoji="0" lang="ja-JP" altLang="en-US" sz="2800" b="1" dirty="0"/>
              <a:t>㋑</a:t>
            </a:r>
            <a:r>
              <a:rPr kumimoji="0" lang="ja-JP" altLang="en-US" sz="2800" dirty="0"/>
              <a:t>のどちらか１つを選びましょう。</a:t>
            </a:r>
            <a:endParaRPr kumimoji="0" lang="en-US" altLang="ja-JP" sz="2800" dirty="0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67CAFA93-10F6-6AA1-06A7-A334CE7A7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C2450704-18FB-3503-CE81-2FD2B39FC2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8218853"/>
              </p:ext>
            </p:extLst>
          </p:nvPr>
        </p:nvGraphicFramePr>
        <p:xfrm>
          <a:off x="2953200" y="2637118"/>
          <a:ext cx="6285600" cy="27490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850">
                  <a:extLst>
                    <a:ext uri="{9D8B030D-6E8A-4147-A177-3AD203B41FA5}">
                      <a16:colId xmlns:a16="http://schemas.microsoft.com/office/drawing/2014/main" val="1843604727"/>
                    </a:ext>
                  </a:extLst>
                </a:gridCol>
                <a:gridCol w="392850">
                  <a:extLst>
                    <a:ext uri="{9D8B030D-6E8A-4147-A177-3AD203B41FA5}">
                      <a16:colId xmlns:a16="http://schemas.microsoft.com/office/drawing/2014/main" val="1070419119"/>
                    </a:ext>
                  </a:extLst>
                </a:gridCol>
                <a:gridCol w="392850">
                  <a:extLst>
                    <a:ext uri="{9D8B030D-6E8A-4147-A177-3AD203B41FA5}">
                      <a16:colId xmlns:a16="http://schemas.microsoft.com/office/drawing/2014/main" val="1159165050"/>
                    </a:ext>
                  </a:extLst>
                </a:gridCol>
                <a:gridCol w="392850">
                  <a:extLst>
                    <a:ext uri="{9D8B030D-6E8A-4147-A177-3AD203B41FA5}">
                      <a16:colId xmlns:a16="http://schemas.microsoft.com/office/drawing/2014/main" val="893330797"/>
                    </a:ext>
                  </a:extLst>
                </a:gridCol>
                <a:gridCol w="392850">
                  <a:extLst>
                    <a:ext uri="{9D8B030D-6E8A-4147-A177-3AD203B41FA5}">
                      <a16:colId xmlns:a16="http://schemas.microsoft.com/office/drawing/2014/main" val="3054864961"/>
                    </a:ext>
                  </a:extLst>
                </a:gridCol>
                <a:gridCol w="392850">
                  <a:extLst>
                    <a:ext uri="{9D8B030D-6E8A-4147-A177-3AD203B41FA5}">
                      <a16:colId xmlns:a16="http://schemas.microsoft.com/office/drawing/2014/main" val="3226537005"/>
                    </a:ext>
                  </a:extLst>
                </a:gridCol>
                <a:gridCol w="392850">
                  <a:extLst>
                    <a:ext uri="{9D8B030D-6E8A-4147-A177-3AD203B41FA5}">
                      <a16:colId xmlns:a16="http://schemas.microsoft.com/office/drawing/2014/main" val="821355597"/>
                    </a:ext>
                  </a:extLst>
                </a:gridCol>
                <a:gridCol w="392850">
                  <a:extLst>
                    <a:ext uri="{9D8B030D-6E8A-4147-A177-3AD203B41FA5}">
                      <a16:colId xmlns:a16="http://schemas.microsoft.com/office/drawing/2014/main" val="2599857063"/>
                    </a:ext>
                  </a:extLst>
                </a:gridCol>
                <a:gridCol w="392850">
                  <a:extLst>
                    <a:ext uri="{9D8B030D-6E8A-4147-A177-3AD203B41FA5}">
                      <a16:colId xmlns:a16="http://schemas.microsoft.com/office/drawing/2014/main" val="512013320"/>
                    </a:ext>
                  </a:extLst>
                </a:gridCol>
                <a:gridCol w="392850">
                  <a:extLst>
                    <a:ext uri="{9D8B030D-6E8A-4147-A177-3AD203B41FA5}">
                      <a16:colId xmlns:a16="http://schemas.microsoft.com/office/drawing/2014/main" val="3794829552"/>
                    </a:ext>
                  </a:extLst>
                </a:gridCol>
                <a:gridCol w="392850">
                  <a:extLst>
                    <a:ext uri="{9D8B030D-6E8A-4147-A177-3AD203B41FA5}">
                      <a16:colId xmlns:a16="http://schemas.microsoft.com/office/drawing/2014/main" val="2842313516"/>
                    </a:ext>
                  </a:extLst>
                </a:gridCol>
                <a:gridCol w="392850">
                  <a:extLst>
                    <a:ext uri="{9D8B030D-6E8A-4147-A177-3AD203B41FA5}">
                      <a16:colId xmlns:a16="http://schemas.microsoft.com/office/drawing/2014/main" val="4159714313"/>
                    </a:ext>
                  </a:extLst>
                </a:gridCol>
                <a:gridCol w="392850">
                  <a:extLst>
                    <a:ext uri="{9D8B030D-6E8A-4147-A177-3AD203B41FA5}">
                      <a16:colId xmlns:a16="http://schemas.microsoft.com/office/drawing/2014/main" val="164581621"/>
                    </a:ext>
                  </a:extLst>
                </a:gridCol>
                <a:gridCol w="392850">
                  <a:extLst>
                    <a:ext uri="{9D8B030D-6E8A-4147-A177-3AD203B41FA5}">
                      <a16:colId xmlns:a16="http://schemas.microsoft.com/office/drawing/2014/main" val="3469411976"/>
                    </a:ext>
                  </a:extLst>
                </a:gridCol>
                <a:gridCol w="392850">
                  <a:extLst>
                    <a:ext uri="{9D8B030D-6E8A-4147-A177-3AD203B41FA5}">
                      <a16:colId xmlns:a16="http://schemas.microsoft.com/office/drawing/2014/main" val="3638276137"/>
                    </a:ext>
                  </a:extLst>
                </a:gridCol>
                <a:gridCol w="392850">
                  <a:extLst>
                    <a:ext uri="{9D8B030D-6E8A-4147-A177-3AD203B41FA5}">
                      <a16:colId xmlns:a16="http://schemas.microsoft.com/office/drawing/2014/main" val="501387609"/>
                    </a:ext>
                  </a:extLst>
                </a:gridCol>
              </a:tblGrid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790522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3562178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4022313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244725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8807516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8819445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6018072"/>
                  </a:ext>
                </a:extLst>
              </a:tr>
            </a:tbl>
          </a:graphicData>
        </a:graphic>
      </p:graphicFrame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02230CC-B75E-BDF3-6536-20BEF1C3C97A}"/>
              </a:ext>
            </a:extLst>
          </p:cNvPr>
          <p:cNvSpPr/>
          <p:nvPr/>
        </p:nvSpPr>
        <p:spPr>
          <a:xfrm>
            <a:off x="3739808" y="3424292"/>
            <a:ext cx="779144" cy="38570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AF07F7C-80A2-7D50-63B7-299BFE79F13D}"/>
              </a:ext>
            </a:extLst>
          </p:cNvPr>
          <p:cNvSpPr txBox="1"/>
          <p:nvPr/>
        </p:nvSpPr>
        <p:spPr>
          <a:xfrm>
            <a:off x="3130071" y="3235844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/>
              <a:t>㋐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C40CA2D1-7187-8A7A-B15D-F3E6CD66A4D4}"/>
              </a:ext>
            </a:extLst>
          </p:cNvPr>
          <p:cNvSpPr txBox="1"/>
          <p:nvPr/>
        </p:nvSpPr>
        <p:spPr>
          <a:xfrm>
            <a:off x="3130071" y="4019135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/>
              <a:t>㋑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531960E-F30F-6131-7FF6-920DD664FE19}"/>
              </a:ext>
            </a:extLst>
          </p:cNvPr>
          <p:cNvSpPr/>
          <p:nvPr/>
        </p:nvSpPr>
        <p:spPr>
          <a:xfrm>
            <a:off x="3739808" y="4208585"/>
            <a:ext cx="1171282" cy="38570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D1C1E53-9C75-D2AE-2BC3-EFAD2B834D35}"/>
              </a:ext>
            </a:extLst>
          </p:cNvPr>
          <p:cNvSpPr txBox="1"/>
          <p:nvPr/>
        </p:nvSpPr>
        <p:spPr>
          <a:xfrm>
            <a:off x="-123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kumimoji="0" lang="en-US" altLang="ja-JP" sz="1800" dirty="0"/>
              <a:t>【</a:t>
            </a:r>
            <a:r>
              <a:rPr kumimoji="0" lang="ja-JP" altLang="en-US" sz="1800"/>
              <a:t>２年</a:t>
            </a:r>
            <a:r>
              <a:rPr kumimoji="0" lang="en-US" altLang="ja-JP" sz="1800" dirty="0"/>
              <a:t>11.12.</a:t>
            </a:r>
            <a:r>
              <a:rPr kumimoji="0" lang="ja-JP" altLang="en-US" sz="1800"/>
              <a:t>かけ算</a:t>
            </a:r>
            <a:r>
              <a:rPr kumimoji="0" lang="en-US" altLang="ja-JP" sz="1800" dirty="0"/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2995584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AB5C11-DD2D-6CEE-24EE-9CDA1A8365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A8BFEE5C-BD5C-197E-57E2-06876E48E8AA}"/>
              </a:ext>
            </a:extLst>
          </p:cNvPr>
          <p:cNvSpPr txBox="1"/>
          <p:nvPr/>
        </p:nvSpPr>
        <p:spPr>
          <a:xfrm>
            <a:off x="881726" y="543726"/>
            <a:ext cx="1054025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kumimoji="0" lang="ja-JP" altLang="en-US" sz="2800" b="1" dirty="0">
                <a:latin typeface="+mj-lt"/>
              </a:rPr>
              <a:t>㋐</a:t>
            </a:r>
            <a:r>
              <a:rPr kumimoji="0" lang="ja-JP" altLang="en-US" sz="2800" dirty="0">
                <a:latin typeface="+mj-lt"/>
              </a:rPr>
              <a:t>のテープの長さは、</a:t>
            </a:r>
            <a:r>
              <a:rPr kumimoji="0" lang="ja-JP" altLang="en-US" sz="2800" b="1" dirty="0">
                <a:latin typeface="+mj-lt"/>
              </a:rPr>
              <a:t>㋑</a:t>
            </a:r>
            <a:r>
              <a:rPr kumimoji="0" lang="ja-JP" altLang="en-US" sz="2800" dirty="0">
                <a:latin typeface="+mj-lt"/>
              </a:rPr>
              <a:t>のテープの長さの（　①　）倍です。</a:t>
            </a:r>
            <a:endParaRPr kumimoji="0" lang="en-US" altLang="ja-JP" sz="2800" dirty="0">
              <a:latin typeface="+mj-lt"/>
            </a:endParaRPr>
          </a:p>
          <a:p>
            <a:pPr lvl="0"/>
            <a:r>
              <a:rPr kumimoji="0" lang="ja-JP" altLang="en-US" sz="2800" dirty="0">
                <a:latin typeface="+mj-lt"/>
              </a:rPr>
              <a:t>①にあてはまる分数を</a:t>
            </a:r>
            <a:r>
              <a:rPr kumimoji="0" lang="ja-JP" altLang="en-US" sz="2800">
                <a:latin typeface="+mj-lt"/>
              </a:rPr>
              <a:t>書きましょう。</a:t>
            </a:r>
            <a:endParaRPr kumimoji="0" lang="en-US" altLang="ja-JP" sz="2800" dirty="0">
              <a:latin typeface="+mj-lt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CECF31C2-AF56-B39D-F00F-A6BC25A37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8563974B-3C3D-21DC-C86F-23D6A422A9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9274003"/>
              </p:ext>
            </p:extLst>
          </p:nvPr>
        </p:nvGraphicFramePr>
        <p:xfrm>
          <a:off x="2953200" y="2637118"/>
          <a:ext cx="6285600" cy="27490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850">
                  <a:extLst>
                    <a:ext uri="{9D8B030D-6E8A-4147-A177-3AD203B41FA5}">
                      <a16:colId xmlns:a16="http://schemas.microsoft.com/office/drawing/2014/main" val="1843604727"/>
                    </a:ext>
                  </a:extLst>
                </a:gridCol>
                <a:gridCol w="392850">
                  <a:extLst>
                    <a:ext uri="{9D8B030D-6E8A-4147-A177-3AD203B41FA5}">
                      <a16:colId xmlns:a16="http://schemas.microsoft.com/office/drawing/2014/main" val="1070419119"/>
                    </a:ext>
                  </a:extLst>
                </a:gridCol>
                <a:gridCol w="392850">
                  <a:extLst>
                    <a:ext uri="{9D8B030D-6E8A-4147-A177-3AD203B41FA5}">
                      <a16:colId xmlns:a16="http://schemas.microsoft.com/office/drawing/2014/main" val="1159165050"/>
                    </a:ext>
                  </a:extLst>
                </a:gridCol>
                <a:gridCol w="392850">
                  <a:extLst>
                    <a:ext uri="{9D8B030D-6E8A-4147-A177-3AD203B41FA5}">
                      <a16:colId xmlns:a16="http://schemas.microsoft.com/office/drawing/2014/main" val="893330797"/>
                    </a:ext>
                  </a:extLst>
                </a:gridCol>
                <a:gridCol w="392850">
                  <a:extLst>
                    <a:ext uri="{9D8B030D-6E8A-4147-A177-3AD203B41FA5}">
                      <a16:colId xmlns:a16="http://schemas.microsoft.com/office/drawing/2014/main" val="3054864961"/>
                    </a:ext>
                  </a:extLst>
                </a:gridCol>
                <a:gridCol w="392850">
                  <a:extLst>
                    <a:ext uri="{9D8B030D-6E8A-4147-A177-3AD203B41FA5}">
                      <a16:colId xmlns:a16="http://schemas.microsoft.com/office/drawing/2014/main" val="3226537005"/>
                    </a:ext>
                  </a:extLst>
                </a:gridCol>
                <a:gridCol w="392850">
                  <a:extLst>
                    <a:ext uri="{9D8B030D-6E8A-4147-A177-3AD203B41FA5}">
                      <a16:colId xmlns:a16="http://schemas.microsoft.com/office/drawing/2014/main" val="821355597"/>
                    </a:ext>
                  </a:extLst>
                </a:gridCol>
                <a:gridCol w="392850">
                  <a:extLst>
                    <a:ext uri="{9D8B030D-6E8A-4147-A177-3AD203B41FA5}">
                      <a16:colId xmlns:a16="http://schemas.microsoft.com/office/drawing/2014/main" val="2599857063"/>
                    </a:ext>
                  </a:extLst>
                </a:gridCol>
                <a:gridCol w="392850">
                  <a:extLst>
                    <a:ext uri="{9D8B030D-6E8A-4147-A177-3AD203B41FA5}">
                      <a16:colId xmlns:a16="http://schemas.microsoft.com/office/drawing/2014/main" val="512013320"/>
                    </a:ext>
                  </a:extLst>
                </a:gridCol>
                <a:gridCol w="392850">
                  <a:extLst>
                    <a:ext uri="{9D8B030D-6E8A-4147-A177-3AD203B41FA5}">
                      <a16:colId xmlns:a16="http://schemas.microsoft.com/office/drawing/2014/main" val="3794829552"/>
                    </a:ext>
                  </a:extLst>
                </a:gridCol>
                <a:gridCol w="392850">
                  <a:extLst>
                    <a:ext uri="{9D8B030D-6E8A-4147-A177-3AD203B41FA5}">
                      <a16:colId xmlns:a16="http://schemas.microsoft.com/office/drawing/2014/main" val="2842313516"/>
                    </a:ext>
                  </a:extLst>
                </a:gridCol>
                <a:gridCol w="392850">
                  <a:extLst>
                    <a:ext uri="{9D8B030D-6E8A-4147-A177-3AD203B41FA5}">
                      <a16:colId xmlns:a16="http://schemas.microsoft.com/office/drawing/2014/main" val="4159714313"/>
                    </a:ext>
                  </a:extLst>
                </a:gridCol>
                <a:gridCol w="392850">
                  <a:extLst>
                    <a:ext uri="{9D8B030D-6E8A-4147-A177-3AD203B41FA5}">
                      <a16:colId xmlns:a16="http://schemas.microsoft.com/office/drawing/2014/main" val="164581621"/>
                    </a:ext>
                  </a:extLst>
                </a:gridCol>
                <a:gridCol w="392850">
                  <a:extLst>
                    <a:ext uri="{9D8B030D-6E8A-4147-A177-3AD203B41FA5}">
                      <a16:colId xmlns:a16="http://schemas.microsoft.com/office/drawing/2014/main" val="3469411976"/>
                    </a:ext>
                  </a:extLst>
                </a:gridCol>
                <a:gridCol w="392850">
                  <a:extLst>
                    <a:ext uri="{9D8B030D-6E8A-4147-A177-3AD203B41FA5}">
                      <a16:colId xmlns:a16="http://schemas.microsoft.com/office/drawing/2014/main" val="3638276137"/>
                    </a:ext>
                  </a:extLst>
                </a:gridCol>
                <a:gridCol w="392850">
                  <a:extLst>
                    <a:ext uri="{9D8B030D-6E8A-4147-A177-3AD203B41FA5}">
                      <a16:colId xmlns:a16="http://schemas.microsoft.com/office/drawing/2014/main" val="501387609"/>
                    </a:ext>
                  </a:extLst>
                </a:gridCol>
              </a:tblGrid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790522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3562178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4022313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244725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8807516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8819445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6018072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B4591A6-31A1-916A-E2F7-788C55F661E5}"/>
              </a:ext>
            </a:extLst>
          </p:cNvPr>
          <p:cNvSpPr txBox="1"/>
          <p:nvPr/>
        </p:nvSpPr>
        <p:spPr>
          <a:xfrm>
            <a:off x="3130071" y="3235844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/>
              <a:t>㋐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02C82EC-052E-28AB-0C26-89C14C48ECBD}"/>
              </a:ext>
            </a:extLst>
          </p:cNvPr>
          <p:cNvSpPr txBox="1"/>
          <p:nvPr/>
        </p:nvSpPr>
        <p:spPr>
          <a:xfrm>
            <a:off x="3130071" y="4019135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/>
              <a:t>㋑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BAFA927-66BC-8345-37AC-60CD367AB601}"/>
              </a:ext>
            </a:extLst>
          </p:cNvPr>
          <p:cNvSpPr/>
          <p:nvPr/>
        </p:nvSpPr>
        <p:spPr>
          <a:xfrm>
            <a:off x="3741526" y="3424338"/>
            <a:ext cx="1565803" cy="38570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C58A4E6-4D6C-2FB3-FFD0-CEB5E5470E0E}"/>
              </a:ext>
            </a:extLst>
          </p:cNvPr>
          <p:cNvSpPr/>
          <p:nvPr/>
        </p:nvSpPr>
        <p:spPr>
          <a:xfrm>
            <a:off x="3741526" y="4211558"/>
            <a:ext cx="4707149" cy="38570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C6624AF-5601-231B-3786-D0F6B6C926C1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kumimoji="0" lang="en-US" altLang="ja-JP" sz="1800" dirty="0">
                <a:latin typeface="+mj-lt"/>
              </a:rPr>
              <a:t>【</a:t>
            </a:r>
            <a:r>
              <a:rPr kumimoji="0" lang="ja-JP" altLang="en-US" sz="1800">
                <a:latin typeface="+mj-lt"/>
              </a:rPr>
              <a:t>２年</a:t>
            </a:r>
            <a:r>
              <a:rPr kumimoji="0" lang="en-US" altLang="ja-JP" sz="1800" dirty="0">
                <a:latin typeface="+mj-lt"/>
              </a:rPr>
              <a:t>16.</a:t>
            </a:r>
            <a:r>
              <a:rPr kumimoji="0" lang="ja-JP" altLang="en-US" sz="1800">
                <a:latin typeface="+mj-lt"/>
              </a:rPr>
              <a:t>分数</a:t>
            </a:r>
            <a:r>
              <a:rPr kumimoji="0" lang="en-US" altLang="ja-JP" sz="1800" dirty="0">
                <a:latin typeface="+mj-lt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3500713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05B266-8835-1E81-31AA-39AF819400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1F596F33-A29E-9DF0-294D-9619A341FF4D}"/>
              </a:ext>
            </a:extLst>
          </p:cNvPr>
          <p:cNvSpPr txBox="1"/>
          <p:nvPr/>
        </p:nvSpPr>
        <p:spPr>
          <a:xfrm>
            <a:off x="881726" y="543726"/>
            <a:ext cx="1054025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n-ea"/>
              </a:rPr>
              <a:t>赤のテープの長さは４ｍ、白のテープの長さは</a:t>
            </a:r>
            <a:r>
              <a:rPr lang="en-US" altLang="ja-JP" sz="2800" dirty="0">
                <a:latin typeface="+mn-ea"/>
              </a:rPr>
              <a:t>15</a:t>
            </a:r>
            <a:r>
              <a:rPr lang="ja-JP" altLang="en-US" sz="2800" dirty="0">
                <a:latin typeface="+mn-ea"/>
              </a:rPr>
              <a:t>ｍです。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dirty="0">
                <a:latin typeface="+mn-ea"/>
              </a:rPr>
              <a:t>白のテープの長さは赤のテープの長さの（　</a:t>
            </a:r>
            <a:r>
              <a:rPr lang="en-US" altLang="ja-JP" sz="2800" dirty="0">
                <a:latin typeface="+mn-ea"/>
              </a:rPr>
              <a:t>①</a:t>
            </a:r>
            <a:r>
              <a:rPr lang="ja-JP" altLang="en-US" sz="2800" dirty="0">
                <a:latin typeface="+mn-ea"/>
              </a:rPr>
              <a:t>　）倍です。</a:t>
            </a:r>
            <a:endParaRPr lang="en-US" altLang="ja-JP" sz="2800" dirty="0">
              <a:latin typeface="+mn-ea"/>
            </a:endParaRPr>
          </a:p>
          <a:p>
            <a:r>
              <a:rPr lang="en-US" altLang="ja-JP" sz="2800" dirty="0">
                <a:latin typeface="+mn-ea"/>
              </a:rPr>
              <a:t>①</a:t>
            </a:r>
            <a:r>
              <a:rPr lang="ja-JP" altLang="en-US" sz="2800" dirty="0">
                <a:latin typeface="+mn-ea"/>
              </a:rPr>
              <a:t>にあてはまる数を、小数で書きましょう。</a:t>
            </a:r>
            <a:endParaRPr kumimoji="0"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F403998D-469E-F4F0-D0B8-2B35BC0A6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B498ECE-28A4-7FF5-88B4-AA8211B6505B}"/>
              </a:ext>
            </a:extLst>
          </p:cNvPr>
          <p:cNvSpPr txBox="1"/>
          <p:nvPr/>
        </p:nvSpPr>
        <p:spPr>
          <a:xfrm>
            <a:off x="0" y="6221607"/>
            <a:ext cx="935431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800" dirty="0">
                <a:latin typeface="+mn-ea"/>
              </a:rPr>
              <a:t>【</a:t>
            </a:r>
            <a:r>
              <a:rPr kumimoji="0" lang="ja-JP" altLang="en-US" sz="1800" dirty="0">
                <a:latin typeface="+mn-ea"/>
              </a:rPr>
              <a:t>４年６</a:t>
            </a:r>
            <a:r>
              <a:rPr kumimoji="0" lang="en-US" altLang="ja-JP" sz="1800" dirty="0">
                <a:latin typeface="+mn-ea"/>
              </a:rPr>
              <a:t>.</a:t>
            </a:r>
            <a:r>
              <a:rPr kumimoji="0" lang="ja-JP" altLang="en-US" sz="1800" dirty="0">
                <a:latin typeface="+mn-ea"/>
              </a:rPr>
              <a:t>わり算の筆算、倍の見方</a:t>
            </a:r>
            <a:r>
              <a:rPr kumimoji="0" lang="en-US" altLang="ja-JP" sz="1800" dirty="0">
                <a:latin typeface="+mn-ea"/>
              </a:rPr>
              <a:t>】【</a:t>
            </a:r>
            <a:r>
              <a:rPr kumimoji="0" lang="ja-JP" altLang="en-US" dirty="0">
                <a:latin typeface="+mn-ea"/>
              </a:rPr>
              <a:t>４年</a:t>
            </a:r>
            <a:r>
              <a:rPr kumimoji="0" lang="en-US" altLang="ja-JP" dirty="0">
                <a:latin typeface="+mn-ea"/>
              </a:rPr>
              <a:t>13.</a:t>
            </a:r>
            <a:r>
              <a:rPr kumimoji="0" lang="ja-JP" altLang="en-US" dirty="0">
                <a:latin typeface="+mn-ea"/>
              </a:rPr>
              <a:t>小数のかけ算とわり算</a:t>
            </a:r>
            <a:r>
              <a:rPr kumimoji="0" lang="en-US" altLang="ja-JP" sz="1800" dirty="0">
                <a:latin typeface="+mn-ea"/>
              </a:rPr>
              <a:t>】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rPr>
              <a:t>【</a:t>
            </a:r>
            <a:r>
              <a:rPr kumimoji="0" lang="ja-JP" altLang="en-US" dirty="0">
                <a:latin typeface="+mn-ea"/>
              </a:rPr>
              <a:t>５年５</a:t>
            </a:r>
            <a:r>
              <a:rPr kumimoji="0" lang="en-US" altLang="ja-JP" dirty="0">
                <a:latin typeface="+mn-ea"/>
              </a:rPr>
              <a:t>.</a:t>
            </a:r>
            <a:r>
              <a:rPr kumimoji="0" lang="ja-JP" altLang="en-US" dirty="0">
                <a:latin typeface="+mn-ea"/>
              </a:rPr>
              <a:t>小数のわり算、小数の倍</a:t>
            </a:r>
            <a:r>
              <a:rPr kumimoji="0" lang="en-US" altLang="ja-JP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rPr>
              <a:t>】【</a:t>
            </a:r>
            <a:r>
              <a:rPr kumimoji="0" lang="ja-JP" altLang="en-US" dirty="0">
                <a:latin typeface="+mn-ea"/>
              </a:rPr>
              <a:t>５年９</a:t>
            </a:r>
            <a:r>
              <a:rPr kumimoji="0" lang="en-US" altLang="ja-JP" dirty="0">
                <a:latin typeface="+mn-ea"/>
              </a:rPr>
              <a:t>.</a:t>
            </a:r>
            <a:r>
              <a:rPr kumimoji="0" lang="ja-JP" altLang="en-US" dirty="0">
                <a:latin typeface="+mn-ea"/>
              </a:rPr>
              <a:t>分数と小数、整数の関係</a:t>
            </a:r>
            <a:r>
              <a:rPr kumimoji="0" lang="en-US" altLang="ja-JP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rPr>
              <a:t>】</a:t>
            </a:r>
            <a:endParaRPr kumimoji="0" lang="ja-JP" altLang="en-US" sz="1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573353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2D88F3-2CFD-65AA-834A-9F94466C76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3C828317-50A6-B1AD-9929-6CC0A9799F17}"/>
              </a:ext>
            </a:extLst>
          </p:cNvPr>
          <p:cNvSpPr txBox="1"/>
          <p:nvPr/>
        </p:nvSpPr>
        <p:spPr>
          <a:xfrm>
            <a:off x="881726" y="543726"/>
            <a:ext cx="10540253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j-lt"/>
              </a:rPr>
              <a:t>赤のテープの長さは４ｍです。</a:t>
            </a:r>
            <a:endParaRPr lang="en-US" altLang="ja-JP" sz="2800" dirty="0">
              <a:latin typeface="+mj-lt"/>
            </a:endParaRPr>
          </a:p>
          <a:p>
            <a:r>
              <a:rPr lang="ja-JP" altLang="en-US" sz="2800" dirty="0">
                <a:latin typeface="+mj-lt"/>
              </a:rPr>
              <a:t>青のテープの長さは赤のテープの</a:t>
            </a:r>
            <a:r>
              <a:rPr lang="en-US" altLang="ja-JP" sz="2800" dirty="0">
                <a:latin typeface="+mj-lt"/>
              </a:rPr>
              <a:t>0.6</a:t>
            </a:r>
            <a:r>
              <a:rPr lang="ja-JP" altLang="en-US" sz="2800" dirty="0">
                <a:latin typeface="+mj-lt"/>
              </a:rPr>
              <a:t>倍です。</a:t>
            </a:r>
            <a:endParaRPr lang="en-US" altLang="ja-JP" sz="2800" dirty="0">
              <a:latin typeface="+mj-lt"/>
            </a:endParaRPr>
          </a:p>
          <a:p>
            <a:r>
              <a:rPr lang="ja-JP" altLang="en-US" sz="2800" dirty="0">
                <a:latin typeface="+mj-lt"/>
              </a:rPr>
              <a:t>青のテープの長さは（　</a:t>
            </a:r>
            <a:r>
              <a:rPr lang="en-US" altLang="ja-JP" sz="2800" dirty="0">
                <a:latin typeface="+mj-lt"/>
              </a:rPr>
              <a:t>①</a:t>
            </a:r>
            <a:r>
              <a:rPr lang="ja-JP" altLang="en-US" sz="2800" dirty="0">
                <a:latin typeface="+mj-lt"/>
              </a:rPr>
              <a:t>　）ｍです。</a:t>
            </a:r>
            <a:endParaRPr lang="en-US" altLang="ja-JP" sz="2800" dirty="0">
              <a:latin typeface="+mj-lt"/>
            </a:endParaRPr>
          </a:p>
          <a:p>
            <a:r>
              <a:rPr lang="en-US" altLang="ja-JP" sz="2800" dirty="0">
                <a:latin typeface="+mj-lt"/>
              </a:rPr>
              <a:t>①</a:t>
            </a:r>
            <a:r>
              <a:rPr lang="ja-JP" altLang="en-US" sz="2800" dirty="0">
                <a:latin typeface="+mj-lt"/>
              </a:rPr>
              <a:t>にあてはまる数を、小数で書きましょう。</a:t>
            </a:r>
            <a:endParaRPr kumimoji="0" lang="en-US" altLang="ja-JP" sz="2800" dirty="0">
              <a:latin typeface="+mj-lt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0CE158FD-BF47-8C9B-D216-5C65D3744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4</a:t>
            </a:fld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2915FA8-C120-9E29-FE70-A96917E2803D}"/>
              </a:ext>
            </a:extLst>
          </p:cNvPr>
          <p:cNvSpPr txBox="1"/>
          <p:nvPr/>
        </p:nvSpPr>
        <p:spPr>
          <a:xfrm>
            <a:off x="0" y="6488668"/>
            <a:ext cx="949869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kumimoji="0" lang="en-US" altLang="ja-JP" sz="1800" dirty="0">
                <a:latin typeface="+mj-lt"/>
              </a:rPr>
              <a:t>【</a:t>
            </a:r>
            <a:r>
              <a:rPr kumimoji="0" lang="ja-JP" altLang="en-US" sz="1800">
                <a:latin typeface="+mj-lt"/>
              </a:rPr>
              <a:t>４年６</a:t>
            </a:r>
            <a:r>
              <a:rPr kumimoji="0" lang="en-US" altLang="ja-JP" sz="1800" dirty="0">
                <a:latin typeface="+mj-lt"/>
              </a:rPr>
              <a:t>.</a:t>
            </a:r>
            <a:r>
              <a:rPr kumimoji="0" lang="ja-JP" altLang="en-US" sz="1800">
                <a:latin typeface="+mj-lt"/>
              </a:rPr>
              <a:t>わり算の筆算、倍の見方</a:t>
            </a:r>
            <a:r>
              <a:rPr kumimoji="0" lang="en-US" altLang="ja-JP" sz="1800" dirty="0">
                <a:latin typeface="+mj-lt"/>
              </a:rPr>
              <a:t>】</a:t>
            </a:r>
            <a:r>
              <a:rPr kumimoji="0" lang="en-US" altLang="ja-JP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【</a:t>
            </a:r>
            <a:r>
              <a:rPr kumimoji="0" lang="ja-JP" altLang="en-US" sz="18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５年５</a:t>
            </a:r>
            <a:r>
              <a:rPr kumimoji="0" lang="en-US" altLang="ja-JP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.</a:t>
            </a:r>
            <a:r>
              <a:rPr kumimoji="0" lang="ja-JP" altLang="en-US" sz="18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小数のわり算、小数の倍</a:t>
            </a:r>
            <a:r>
              <a:rPr kumimoji="0" lang="en-US" altLang="ja-JP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】</a:t>
            </a:r>
            <a:endParaRPr kumimoji="0" lang="en-US" altLang="ja-JP" sz="1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624417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6BF383-0B62-E0D2-50A2-B928812517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73046A20-F5C8-BDFD-3091-47522B7AB7B4}"/>
              </a:ext>
            </a:extLst>
          </p:cNvPr>
          <p:cNvSpPr txBox="1"/>
          <p:nvPr/>
        </p:nvSpPr>
        <p:spPr>
          <a:xfrm>
            <a:off x="881726" y="543726"/>
            <a:ext cx="1054025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j-lt"/>
              </a:rPr>
              <a:t>緑のテープの長さは９ｍで、黄のテープの</a:t>
            </a:r>
            <a:r>
              <a:rPr lang="en-US" altLang="ja-JP" sz="2800" dirty="0">
                <a:latin typeface="+mj-lt"/>
              </a:rPr>
              <a:t>1.2</a:t>
            </a:r>
            <a:r>
              <a:rPr lang="ja-JP" altLang="en-US" sz="2800" dirty="0">
                <a:latin typeface="+mj-lt"/>
              </a:rPr>
              <a:t>倍です。</a:t>
            </a:r>
            <a:endParaRPr lang="en-US" altLang="ja-JP" sz="2800" dirty="0">
              <a:latin typeface="+mj-lt"/>
            </a:endParaRPr>
          </a:p>
          <a:p>
            <a:r>
              <a:rPr lang="ja-JP" altLang="en-US" sz="2800" dirty="0">
                <a:latin typeface="+mj-lt"/>
              </a:rPr>
              <a:t>黄のテープの長さは（　</a:t>
            </a:r>
            <a:r>
              <a:rPr lang="en-US" altLang="ja-JP" sz="2800" dirty="0">
                <a:latin typeface="+mj-lt"/>
              </a:rPr>
              <a:t>①</a:t>
            </a:r>
            <a:r>
              <a:rPr lang="ja-JP" altLang="en-US" sz="2800" dirty="0">
                <a:latin typeface="+mj-lt"/>
              </a:rPr>
              <a:t>　）ｍです。</a:t>
            </a:r>
            <a:endParaRPr lang="en-US" altLang="ja-JP" sz="2800" dirty="0">
              <a:latin typeface="+mj-lt"/>
            </a:endParaRPr>
          </a:p>
          <a:p>
            <a:r>
              <a:rPr lang="en-US" altLang="ja-JP" sz="2800" dirty="0">
                <a:latin typeface="+mj-lt"/>
              </a:rPr>
              <a:t>①</a:t>
            </a:r>
            <a:r>
              <a:rPr lang="ja-JP" altLang="en-US" sz="2800" dirty="0">
                <a:latin typeface="+mj-lt"/>
              </a:rPr>
              <a:t>にあてはまる数を、小数で書きましょう。</a:t>
            </a:r>
            <a:endParaRPr kumimoji="0" lang="en-US" altLang="ja-JP" sz="2800" dirty="0">
              <a:latin typeface="+mj-lt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5D9D0FA5-F0F9-2169-55E8-001DE4EC2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5</a:t>
            </a:fld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0CF65DE-70B8-66DB-6940-A347DB35DF78}"/>
              </a:ext>
            </a:extLst>
          </p:cNvPr>
          <p:cNvSpPr txBox="1"/>
          <p:nvPr/>
        </p:nvSpPr>
        <p:spPr>
          <a:xfrm>
            <a:off x="0" y="6488668"/>
            <a:ext cx="801319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800" dirty="0">
                <a:latin typeface="+mj-lt"/>
              </a:rPr>
              <a:t>【</a:t>
            </a:r>
            <a:r>
              <a:rPr kumimoji="0" lang="ja-JP" altLang="en-US" sz="1800">
                <a:latin typeface="+mj-lt"/>
              </a:rPr>
              <a:t>４年６</a:t>
            </a:r>
            <a:r>
              <a:rPr kumimoji="0" lang="en-US" altLang="ja-JP" sz="1800" dirty="0">
                <a:latin typeface="+mj-lt"/>
              </a:rPr>
              <a:t>.</a:t>
            </a:r>
            <a:r>
              <a:rPr kumimoji="0" lang="ja-JP" altLang="en-US" sz="1800">
                <a:latin typeface="+mj-lt"/>
              </a:rPr>
              <a:t>わり算の筆算、倍の見方</a:t>
            </a:r>
            <a:r>
              <a:rPr kumimoji="0" lang="en-US" altLang="ja-JP" sz="1800" dirty="0">
                <a:latin typeface="+mj-lt"/>
              </a:rPr>
              <a:t>】</a:t>
            </a:r>
            <a:r>
              <a:rPr kumimoji="0" lang="en-US" altLang="ja-JP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【</a:t>
            </a:r>
            <a:r>
              <a:rPr kumimoji="0" lang="ja-JP" altLang="en-US" sz="18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５年５</a:t>
            </a:r>
            <a:r>
              <a:rPr kumimoji="0" lang="en-US" altLang="ja-JP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.</a:t>
            </a:r>
            <a:r>
              <a:rPr kumimoji="0" lang="ja-JP" altLang="en-US" sz="18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小数のわり算、小数の倍</a:t>
            </a:r>
            <a:r>
              <a:rPr kumimoji="0" lang="en-US" altLang="ja-JP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】</a:t>
            </a:r>
            <a:endParaRPr kumimoji="0" lang="en-US" altLang="ja-JP" sz="1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02286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E7CDAD-653F-A0E6-A0CB-64DB1685AC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31040E9A-2766-CC23-62E4-6144B82A5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j-lt"/>
              </a:rPr>
              <a:t>6</a:t>
            </a:fld>
            <a:endParaRPr kumimoji="1" lang="ja-JP" altLang="en-US">
              <a:latin typeface="+mj-lt"/>
            </a:endParaRPr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7F787888-DCE6-3C15-F01A-EADB8A2CCB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9664664"/>
              </p:ext>
            </p:extLst>
          </p:nvPr>
        </p:nvGraphicFramePr>
        <p:xfrm>
          <a:off x="1355408" y="3886994"/>
          <a:ext cx="9481184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40592">
                  <a:extLst>
                    <a:ext uri="{9D8B030D-6E8A-4147-A177-3AD203B41FA5}">
                      <a16:colId xmlns:a16="http://schemas.microsoft.com/office/drawing/2014/main" val="3815265814"/>
                    </a:ext>
                  </a:extLst>
                </a:gridCol>
                <a:gridCol w="4740592">
                  <a:extLst>
                    <a:ext uri="{9D8B030D-6E8A-4147-A177-3AD203B41FA5}">
                      <a16:colId xmlns:a16="http://schemas.microsoft.com/office/drawing/2014/main" val="33586063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+mn-lt"/>
                        </a:rPr>
                        <a:t>ひまわりＡ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+mn-lt"/>
                        </a:rPr>
                        <a:t>ひまわりＢ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90132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+mn-lt"/>
                        </a:rPr>
                        <a:t>６月１日　　　６月</a:t>
                      </a:r>
                      <a:r>
                        <a:rPr kumimoji="1" lang="en-US" altLang="ja-JP" sz="3200" dirty="0">
                          <a:solidFill>
                            <a:schemeClr val="tx1"/>
                          </a:solidFill>
                          <a:latin typeface="+mn-lt"/>
                        </a:rPr>
                        <a:t>15</a:t>
                      </a:r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+mn-lt"/>
                        </a:rPr>
                        <a:t>日</a:t>
                      </a:r>
                      <a:endParaRPr kumimoji="1" lang="en-US" altLang="ja-JP" sz="3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kumimoji="1" lang="en-US" altLang="ja-JP" sz="3200" dirty="0">
                          <a:solidFill>
                            <a:schemeClr val="tx1"/>
                          </a:solidFill>
                          <a:latin typeface="+mn-lt"/>
                        </a:rPr>
                        <a:t>20</a:t>
                      </a:r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+mn-lt"/>
                        </a:rPr>
                        <a:t>㎝　　→　　</a:t>
                      </a:r>
                      <a:r>
                        <a:rPr kumimoji="1" lang="en-US" altLang="ja-JP" sz="3200" dirty="0">
                          <a:solidFill>
                            <a:schemeClr val="tx1"/>
                          </a:solidFill>
                          <a:latin typeface="+mn-lt"/>
                        </a:rPr>
                        <a:t>40</a:t>
                      </a:r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+mn-lt"/>
                        </a:rPr>
                        <a:t>㎝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+mn-lt"/>
                        </a:rPr>
                        <a:t>６月１日　　　６月</a:t>
                      </a:r>
                      <a:r>
                        <a:rPr kumimoji="1" lang="en-US" altLang="ja-JP" sz="3200" dirty="0">
                          <a:solidFill>
                            <a:schemeClr val="tx1"/>
                          </a:solidFill>
                          <a:latin typeface="+mn-lt"/>
                        </a:rPr>
                        <a:t>15</a:t>
                      </a:r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+mn-lt"/>
                        </a:rPr>
                        <a:t>日</a:t>
                      </a:r>
                      <a:endParaRPr kumimoji="1" lang="en-US" altLang="ja-JP" sz="3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kumimoji="1" lang="en-US" altLang="ja-JP" sz="3200" dirty="0">
                          <a:solidFill>
                            <a:schemeClr val="tx1"/>
                          </a:solidFill>
                          <a:latin typeface="+mn-lt"/>
                        </a:rPr>
                        <a:t>10</a:t>
                      </a:r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+mn-lt"/>
                        </a:rPr>
                        <a:t>㎝　　→　　</a:t>
                      </a:r>
                      <a:r>
                        <a:rPr kumimoji="1" lang="en-US" altLang="ja-JP" sz="3200" dirty="0">
                          <a:solidFill>
                            <a:schemeClr val="tx1"/>
                          </a:solidFill>
                          <a:latin typeface="+mn-lt"/>
                        </a:rPr>
                        <a:t>30</a:t>
                      </a:r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+mn-lt"/>
                        </a:rPr>
                        <a:t>㎝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6190076"/>
                  </a:ext>
                </a:extLst>
              </a:tr>
            </a:tbl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C562420-08F4-35D4-12A5-5C157D04DB66}"/>
              </a:ext>
            </a:extLst>
          </p:cNvPr>
          <p:cNvSpPr txBox="1"/>
          <p:nvPr/>
        </p:nvSpPr>
        <p:spPr>
          <a:xfrm>
            <a:off x="881726" y="543726"/>
            <a:ext cx="10540253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b="1" dirty="0">
                <a:latin typeface="+mj-lt"/>
              </a:rPr>
              <a:t>ひまわりＡ</a:t>
            </a:r>
            <a:r>
              <a:rPr lang="ja-JP" altLang="en-US" sz="2800" dirty="0">
                <a:latin typeface="+mj-lt"/>
              </a:rPr>
              <a:t>と</a:t>
            </a:r>
            <a:r>
              <a:rPr lang="ja-JP" altLang="en-US" sz="2800" b="1" dirty="0">
                <a:latin typeface="+mj-lt"/>
              </a:rPr>
              <a:t>ひまわりＢ</a:t>
            </a:r>
            <a:r>
              <a:rPr lang="ja-JP" altLang="en-US" sz="2800" dirty="0">
                <a:latin typeface="+mj-lt"/>
              </a:rPr>
              <a:t>の高さは、６月１日から６月</a:t>
            </a:r>
            <a:r>
              <a:rPr lang="en-US" altLang="ja-JP" sz="2800" dirty="0">
                <a:latin typeface="+mj-lt"/>
              </a:rPr>
              <a:t>15</a:t>
            </a:r>
            <a:r>
              <a:rPr lang="ja-JP" altLang="en-US" sz="2800" dirty="0">
                <a:latin typeface="+mj-lt"/>
              </a:rPr>
              <a:t>日の間にそれぞれ表のようにのびました。</a:t>
            </a:r>
          </a:p>
          <a:p>
            <a:r>
              <a:rPr lang="ja-JP" altLang="en-US" sz="2800" dirty="0">
                <a:latin typeface="+mj-lt"/>
              </a:rPr>
              <a:t>よくのびたのはどちらですか。</a:t>
            </a:r>
            <a:endParaRPr lang="en-US" altLang="ja-JP" sz="2800" dirty="0">
              <a:latin typeface="+mj-lt"/>
            </a:endParaRPr>
          </a:p>
          <a:p>
            <a:r>
              <a:rPr lang="ja-JP" altLang="en-US" sz="2800" b="1" dirty="0">
                <a:latin typeface="+mj-lt"/>
              </a:rPr>
              <a:t>ひまわりＡ</a:t>
            </a:r>
            <a:r>
              <a:rPr lang="ja-JP" altLang="en-US" sz="2800" dirty="0">
                <a:latin typeface="+mj-lt"/>
              </a:rPr>
              <a:t>、</a:t>
            </a:r>
            <a:r>
              <a:rPr lang="ja-JP" altLang="en-US" sz="2800" b="1" dirty="0">
                <a:latin typeface="+mj-lt"/>
              </a:rPr>
              <a:t>ひまわりＢ</a:t>
            </a:r>
            <a:r>
              <a:rPr lang="ja-JP" altLang="en-US" sz="2800" dirty="0">
                <a:latin typeface="+mj-lt"/>
              </a:rPr>
              <a:t>のどちらか１つを選びましょう。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93BFAA0-8D88-1629-EBE2-1758E8B98C72}"/>
              </a:ext>
            </a:extLst>
          </p:cNvPr>
          <p:cNvSpPr txBox="1"/>
          <p:nvPr/>
        </p:nvSpPr>
        <p:spPr>
          <a:xfrm>
            <a:off x="0" y="6488668"/>
            <a:ext cx="103784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j-lt"/>
              </a:rPr>
              <a:t>【</a:t>
            </a:r>
            <a:r>
              <a:rPr lang="ja-JP" altLang="en-US" sz="1800">
                <a:latin typeface="+mj-lt"/>
              </a:rPr>
              <a:t>４年６</a:t>
            </a:r>
            <a:r>
              <a:rPr lang="en-US" altLang="ja-JP" sz="1800" dirty="0">
                <a:latin typeface="+mj-lt"/>
              </a:rPr>
              <a:t>.</a:t>
            </a:r>
            <a:r>
              <a:rPr lang="ja-JP" altLang="en-US" sz="1800">
                <a:latin typeface="+mj-lt"/>
              </a:rPr>
              <a:t>わり算の筆算、倍の見方</a:t>
            </a:r>
            <a:r>
              <a:rPr lang="en-US" altLang="ja-JP" sz="1800" dirty="0">
                <a:latin typeface="+mj-lt"/>
              </a:rPr>
              <a:t>】【</a:t>
            </a:r>
            <a:r>
              <a:rPr lang="ja-JP" altLang="en-US" sz="1800">
                <a:latin typeface="+mj-lt"/>
              </a:rPr>
              <a:t>５年５</a:t>
            </a:r>
            <a:r>
              <a:rPr lang="en-US" altLang="ja-JP" sz="1800" dirty="0">
                <a:latin typeface="+mj-lt"/>
              </a:rPr>
              <a:t>.</a:t>
            </a:r>
            <a:r>
              <a:rPr lang="ja-JP" altLang="en-US" sz="1800">
                <a:latin typeface="+mj-lt"/>
              </a:rPr>
              <a:t>小数のわり算、小数の倍</a:t>
            </a:r>
            <a:r>
              <a:rPr lang="en-US" altLang="ja-JP" sz="1800" dirty="0">
                <a:latin typeface="+mj-lt"/>
              </a:rPr>
              <a:t>】</a:t>
            </a:r>
            <a:endParaRPr kumimoji="0" lang="en-US" altLang="ja-JP" sz="1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570433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1A851F-CE3E-2423-CA02-E32D2A6B50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5FBCB841-D71D-8C35-EF0F-9E160E42C4FD}"/>
              </a:ext>
            </a:extLst>
          </p:cNvPr>
          <p:cNvSpPr txBox="1"/>
          <p:nvPr/>
        </p:nvSpPr>
        <p:spPr>
          <a:xfrm>
            <a:off x="881726" y="543726"/>
            <a:ext cx="1086338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j-lt"/>
              </a:rPr>
              <a:t>１本</a:t>
            </a:r>
            <a:r>
              <a:rPr lang="en-US" altLang="ja-JP" sz="2800" dirty="0">
                <a:latin typeface="+mj-lt"/>
              </a:rPr>
              <a:t>20</a:t>
            </a:r>
            <a:r>
              <a:rPr lang="ja-JP" altLang="en-US" sz="2800" dirty="0">
                <a:latin typeface="+mj-lt"/>
              </a:rPr>
              <a:t>円のえん筆を□本買うときの代金を</a:t>
            </a:r>
            <a:r>
              <a:rPr lang="en-US" altLang="ja-JP" sz="2800" dirty="0">
                <a:latin typeface="+mj-lt"/>
              </a:rPr>
              <a:t>○</a:t>
            </a:r>
            <a:r>
              <a:rPr lang="ja-JP" altLang="en-US" sz="2800" dirty="0">
                <a:latin typeface="+mj-lt"/>
              </a:rPr>
              <a:t>円として、表にまとめました。</a:t>
            </a:r>
            <a:endParaRPr lang="en-US" altLang="ja-JP" sz="2800" dirty="0">
              <a:latin typeface="+mj-lt"/>
            </a:endParaRPr>
          </a:p>
          <a:p>
            <a:r>
              <a:rPr kumimoji="0" lang="ja-JP" altLang="en-US" sz="2800" dirty="0">
                <a:latin typeface="+mj-lt"/>
              </a:rPr>
              <a:t>代金</a:t>
            </a:r>
            <a:r>
              <a:rPr kumimoji="0" lang="en-US" altLang="ja-JP" sz="2800" dirty="0">
                <a:latin typeface="+mj-lt"/>
              </a:rPr>
              <a:t>○</a:t>
            </a:r>
            <a:r>
              <a:rPr kumimoji="0" lang="ja-JP" altLang="en-US" sz="2800" dirty="0">
                <a:latin typeface="+mj-lt"/>
              </a:rPr>
              <a:t>は本数□に比例していますか。</a:t>
            </a:r>
            <a:endParaRPr kumimoji="0" lang="en-US" altLang="ja-JP" sz="2800" dirty="0">
              <a:latin typeface="+mj-lt"/>
            </a:endParaRPr>
          </a:p>
          <a:p>
            <a:r>
              <a:rPr kumimoji="0" lang="ja-JP" altLang="en-US" sz="2800" b="1" dirty="0">
                <a:latin typeface="+mj-lt"/>
              </a:rPr>
              <a:t>㋐</a:t>
            </a:r>
            <a:r>
              <a:rPr kumimoji="0" lang="ja-JP" altLang="en-US" sz="2800" dirty="0">
                <a:latin typeface="+mj-lt"/>
              </a:rPr>
              <a:t>、</a:t>
            </a:r>
            <a:r>
              <a:rPr kumimoji="0" lang="ja-JP" altLang="en-US" sz="2800" b="1" dirty="0">
                <a:latin typeface="+mj-lt"/>
              </a:rPr>
              <a:t>㋑</a:t>
            </a:r>
            <a:r>
              <a:rPr kumimoji="0" lang="ja-JP" altLang="en-US" sz="2800" dirty="0">
                <a:latin typeface="+mj-lt"/>
              </a:rPr>
              <a:t>のどちらか１つを選びましょう。</a:t>
            </a:r>
            <a:endParaRPr kumimoji="0" lang="en-US" altLang="ja-JP" sz="2800" dirty="0">
              <a:latin typeface="+mj-lt"/>
            </a:endParaRPr>
          </a:p>
          <a:p>
            <a:pPr algn="ctr"/>
            <a:r>
              <a:rPr kumimoji="0" lang="ja-JP" altLang="en-US" sz="2800" dirty="0">
                <a:latin typeface="+mj-lt"/>
              </a:rPr>
              <a:t>（　</a:t>
            </a:r>
            <a:r>
              <a:rPr kumimoji="0" lang="ja-JP" altLang="en-US" sz="2800" b="1" dirty="0">
                <a:latin typeface="+mj-lt"/>
              </a:rPr>
              <a:t>㋐</a:t>
            </a:r>
            <a:r>
              <a:rPr kumimoji="0" lang="ja-JP" altLang="en-US" sz="2800" dirty="0">
                <a:latin typeface="+mj-lt"/>
              </a:rPr>
              <a:t>比例している　　　</a:t>
            </a:r>
            <a:r>
              <a:rPr kumimoji="0" lang="ja-JP" altLang="en-US" sz="2800" b="1" dirty="0">
                <a:latin typeface="+mj-lt"/>
              </a:rPr>
              <a:t>㋑</a:t>
            </a:r>
            <a:r>
              <a:rPr kumimoji="0" lang="ja-JP" altLang="en-US" sz="2800" dirty="0">
                <a:latin typeface="+mj-lt"/>
              </a:rPr>
              <a:t>比例していない　）</a:t>
            </a:r>
            <a:endParaRPr kumimoji="0" lang="en-US" altLang="ja-JP" sz="2800" dirty="0">
              <a:latin typeface="+mj-lt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B808CFF9-B989-58DD-8D59-DA849FE74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7</a:t>
            </a:fld>
            <a:endParaRPr kumimoji="1" lang="ja-JP" altLang="en-US"/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51600CBB-11E4-5666-E2FD-11B3C4758D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3419602"/>
              </p:ext>
            </p:extLst>
          </p:nvPr>
        </p:nvGraphicFramePr>
        <p:xfrm>
          <a:off x="1707044" y="3991952"/>
          <a:ext cx="9446453" cy="9933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39060">
                  <a:extLst>
                    <a:ext uri="{9D8B030D-6E8A-4147-A177-3AD203B41FA5}">
                      <a16:colId xmlns:a16="http://schemas.microsoft.com/office/drawing/2014/main" val="4088881408"/>
                    </a:ext>
                  </a:extLst>
                </a:gridCol>
                <a:gridCol w="1865948">
                  <a:extLst>
                    <a:ext uri="{9D8B030D-6E8A-4147-A177-3AD203B41FA5}">
                      <a16:colId xmlns:a16="http://schemas.microsoft.com/office/drawing/2014/main" val="3611772932"/>
                    </a:ext>
                  </a:extLst>
                </a:gridCol>
                <a:gridCol w="930530">
                  <a:extLst>
                    <a:ext uri="{9D8B030D-6E8A-4147-A177-3AD203B41FA5}">
                      <a16:colId xmlns:a16="http://schemas.microsoft.com/office/drawing/2014/main" val="3767157848"/>
                    </a:ext>
                  </a:extLst>
                </a:gridCol>
                <a:gridCol w="930530">
                  <a:extLst>
                    <a:ext uri="{9D8B030D-6E8A-4147-A177-3AD203B41FA5}">
                      <a16:colId xmlns:a16="http://schemas.microsoft.com/office/drawing/2014/main" val="2582139333"/>
                    </a:ext>
                  </a:extLst>
                </a:gridCol>
                <a:gridCol w="930530">
                  <a:extLst>
                    <a:ext uri="{9D8B030D-6E8A-4147-A177-3AD203B41FA5}">
                      <a16:colId xmlns:a16="http://schemas.microsoft.com/office/drawing/2014/main" val="3242606841"/>
                    </a:ext>
                  </a:extLst>
                </a:gridCol>
                <a:gridCol w="930530">
                  <a:extLst>
                    <a:ext uri="{9D8B030D-6E8A-4147-A177-3AD203B41FA5}">
                      <a16:colId xmlns:a16="http://schemas.microsoft.com/office/drawing/2014/main" val="1997453838"/>
                    </a:ext>
                  </a:extLst>
                </a:gridCol>
                <a:gridCol w="949960">
                  <a:extLst>
                    <a:ext uri="{9D8B030D-6E8A-4147-A177-3AD203B41FA5}">
                      <a16:colId xmlns:a16="http://schemas.microsoft.com/office/drawing/2014/main" val="1335823679"/>
                    </a:ext>
                  </a:extLst>
                </a:gridCol>
                <a:gridCol w="201969">
                  <a:extLst>
                    <a:ext uri="{9D8B030D-6E8A-4147-A177-3AD203B41FA5}">
                      <a16:colId xmlns:a16="http://schemas.microsoft.com/office/drawing/2014/main" val="1715154279"/>
                    </a:ext>
                  </a:extLst>
                </a:gridCol>
                <a:gridCol w="67396">
                  <a:extLst>
                    <a:ext uri="{9D8B030D-6E8A-4147-A177-3AD203B41FA5}">
                      <a16:colId xmlns:a16="http://schemas.microsoft.com/office/drawing/2014/main" val="2899825212"/>
                    </a:ext>
                  </a:extLst>
                </a:gridCol>
              </a:tblGrid>
              <a:tr h="808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altLang="en-US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えん筆の本数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altLang="en-US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□</a:t>
                      </a:r>
                      <a:r>
                        <a:rPr lang="ja-JP" alt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（</a:t>
                      </a:r>
                      <a:r>
                        <a:rPr lang="ja-JP" altLang="en-US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本</a:t>
                      </a:r>
                      <a:r>
                        <a:rPr lang="ja-JP" alt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）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１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２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３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４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５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ja-JP" altLang="en-US" sz="100" b="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13953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altLang="en-US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代金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altLang="en-US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○</a:t>
                      </a:r>
                      <a:r>
                        <a:rPr lang="ja-JP" alt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（</a:t>
                      </a:r>
                      <a:r>
                        <a:rPr lang="ja-JP" altLang="en-US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円</a:t>
                      </a:r>
                      <a:r>
                        <a:rPr lang="ja-JP" alt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）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3200" b="1" kern="100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20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200" b="1" kern="10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40</a:t>
                      </a:r>
                      <a:endParaRPr kumimoji="1" lang="ja-JP" alt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200" b="1" kern="10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60</a:t>
                      </a:r>
                      <a:endParaRPr kumimoji="1" lang="ja-JP" alt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200" b="1" kern="10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80</a:t>
                      </a:r>
                      <a:endParaRPr kumimoji="1" lang="ja-JP" alt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2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100</a:t>
                      </a:r>
                      <a:endParaRPr kumimoji="1" lang="ja-JP" alt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ja-JP" sz="100" b="0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9930323"/>
                  </a:ext>
                </a:extLst>
              </a:tr>
            </a:tbl>
          </a:graphicData>
        </a:graphic>
      </p:graphicFrame>
      <p:sp>
        <p:nvSpPr>
          <p:cNvPr id="11" name="フリーフォーム: 図形 10">
            <a:extLst>
              <a:ext uri="{FF2B5EF4-FFF2-40B4-BE49-F238E27FC236}">
                <a16:creationId xmlns:a16="http://schemas.microsoft.com/office/drawing/2014/main" id="{C471E293-EE2C-FD72-D240-DBB04629A532}"/>
              </a:ext>
            </a:extLst>
          </p:cNvPr>
          <p:cNvSpPr/>
          <p:nvPr/>
        </p:nvSpPr>
        <p:spPr>
          <a:xfrm>
            <a:off x="11080985" y="3991952"/>
            <a:ext cx="72512" cy="993394"/>
          </a:xfrm>
          <a:custGeom>
            <a:avLst/>
            <a:gdLst>
              <a:gd name="csX0" fmla="*/ 7 w 402343"/>
              <a:gd name="csY0" fmla="*/ 0 h 2200656"/>
              <a:gd name="csX1" fmla="*/ 390151 w 402343"/>
              <a:gd name="csY1" fmla="*/ 353568 h 2200656"/>
              <a:gd name="csX2" fmla="*/ 7 w 402343"/>
              <a:gd name="csY2" fmla="*/ 725424 h 2200656"/>
              <a:gd name="csX3" fmla="*/ 402343 w 402343"/>
              <a:gd name="csY3" fmla="*/ 1103376 h 2200656"/>
              <a:gd name="csX4" fmla="*/ 7 w 402343"/>
              <a:gd name="csY4" fmla="*/ 1469136 h 2200656"/>
              <a:gd name="csX5" fmla="*/ 390151 w 402343"/>
              <a:gd name="csY5" fmla="*/ 1847088 h 2200656"/>
              <a:gd name="csX6" fmla="*/ 12199 w 402343"/>
              <a:gd name="csY6" fmla="*/ 2200656 h 220065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402343" h="2200656">
                <a:moveTo>
                  <a:pt x="7" y="0"/>
                </a:moveTo>
                <a:cubicBezTo>
                  <a:pt x="195079" y="116332"/>
                  <a:pt x="390151" y="232664"/>
                  <a:pt x="390151" y="353568"/>
                </a:cubicBezTo>
                <a:cubicBezTo>
                  <a:pt x="390151" y="474472"/>
                  <a:pt x="-2025" y="600456"/>
                  <a:pt x="7" y="725424"/>
                </a:cubicBezTo>
                <a:cubicBezTo>
                  <a:pt x="2039" y="850392"/>
                  <a:pt x="402343" y="979424"/>
                  <a:pt x="402343" y="1103376"/>
                </a:cubicBezTo>
                <a:cubicBezTo>
                  <a:pt x="402343" y="1227328"/>
                  <a:pt x="2039" y="1345184"/>
                  <a:pt x="7" y="1469136"/>
                </a:cubicBezTo>
                <a:cubicBezTo>
                  <a:pt x="-2025" y="1593088"/>
                  <a:pt x="388119" y="1725168"/>
                  <a:pt x="390151" y="1847088"/>
                </a:cubicBezTo>
                <a:cubicBezTo>
                  <a:pt x="392183" y="1969008"/>
                  <a:pt x="202191" y="2084832"/>
                  <a:pt x="12199" y="2200656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9BB2B74-B616-1C6D-E951-DA7C27D1FA70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ja-JP" sz="1800" dirty="0">
                <a:latin typeface="+mj-lt"/>
              </a:rPr>
              <a:t>【</a:t>
            </a:r>
            <a:r>
              <a:rPr kumimoji="0" lang="ja-JP" altLang="en-US" sz="1800">
                <a:latin typeface="+mj-lt"/>
              </a:rPr>
              <a:t>５年３</a:t>
            </a:r>
            <a:r>
              <a:rPr kumimoji="0" lang="en-US" altLang="ja-JP" sz="1800" dirty="0">
                <a:latin typeface="+mj-lt"/>
              </a:rPr>
              <a:t>.</a:t>
            </a:r>
            <a:r>
              <a:rPr kumimoji="0" lang="ja-JP" altLang="en-US" sz="1800">
                <a:latin typeface="+mj-lt"/>
              </a:rPr>
              <a:t>比例</a:t>
            </a:r>
            <a:r>
              <a:rPr kumimoji="0" lang="en-US" altLang="ja-JP" sz="1800" dirty="0">
                <a:latin typeface="+mj-lt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18513099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0C2F0D-DB58-A36C-EF94-BAB6C1A0AD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11FA733E-128D-43DC-14E5-A5E4FBAC2DAE}"/>
              </a:ext>
            </a:extLst>
          </p:cNvPr>
          <p:cNvSpPr txBox="1"/>
          <p:nvPr/>
        </p:nvSpPr>
        <p:spPr>
          <a:xfrm>
            <a:off x="881726" y="543726"/>
            <a:ext cx="10866326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j-lt"/>
              </a:rPr>
              <a:t>１本</a:t>
            </a:r>
            <a:r>
              <a:rPr lang="en-US" altLang="ja-JP" sz="2800" dirty="0">
                <a:latin typeface="+mj-lt"/>
              </a:rPr>
              <a:t>20</a:t>
            </a:r>
            <a:r>
              <a:rPr lang="ja-JP" altLang="en-US" sz="2800" dirty="0">
                <a:latin typeface="+mj-lt"/>
              </a:rPr>
              <a:t>円のえん筆を□本買うときの代金を</a:t>
            </a:r>
            <a:r>
              <a:rPr lang="en-US" altLang="ja-JP" sz="2800" dirty="0">
                <a:latin typeface="+mj-lt"/>
              </a:rPr>
              <a:t>○</a:t>
            </a:r>
            <a:r>
              <a:rPr lang="ja-JP" altLang="en-US" sz="2800" dirty="0">
                <a:latin typeface="+mj-lt"/>
              </a:rPr>
              <a:t>円として、表にまとめます。</a:t>
            </a:r>
            <a:endParaRPr lang="en-US" altLang="ja-JP" sz="2800" dirty="0">
              <a:latin typeface="+mj-lt"/>
            </a:endParaRPr>
          </a:p>
          <a:p>
            <a:r>
              <a:rPr kumimoji="0" lang="ja-JP" altLang="en-US" sz="2800" dirty="0">
                <a:latin typeface="+mj-lt"/>
              </a:rPr>
              <a:t>本数□が</a:t>
            </a:r>
            <a:r>
              <a:rPr kumimoji="0" lang="en-US" altLang="ja-JP" sz="2800" dirty="0">
                <a:latin typeface="+mj-lt"/>
              </a:rPr>
              <a:t>10</a:t>
            </a:r>
            <a:r>
              <a:rPr kumimoji="0" lang="ja-JP" altLang="en-US" sz="2800" dirty="0">
                <a:latin typeface="+mj-lt"/>
              </a:rPr>
              <a:t>本のとき、代金○は（　</a:t>
            </a:r>
            <a:r>
              <a:rPr kumimoji="0" lang="en-US" altLang="ja-JP" sz="2800" dirty="0">
                <a:latin typeface="+mj-lt"/>
              </a:rPr>
              <a:t>①</a:t>
            </a:r>
            <a:r>
              <a:rPr kumimoji="0" lang="ja-JP" altLang="en-US" sz="2800" dirty="0">
                <a:latin typeface="+mj-lt"/>
              </a:rPr>
              <a:t>　）円です。</a:t>
            </a:r>
            <a:endParaRPr kumimoji="0" lang="en-US" altLang="ja-JP" sz="2800" dirty="0">
              <a:latin typeface="+mj-lt"/>
            </a:endParaRPr>
          </a:p>
          <a:p>
            <a:r>
              <a:rPr kumimoji="0" lang="en-US" altLang="ja-JP" sz="2800" dirty="0">
                <a:latin typeface="+mj-lt"/>
              </a:rPr>
              <a:t>①</a:t>
            </a:r>
            <a:r>
              <a:rPr kumimoji="0" lang="ja-JP" altLang="en-US" sz="2800" dirty="0">
                <a:latin typeface="+mj-lt"/>
              </a:rPr>
              <a:t>にあてはまる数を書きましょう。</a:t>
            </a:r>
            <a:endParaRPr kumimoji="0" lang="en-US" altLang="ja-JP" sz="2800" dirty="0">
              <a:latin typeface="+mj-lt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681E7A94-1937-B7D1-EE1C-A02A908D4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8</a:t>
            </a:fld>
            <a:endParaRPr kumimoji="1" lang="ja-JP" altLang="en-US"/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5F24478E-C005-9055-7138-EDD0B26EFF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771101"/>
              </p:ext>
            </p:extLst>
          </p:nvPr>
        </p:nvGraphicFramePr>
        <p:xfrm>
          <a:off x="1575720" y="3565475"/>
          <a:ext cx="9829983" cy="10040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78748">
                  <a:extLst>
                    <a:ext uri="{9D8B030D-6E8A-4147-A177-3AD203B41FA5}">
                      <a16:colId xmlns:a16="http://schemas.microsoft.com/office/drawing/2014/main" val="4088881408"/>
                    </a:ext>
                  </a:extLst>
                </a:gridCol>
                <a:gridCol w="1865948">
                  <a:extLst>
                    <a:ext uri="{9D8B030D-6E8A-4147-A177-3AD203B41FA5}">
                      <a16:colId xmlns:a16="http://schemas.microsoft.com/office/drawing/2014/main" val="3611772932"/>
                    </a:ext>
                  </a:extLst>
                </a:gridCol>
                <a:gridCol w="759788">
                  <a:extLst>
                    <a:ext uri="{9D8B030D-6E8A-4147-A177-3AD203B41FA5}">
                      <a16:colId xmlns:a16="http://schemas.microsoft.com/office/drawing/2014/main" val="3767157848"/>
                    </a:ext>
                  </a:extLst>
                </a:gridCol>
                <a:gridCol w="759788">
                  <a:extLst>
                    <a:ext uri="{9D8B030D-6E8A-4147-A177-3AD203B41FA5}">
                      <a16:colId xmlns:a16="http://schemas.microsoft.com/office/drawing/2014/main" val="2582139333"/>
                    </a:ext>
                  </a:extLst>
                </a:gridCol>
                <a:gridCol w="759788">
                  <a:extLst>
                    <a:ext uri="{9D8B030D-6E8A-4147-A177-3AD203B41FA5}">
                      <a16:colId xmlns:a16="http://schemas.microsoft.com/office/drawing/2014/main" val="3242606841"/>
                    </a:ext>
                  </a:extLst>
                </a:gridCol>
                <a:gridCol w="759788">
                  <a:extLst>
                    <a:ext uri="{9D8B030D-6E8A-4147-A177-3AD203B41FA5}">
                      <a16:colId xmlns:a16="http://schemas.microsoft.com/office/drawing/2014/main" val="1997453838"/>
                    </a:ext>
                  </a:extLst>
                </a:gridCol>
                <a:gridCol w="949960">
                  <a:extLst>
                    <a:ext uri="{9D8B030D-6E8A-4147-A177-3AD203B41FA5}">
                      <a16:colId xmlns:a16="http://schemas.microsoft.com/office/drawing/2014/main" val="1335823679"/>
                    </a:ext>
                  </a:extLst>
                </a:gridCol>
                <a:gridCol w="162560">
                  <a:extLst>
                    <a:ext uri="{9D8B030D-6E8A-4147-A177-3AD203B41FA5}">
                      <a16:colId xmlns:a16="http://schemas.microsoft.com/office/drawing/2014/main" val="1715154279"/>
                    </a:ext>
                  </a:extLst>
                </a:gridCol>
                <a:gridCol w="54888">
                  <a:extLst>
                    <a:ext uri="{9D8B030D-6E8A-4147-A177-3AD203B41FA5}">
                      <a16:colId xmlns:a16="http://schemas.microsoft.com/office/drawing/2014/main" val="2899825212"/>
                    </a:ext>
                  </a:extLst>
                </a:gridCol>
                <a:gridCol w="63232">
                  <a:extLst>
                    <a:ext uri="{9D8B030D-6E8A-4147-A177-3AD203B41FA5}">
                      <a16:colId xmlns:a16="http://schemas.microsoft.com/office/drawing/2014/main" val="2050450768"/>
                    </a:ext>
                  </a:extLst>
                </a:gridCol>
                <a:gridCol w="91875">
                  <a:extLst>
                    <a:ext uri="{9D8B030D-6E8A-4147-A177-3AD203B41FA5}">
                      <a16:colId xmlns:a16="http://schemas.microsoft.com/office/drawing/2014/main" val="1329627781"/>
                    </a:ext>
                  </a:extLst>
                </a:gridCol>
                <a:gridCol w="34589">
                  <a:extLst>
                    <a:ext uri="{9D8B030D-6E8A-4147-A177-3AD203B41FA5}">
                      <a16:colId xmlns:a16="http://schemas.microsoft.com/office/drawing/2014/main" val="498713276"/>
                    </a:ext>
                  </a:extLst>
                </a:gridCol>
                <a:gridCol w="767417">
                  <a:extLst>
                    <a:ext uri="{9D8B030D-6E8A-4147-A177-3AD203B41FA5}">
                      <a16:colId xmlns:a16="http://schemas.microsoft.com/office/drawing/2014/main" val="1471277620"/>
                    </a:ext>
                  </a:extLst>
                </a:gridCol>
                <a:gridCol w="58709">
                  <a:extLst>
                    <a:ext uri="{9D8B030D-6E8A-4147-A177-3AD203B41FA5}">
                      <a16:colId xmlns:a16="http://schemas.microsoft.com/office/drawing/2014/main" val="3827553332"/>
                    </a:ext>
                  </a:extLst>
                </a:gridCol>
                <a:gridCol w="62905">
                  <a:extLst>
                    <a:ext uri="{9D8B030D-6E8A-4147-A177-3AD203B41FA5}">
                      <a16:colId xmlns:a16="http://schemas.microsoft.com/office/drawing/2014/main" val="68233521"/>
                    </a:ext>
                  </a:extLst>
                </a:gridCol>
              </a:tblGrid>
              <a:tr h="808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altLang="en-US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えん筆の本数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altLang="en-US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□</a:t>
                      </a:r>
                      <a:r>
                        <a:rPr lang="ja-JP" alt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（</a:t>
                      </a:r>
                      <a:r>
                        <a:rPr lang="ja-JP" altLang="en-US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本</a:t>
                      </a:r>
                      <a:r>
                        <a:rPr lang="ja-JP" alt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）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１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２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３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４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1" kern="100">
                          <a:solidFill>
                            <a:sysClr val="windowText" lastClr="000000"/>
                          </a:solidFill>
                          <a:effectLst/>
                        </a:rPr>
                        <a:t>５</a:t>
                      </a:r>
                      <a:endParaRPr lang="ja-JP" sz="3200" b="1" kern="10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ja-JP" altLang="en-US" sz="100" b="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ja-JP" altLang="en-US" sz="100" b="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ja-JP" altLang="en-US" sz="100" b="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ja-JP" altLang="en-US" sz="100" b="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3200" b="1" kern="100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10</a:t>
                      </a:r>
                      <a:endParaRPr lang="ja-JP" altLang="ja-JP" sz="3200" b="1" kern="100">
                        <a:solidFill>
                          <a:sysClr val="windowText" lastClr="000000"/>
                        </a:solidFill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ja-JP" altLang="en-US" sz="105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ja-JP" altLang="en-US" sz="1050" b="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13953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altLang="en-US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代金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altLang="en-US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○</a:t>
                      </a:r>
                      <a:r>
                        <a:rPr lang="ja-JP" alt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（</a:t>
                      </a:r>
                      <a:r>
                        <a:rPr lang="ja-JP" altLang="en-US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円</a:t>
                      </a:r>
                      <a:r>
                        <a:rPr lang="ja-JP" alt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）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3200" b="1" kern="100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20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200" b="1" kern="10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40</a:t>
                      </a:r>
                      <a:endParaRPr kumimoji="1" lang="ja-JP" alt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200" b="1" kern="10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60</a:t>
                      </a:r>
                      <a:endParaRPr kumimoji="1" lang="ja-JP" alt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200" b="1" kern="10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80</a:t>
                      </a:r>
                      <a:endParaRPr kumimoji="1" lang="ja-JP" alt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200" b="1" kern="10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100</a:t>
                      </a:r>
                      <a:endParaRPr kumimoji="1" lang="ja-JP" alt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ja-JP" sz="100" b="0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ja-JP" sz="100" b="0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ja-JP" sz="100" b="0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ja-JP" sz="100" b="0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ja-JP" sz="3200" b="0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ja-JP" sz="1050" b="0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ja-JP" sz="1050" b="0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9930323"/>
                  </a:ext>
                </a:extLst>
              </a:tr>
            </a:tbl>
          </a:graphicData>
        </a:graphic>
      </p:graphicFrame>
      <p:sp>
        <p:nvSpPr>
          <p:cNvPr id="5" name="フリーフォーム: 図形 4">
            <a:extLst>
              <a:ext uri="{FF2B5EF4-FFF2-40B4-BE49-F238E27FC236}">
                <a16:creationId xmlns:a16="http://schemas.microsoft.com/office/drawing/2014/main" id="{4E053D56-2283-47C4-0908-58F658477EA9}"/>
              </a:ext>
            </a:extLst>
          </p:cNvPr>
          <p:cNvSpPr/>
          <p:nvPr/>
        </p:nvSpPr>
        <p:spPr>
          <a:xfrm>
            <a:off x="10248426" y="3565475"/>
            <a:ext cx="72512" cy="993394"/>
          </a:xfrm>
          <a:custGeom>
            <a:avLst/>
            <a:gdLst>
              <a:gd name="csX0" fmla="*/ 7 w 402343"/>
              <a:gd name="csY0" fmla="*/ 0 h 2200656"/>
              <a:gd name="csX1" fmla="*/ 390151 w 402343"/>
              <a:gd name="csY1" fmla="*/ 353568 h 2200656"/>
              <a:gd name="csX2" fmla="*/ 7 w 402343"/>
              <a:gd name="csY2" fmla="*/ 725424 h 2200656"/>
              <a:gd name="csX3" fmla="*/ 402343 w 402343"/>
              <a:gd name="csY3" fmla="*/ 1103376 h 2200656"/>
              <a:gd name="csX4" fmla="*/ 7 w 402343"/>
              <a:gd name="csY4" fmla="*/ 1469136 h 2200656"/>
              <a:gd name="csX5" fmla="*/ 390151 w 402343"/>
              <a:gd name="csY5" fmla="*/ 1847088 h 2200656"/>
              <a:gd name="csX6" fmla="*/ 12199 w 402343"/>
              <a:gd name="csY6" fmla="*/ 2200656 h 220065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402343" h="2200656">
                <a:moveTo>
                  <a:pt x="7" y="0"/>
                </a:moveTo>
                <a:cubicBezTo>
                  <a:pt x="195079" y="116332"/>
                  <a:pt x="390151" y="232664"/>
                  <a:pt x="390151" y="353568"/>
                </a:cubicBezTo>
                <a:cubicBezTo>
                  <a:pt x="390151" y="474472"/>
                  <a:pt x="-2025" y="600456"/>
                  <a:pt x="7" y="725424"/>
                </a:cubicBezTo>
                <a:cubicBezTo>
                  <a:pt x="2039" y="850392"/>
                  <a:pt x="402343" y="979424"/>
                  <a:pt x="402343" y="1103376"/>
                </a:cubicBezTo>
                <a:cubicBezTo>
                  <a:pt x="402343" y="1227328"/>
                  <a:pt x="2039" y="1345184"/>
                  <a:pt x="7" y="1469136"/>
                </a:cubicBezTo>
                <a:cubicBezTo>
                  <a:pt x="-2025" y="1593088"/>
                  <a:pt x="388119" y="1725168"/>
                  <a:pt x="390151" y="1847088"/>
                </a:cubicBezTo>
                <a:cubicBezTo>
                  <a:pt x="392183" y="1969008"/>
                  <a:pt x="202191" y="2084832"/>
                  <a:pt x="12199" y="2200656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フリーフォーム: 図形 4">
            <a:extLst>
              <a:ext uri="{FF2B5EF4-FFF2-40B4-BE49-F238E27FC236}">
                <a16:creationId xmlns:a16="http://schemas.microsoft.com/office/drawing/2014/main" id="{3D2A49E4-B9AC-E30D-7046-321D8126C71C}"/>
              </a:ext>
            </a:extLst>
          </p:cNvPr>
          <p:cNvSpPr/>
          <p:nvPr/>
        </p:nvSpPr>
        <p:spPr>
          <a:xfrm>
            <a:off x="10394510" y="3565475"/>
            <a:ext cx="72512" cy="993394"/>
          </a:xfrm>
          <a:custGeom>
            <a:avLst/>
            <a:gdLst>
              <a:gd name="csX0" fmla="*/ 7 w 402343"/>
              <a:gd name="csY0" fmla="*/ 0 h 2200656"/>
              <a:gd name="csX1" fmla="*/ 390151 w 402343"/>
              <a:gd name="csY1" fmla="*/ 353568 h 2200656"/>
              <a:gd name="csX2" fmla="*/ 7 w 402343"/>
              <a:gd name="csY2" fmla="*/ 725424 h 2200656"/>
              <a:gd name="csX3" fmla="*/ 402343 w 402343"/>
              <a:gd name="csY3" fmla="*/ 1103376 h 2200656"/>
              <a:gd name="csX4" fmla="*/ 7 w 402343"/>
              <a:gd name="csY4" fmla="*/ 1469136 h 2200656"/>
              <a:gd name="csX5" fmla="*/ 390151 w 402343"/>
              <a:gd name="csY5" fmla="*/ 1847088 h 2200656"/>
              <a:gd name="csX6" fmla="*/ 12199 w 402343"/>
              <a:gd name="csY6" fmla="*/ 2200656 h 220065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402343" h="2200656">
                <a:moveTo>
                  <a:pt x="7" y="0"/>
                </a:moveTo>
                <a:cubicBezTo>
                  <a:pt x="195079" y="116332"/>
                  <a:pt x="390151" y="232664"/>
                  <a:pt x="390151" y="353568"/>
                </a:cubicBezTo>
                <a:cubicBezTo>
                  <a:pt x="390151" y="474472"/>
                  <a:pt x="-2025" y="600456"/>
                  <a:pt x="7" y="725424"/>
                </a:cubicBezTo>
                <a:cubicBezTo>
                  <a:pt x="2039" y="850392"/>
                  <a:pt x="402343" y="979424"/>
                  <a:pt x="402343" y="1103376"/>
                </a:cubicBezTo>
                <a:cubicBezTo>
                  <a:pt x="402343" y="1227328"/>
                  <a:pt x="2039" y="1345184"/>
                  <a:pt x="7" y="1469136"/>
                </a:cubicBezTo>
                <a:cubicBezTo>
                  <a:pt x="-2025" y="1593088"/>
                  <a:pt x="388119" y="1725168"/>
                  <a:pt x="390151" y="1847088"/>
                </a:cubicBezTo>
                <a:cubicBezTo>
                  <a:pt x="392183" y="1969008"/>
                  <a:pt x="202191" y="2084832"/>
                  <a:pt x="12199" y="2200656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フリーフォーム: 図形 4">
            <a:extLst>
              <a:ext uri="{FF2B5EF4-FFF2-40B4-BE49-F238E27FC236}">
                <a16:creationId xmlns:a16="http://schemas.microsoft.com/office/drawing/2014/main" id="{E3557B3D-5FED-433F-6FC3-C4E8D70FFC47}"/>
              </a:ext>
            </a:extLst>
          </p:cNvPr>
          <p:cNvSpPr/>
          <p:nvPr/>
        </p:nvSpPr>
        <p:spPr>
          <a:xfrm>
            <a:off x="11333191" y="3565475"/>
            <a:ext cx="72512" cy="993394"/>
          </a:xfrm>
          <a:custGeom>
            <a:avLst/>
            <a:gdLst>
              <a:gd name="csX0" fmla="*/ 7 w 402343"/>
              <a:gd name="csY0" fmla="*/ 0 h 2200656"/>
              <a:gd name="csX1" fmla="*/ 390151 w 402343"/>
              <a:gd name="csY1" fmla="*/ 353568 h 2200656"/>
              <a:gd name="csX2" fmla="*/ 7 w 402343"/>
              <a:gd name="csY2" fmla="*/ 725424 h 2200656"/>
              <a:gd name="csX3" fmla="*/ 402343 w 402343"/>
              <a:gd name="csY3" fmla="*/ 1103376 h 2200656"/>
              <a:gd name="csX4" fmla="*/ 7 w 402343"/>
              <a:gd name="csY4" fmla="*/ 1469136 h 2200656"/>
              <a:gd name="csX5" fmla="*/ 390151 w 402343"/>
              <a:gd name="csY5" fmla="*/ 1847088 h 2200656"/>
              <a:gd name="csX6" fmla="*/ 12199 w 402343"/>
              <a:gd name="csY6" fmla="*/ 2200656 h 220065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402343" h="2200656">
                <a:moveTo>
                  <a:pt x="7" y="0"/>
                </a:moveTo>
                <a:cubicBezTo>
                  <a:pt x="195079" y="116332"/>
                  <a:pt x="390151" y="232664"/>
                  <a:pt x="390151" y="353568"/>
                </a:cubicBezTo>
                <a:cubicBezTo>
                  <a:pt x="390151" y="474472"/>
                  <a:pt x="-2025" y="600456"/>
                  <a:pt x="7" y="725424"/>
                </a:cubicBezTo>
                <a:cubicBezTo>
                  <a:pt x="2039" y="850392"/>
                  <a:pt x="402343" y="979424"/>
                  <a:pt x="402343" y="1103376"/>
                </a:cubicBezTo>
                <a:cubicBezTo>
                  <a:pt x="402343" y="1227328"/>
                  <a:pt x="2039" y="1345184"/>
                  <a:pt x="7" y="1469136"/>
                </a:cubicBezTo>
                <a:cubicBezTo>
                  <a:pt x="-2025" y="1593088"/>
                  <a:pt x="388119" y="1725168"/>
                  <a:pt x="390151" y="1847088"/>
                </a:cubicBezTo>
                <a:cubicBezTo>
                  <a:pt x="392183" y="1969008"/>
                  <a:pt x="202191" y="2084832"/>
                  <a:pt x="12199" y="2200656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0CA3FE8-CE21-B9E1-E475-EA123848C7EC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ja-JP" sz="1800" dirty="0">
                <a:latin typeface="+mj-lt"/>
              </a:rPr>
              <a:t>【</a:t>
            </a:r>
            <a:r>
              <a:rPr kumimoji="0" lang="ja-JP" altLang="en-US" sz="1800">
                <a:latin typeface="+mj-lt"/>
              </a:rPr>
              <a:t>５年３</a:t>
            </a:r>
            <a:r>
              <a:rPr kumimoji="0" lang="en-US" altLang="ja-JP" sz="1800" dirty="0">
                <a:latin typeface="+mj-lt"/>
              </a:rPr>
              <a:t>.</a:t>
            </a:r>
            <a:r>
              <a:rPr kumimoji="0" lang="ja-JP" altLang="en-US" sz="1800">
                <a:latin typeface="+mj-lt"/>
              </a:rPr>
              <a:t>比例</a:t>
            </a:r>
            <a:r>
              <a:rPr kumimoji="0" lang="en-US" altLang="ja-JP" sz="1800" dirty="0">
                <a:latin typeface="+mj-lt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18407678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ユーザー定義 1">
      <a:majorFont>
        <a:latin typeface="BIZ UDゴシック"/>
        <a:ea typeface="BIZ UDゴシック"/>
        <a:cs typeface=""/>
      </a:majorFont>
      <a:minorFont>
        <a:latin typeface="BIZ UDゴシック"/>
        <a:ea typeface="BIZ UD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0d21fbe-0215-4329-b29a-4bd358d2244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EBFC54FAC50A34B83F1976D685BB980" ma:contentTypeVersion="11" ma:contentTypeDescription="新しいドキュメントを作成します。" ma:contentTypeScope="" ma:versionID="0b202723156dba7797fc945c306416b8">
  <xsd:schema xmlns:xsd="http://www.w3.org/2001/XMLSchema" xmlns:xs="http://www.w3.org/2001/XMLSchema" xmlns:p="http://schemas.microsoft.com/office/2006/metadata/properties" xmlns:ns3="60d21fbe-0215-4329-b29a-4bd358d22447" targetNamespace="http://schemas.microsoft.com/office/2006/metadata/properties" ma:root="true" ma:fieldsID="644a4b7346243ed9e32bbd636d812e0a" ns3:_="">
    <xsd:import namespace="60d21fbe-0215-4329-b29a-4bd358d22447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_activity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d21fbe-0215-4329-b29a-4bd358d22447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  <xsd:element name="MediaServiceSystemTags" ma:index="1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FA3DC8C-2DA7-41AE-8AC1-194CAE9AE71E}">
  <ds:schemaRefs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60d21fbe-0215-4329-b29a-4bd358d22447"/>
    <ds:schemaRef ds:uri="http://purl.org/dc/dcmitype/"/>
    <ds:schemaRef ds:uri="http://purl.org/dc/terms/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9F7AB569-ACAD-48EF-9A60-A6BC7426E91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ACF8A18-0B31-4CBB-A113-EEA65297E6D3}">
  <ds:schemaRefs>
    <ds:schemaRef ds:uri="60d21fbe-0215-4329-b29a-4bd358d22447"/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7807</TotalTime>
  <Words>725</Words>
  <Application>Microsoft Office PowerPoint</Application>
  <PresentationFormat>ワイド画面</PresentationFormat>
  <Paragraphs>124</Paragraphs>
  <Slides>12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8" baseType="lpstr">
      <vt:lpstr>BIZ UDゴシック</vt:lpstr>
      <vt:lpstr>游ゴシック</vt:lpstr>
      <vt:lpstr>游明朝</vt:lpstr>
      <vt:lpstr>Arial</vt:lpstr>
      <vt:lpstr>Cambria Math</vt:lpstr>
      <vt:lpstr>Office テーマ</vt:lpstr>
      <vt:lpstr>レディネステスト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レディネステスト</dc:title>
  <dc:creator>宮城県総合教育センター</dc:creator>
  <cp:revision>53</cp:revision>
  <cp:lastPrinted>2026-02-17T00:02:30Z</cp:lastPrinted>
  <dcterms:created xsi:type="dcterms:W3CDTF">2025-08-29T05:34:34Z</dcterms:created>
  <dcterms:modified xsi:type="dcterms:W3CDTF">2026-03-13T02:53:48Z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0x0101000EBFC54FAC50A34B83F1976D685BB980</vt:lpwstr>
  </property>
</Properties>
</file>