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6" r:id="rId8"/>
    <p:sldId id="269" r:id="rId9"/>
    <p:sldId id="265" r:id="rId10"/>
    <p:sldId id="270" r:id="rId11"/>
    <p:sldId id="262" r:id="rId12"/>
    <p:sldId id="264" r:id="rId13"/>
    <p:sldId id="271" r:id="rId14"/>
    <p:sldId id="355" r:id="rId15"/>
    <p:sldId id="272" r:id="rId16"/>
    <p:sldId id="354" r:id="rId17"/>
  </p:sldIdLst>
  <p:sldSz cx="12192000" cy="6858000"/>
  <p:notesSz cx="14446250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4E95D9"/>
    <a:srgbClr val="C3C3C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E24A2-53D4-4000-9FB4-7889B2B782AA}" v="1" dt="2026-02-17T00:02:06.306"/>
    <p1510:client id="{28468E3C-8114-CC4C-BDD7-99C39D838A1E}" v="69" dt="2026-02-16T14:49:1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866" autoAdjust="0"/>
  </p:normalViewPr>
  <p:slideViewPr>
    <p:cSldViewPr snapToGrid="0">
      <p:cViewPr varScale="1">
        <p:scale>
          <a:sx n="75" d="100"/>
          <a:sy n="75" d="100"/>
        </p:scale>
        <p:origin x="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6259710" cy="501571"/>
          </a:xfrm>
          <a:prstGeom prst="rect">
            <a:avLst/>
          </a:prstGeom>
        </p:spPr>
        <p:txBody>
          <a:bodyPr vert="horz" lIns="132259" tIns="66129" rIns="132259" bIns="6612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183215" y="5"/>
            <a:ext cx="6259707" cy="501571"/>
          </a:xfrm>
          <a:prstGeom prst="rect">
            <a:avLst/>
          </a:prstGeom>
        </p:spPr>
        <p:txBody>
          <a:bodyPr vert="horz" lIns="132259" tIns="66129" rIns="132259" bIns="66129" rtlCol="0"/>
          <a:lstStyle>
            <a:lvl1pPr algn="r">
              <a:defRPr sz="1700"/>
            </a:lvl1pPr>
          </a:lstStyle>
          <a:p>
            <a:fld id="{BADA077D-70CF-4CED-A527-9833764A2DE9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19575" y="1254125"/>
            <a:ext cx="6007100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59" tIns="66129" rIns="132259" bIns="661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44293" y="4822063"/>
            <a:ext cx="11557666" cy="3944314"/>
          </a:xfrm>
          <a:prstGeom prst="rect">
            <a:avLst/>
          </a:prstGeom>
        </p:spPr>
        <p:txBody>
          <a:bodyPr vert="horz" lIns="132259" tIns="66129" rIns="132259" bIns="661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7147"/>
            <a:ext cx="6259710" cy="501571"/>
          </a:xfrm>
          <a:prstGeom prst="rect">
            <a:avLst/>
          </a:prstGeom>
        </p:spPr>
        <p:txBody>
          <a:bodyPr vert="horz" lIns="132259" tIns="66129" rIns="132259" bIns="6612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183215" y="9517147"/>
            <a:ext cx="6259707" cy="501571"/>
          </a:xfrm>
          <a:prstGeom prst="rect">
            <a:avLst/>
          </a:prstGeom>
        </p:spPr>
        <p:txBody>
          <a:bodyPr vert="horz" lIns="132259" tIns="66129" rIns="132259" bIns="66129" rtlCol="0" anchor="b"/>
          <a:lstStyle>
            <a:lvl1pPr algn="r">
              <a:defRPr sz="1700"/>
            </a:lvl1pPr>
          </a:lstStyle>
          <a:p>
            <a:fld id="{C0CC9C12-88FE-4AD4-859C-15CF73CEF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1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EE472-DBC2-FC1C-43A0-7C5F79E14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EBC4C4-A708-7F01-5182-7B671221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43E38-92B7-7416-9FF5-008846E0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76626-BFB0-5420-0906-244B8DA9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C824F-30BA-0B34-00DD-A08D720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CEEFA-5CB7-A011-4465-2F30C13B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5BE046-B910-CBFC-75BD-C8F6AC7CD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56179-1638-FCA1-1172-69B8DFD2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11A5A3-B0AA-6E36-4904-4E7FD84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9C4F8-1CC6-D669-2B61-FD48451C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91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01B1CF-6762-B4C5-D78C-A30BEF8D5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1748AB-90A7-B28C-A4ED-F476CCC4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9791D-061C-02E4-F04C-98EF3F3D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A0415-AC13-022F-174E-032CCECD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94BD4-6F9F-2560-8369-96D2E5EC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EC5D90-C9C3-9D03-97FA-2ADD003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76C22-7938-DF30-51DD-740672FD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717BE7-B5C4-55B5-21CC-DF10E56D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4A645-0999-81D9-CA95-D92D9052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873C1-DF31-42E0-A7FF-1375F65C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2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967BB-43B5-F7A5-F9C9-56CBB956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8B1D5-787C-8DEF-F00D-0C6C227B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80DDA-B0DF-26A2-7442-8C90956D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AB2B29-624B-7942-4396-81F6D5DE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9C6F8-5B5F-EB31-6E81-156278D1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7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7F074-37D7-34F5-096C-89300456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8BF53-8509-2E05-8551-D198531D7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9A676C-AB77-9182-889B-B52B657A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F9594F-AED9-5BDC-263F-069DF053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0635F2-53E2-2EE4-10F4-C418E6C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D59F5D-4293-931E-1AFF-1706F168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7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0E9FF-C0DA-FB1A-67AE-21F8394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E30B81-E8F3-0568-18A3-5698A061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9DAB59-727D-16AD-A70E-0D31A213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092FC4-1F57-76B1-9F2F-D33A0FCF6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84888B-48CA-5DE3-1D7F-F36BB25E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528858-8998-1DEB-4E86-CC7F007C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F1A489-37EE-CBBE-4940-5A3652D3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666455-6244-8CF6-F9FC-2694A8B6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3C61C-351A-9030-880D-2F5EA50C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A444CC-6507-67C7-3C74-F93FD31B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41A8D-C7E4-BCDD-9288-C8B58FE2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447C77-16DA-5013-A637-B74D29D6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27B98B-6657-ACD3-02A8-9F8E584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6F3FAC-7F8C-284B-7D5C-FEDE3496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A2F98B-76ED-7212-E036-36EC21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BF441-1A4B-65FE-B0F5-834076B9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20EA7-EEFF-A518-3C1D-82F9570C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2C53C9-17BB-355B-FCBA-A3EE608E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2660E6-865D-8681-5C48-75037FC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7D6890-8BC6-B034-F7E2-E3CE634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4732D5-96C6-2CE7-FE52-715649E8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4C783-A8C5-8EFD-D282-3DA1F667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63C920-8DC4-7819-54BE-C9AB57F12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B6E79-3AFB-88F9-C736-26D18B2D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2629DB-6BEC-9709-FB72-3CF46BBF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91CBF8-9827-5F80-C9BC-C95CF1F0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B42963-315A-EFF1-DFFC-0538B13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9AEAE7-C5A6-2923-320B-410C250D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F01530-C70E-A2B1-8F07-BC88393A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26A56A-BE01-82C9-F537-50D609D4B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E56F7-96BE-4354-8C85-9F9F3B08C1BB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8342D4-C021-9C2D-42A7-4700EFFE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063A79-374D-B333-86D2-74E41E0A6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493981" y="92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FD8D9-0933-4DFC-9336-0D1486BA97A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86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AF7BE-179F-2243-C08A-1A1189CAB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レディネステスト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DC93D-AECF-D503-416A-CF3AE77C7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５年</a:t>
            </a:r>
            <a:r>
              <a:rPr kumimoji="1" lang="en-US" altLang="ja-JP"/>
              <a:t>12.</a:t>
            </a:r>
            <a:r>
              <a:rPr kumimoji="1" lang="ja-JP" altLang="en-US"/>
              <a:t>単位量</a:t>
            </a:r>
            <a:r>
              <a:rPr kumimoji="1" lang="ja-JP" altLang="en-US" dirty="0"/>
              <a:t>あたりの大きさ</a:t>
            </a:r>
          </a:p>
        </p:txBody>
      </p:sp>
    </p:spTree>
    <p:extLst>
      <p:ext uri="{BB962C8B-B14F-4D97-AF65-F5344CB8AC3E}">
        <p14:creationId xmlns:p14="http://schemas.microsoft.com/office/powerpoint/2010/main" val="168751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98B-82B1-AED0-0736-7D872A4C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6403BD-4EF1-6D20-A9A9-0DA53A15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9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8FCD7-CAD0-5AD6-1438-D52B1489624E}"/>
              </a:ext>
            </a:extLst>
          </p:cNvPr>
          <p:cNvSpPr txBox="1"/>
          <p:nvPr/>
        </p:nvSpPr>
        <p:spPr>
          <a:xfrm>
            <a:off x="881726" y="543726"/>
            <a:ext cx="10540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リボンを</a:t>
            </a:r>
            <a:r>
              <a:rPr lang="en-US" altLang="ja-JP" sz="2800" dirty="0">
                <a:latin typeface="+mn-ea"/>
              </a:rPr>
              <a:t>2.5</a:t>
            </a:r>
            <a:r>
              <a:rPr lang="ja-JP" altLang="en-US" sz="2800" dirty="0">
                <a:latin typeface="+mn-ea"/>
              </a:rPr>
              <a:t>ｍ買ったら、代金は</a:t>
            </a:r>
            <a:r>
              <a:rPr lang="en-US" altLang="ja-JP" sz="2800" dirty="0">
                <a:latin typeface="+mn-ea"/>
              </a:rPr>
              <a:t>300</a:t>
            </a:r>
            <a:r>
              <a:rPr lang="ja-JP" altLang="en-US" sz="2800" dirty="0">
                <a:latin typeface="+mn-ea"/>
              </a:rPr>
              <a:t>円でした。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このリボン１ｍのねだんは（　①　）円です。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EB0EE7-F2D4-A5B7-217F-089BF2C68054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５年５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>
                <a:latin typeface="+mn-ea"/>
              </a:rPr>
              <a:t>小数のわり算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9568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4AF51-22FE-6862-EB26-7E7A4BB2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79BB980-CA11-C068-B10A-C194A9E2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10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3880BF-BEB2-2202-7940-99F129CF7D4E}"/>
              </a:ext>
            </a:extLst>
          </p:cNvPr>
          <p:cNvSpPr txBox="1"/>
          <p:nvPr/>
        </p:nvSpPr>
        <p:spPr>
          <a:xfrm>
            <a:off x="881726" y="543726"/>
            <a:ext cx="105402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チーターは１秒間で</a:t>
            </a:r>
            <a:r>
              <a:rPr lang="en-US" altLang="ja-JP" sz="2800" dirty="0">
                <a:latin typeface="+mn-ea"/>
              </a:rPr>
              <a:t>30</a:t>
            </a:r>
            <a:r>
              <a:rPr lang="ja-JP" altLang="en-US" sz="2800" dirty="0">
                <a:latin typeface="+mn-ea"/>
              </a:rPr>
              <a:t>ｍのきょりを走ります。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チーターが走る時間ときょりの関係を表にまとめます。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①～③にあてはまる数を</a:t>
            </a:r>
            <a:r>
              <a:rPr lang="ja-JP" altLang="en-US" sz="2800" b="1" dirty="0">
                <a:latin typeface="+mn-ea"/>
              </a:rPr>
              <a:t>㋐～㋓</a:t>
            </a:r>
            <a:r>
              <a:rPr lang="ja-JP" altLang="en-US" sz="2800" dirty="0">
                <a:latin typeface="+mn-ea"/>
              </a:rPr>
              <a:t>の中から選びましょう。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①</a:t>
            </a:r>
            <a:r>
              <a:rPr lang="en-US" altLang="ja-JP" sz="2800" dirty="0">
                <a:latin typeface="+mn-ea"/>
              </a:rPr>
              <a:t>31	</a:t>
            </a:r>
            <a:r>
              <a:rPr lang="ja-JP" altLang="en-US" sz="2800" dirty="0">
                <a:latin typeface="+mn-ea"/>
              </a:rPr>
              <a:t>　②</a:t>
            </a:r>
            <a:r>
              <a:rPr lang="en-US" altLang="ja-JP" sz="2800" dirty="0">
                <a:latin typeface="+mn-ea"/>
              </a:rPr>
              <a:t>32	</a:t>
            </a:r>
            <a:r>
              <a:rPr lang="ja-JP" altLang="en-US" sz="2800" dirty="0">
                <a:latin typeface="+mn-ea"/>
              </a:rPr>
              <a:t>③</a:t>
            </a:r>
            <a:r>
              <a:rPr lang="en-US" altLang="ja-JP" sz="2800" dirty="0">
                <a:latin typeface="+mn-ea"/>
              </a:rPr>
              <a:t>33</a:t>
            </a:r>
          </a:p>
          <a:p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①</a:t>
            </a:r>
            <a:r>
              <a:rPr lang="en-US" altLang="ja-JP" sz="2800" dirty="0">
                <a:latin typeface="+mn-ea"/>
              </a:rPr>
              <a:t>40	</a:t>
            </a:r>
            <a:r>
              <a:rPr lang="ja-JP" altLang="en-US" sz="2800" dirty="0">
                <a:latin typeface="+mn-ea"/>
              </a:rPr>
              <a:t>　②</a:t>
            </a:r>
            <a:r>
              <a:rPr lang="en-US" altLang="ja-JP" sz="2800" dirty="0">
                <a:latin typeface="+mn-ea"/>
              </a:rPr>
              <a:t>50	</a:t>
            </a:r>
            <a:r>
              <a:rPr lang="ja-JP" altLang="en-US" sz="2800" dirty="0">
                <a:latin typeface="+mn-ea"/>
              </a:rPr>
              <a:t>③</a:t>
            </a:r>
            <a:r>
              <a:rPr lang="en-US" altLang="ja-JP" sz="2800" dirty="0">
                <a:latin typeface="+mn-ea"/>
              </a:rPr>
              <a:t>60</a:t>
            </a:r>
          </a:p>
          <a:p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①</a:t>
            </a:r>
            <a:r>
              <a:rPr lang="en-US" altLang="ja-JP" sz="2800" dirty="0">
                <a:latin typeface="+mn-ea"/>
              </a:rPr>
              <a:t>60	</a:t>
            </a:r>
            <a:r>
              <a:rPr lang="ja-JP" altLang="en-US" sz="2800" dirty="0">
                <a:latin typeface="+mn-ea"/>
              </a:rPr>
              <a:t>　②</a:t>
            </a:r>
            <a:r>
              <a:rPr lang="en-US" altLang="ja-JP" sz="2800" dirty="0">
                <a:latin typeface="+mn-ea"/>
              </a:rPr>
              <a:t>120	</a:t>
            </a:r>
            <a:r>
              <a:rPr lang="ja-JP" altLang="en-US" sz="2800" dirty="0">
                <a:latin typeface="+mn-ea"/>
              </a:rPr>
              <a:t>③</a:t>
            </a:r>
            <a:r>
              <a:rPr lang="en-US" altLang="ja-JP" sz="2800" dirty="0">
                <a:latin typeface="+mn-ea"/>
              </a:rPr>
              <a:t>240</a:t>
            </a:r>
          </a:p>
          <a:p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en-US" altLang="ja-JP" sz="2800" b="1" dirty="0">
                <a:latin typeface="+mn-ea"/>
              </a:rPr>
              <a:t> </a:t>
            </a:r>
            <a:r>
              <a:rPr lang="ja-JP" altLang="en-US" sz="2800" dirty="0">
                <a:latin typeface="+mn-ea"/>
              </a:rPr>
              <a:t>①</a:t>
            </a:r>
            <a:r>
              <a:rPr lang="en-US" altLang="ja-JP" sz="2800" dirty="0">
                <a:latin typeface="+mn-ea"/>
              </a:rPr>
              <a:t>60	</a:t>
            </a:r>
            <a:r>
              <a:rPr lang="ja-JP" altLang="en-US" sz="2800" dirty="0">
                <a:latin typeface="+mn-ea"/>
              </a:rPr>
              <a:t>　②</a:t>
            </a:r>
            <a:r>
              <a:rPr lang="en-US" altLang="ja-JP" sz="2800" dirty="0">
                <a:latin typeface="+mn-ea"/>
              </a:rPr>
              <a:t>90	</a:t>
            </a:r>
            <a:r>
              <a:rPr lang="ja-JP" altLang="en-US" sz="2800" dirty="0">
                <a:latin typeface="+mn-ea"/>
              </a:rPr>
              <a:t>③</a:t>
            </a:r>
            <a:r>
              <a:rPr lang="en-US" altLang="ja-JP" sz="2800" dirty="0">
                <a:latin typeface="+mn-ea"/>
              </a:rPr>
              <a:t>120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13CFB23-DAE2-623D-54DE-86799299C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54768"/>
              </p:ext>
            </p:extLst>
          </p:nvPr>
        </p:nvGraphicFramePr>
        <p:xfrm>
          <a:off x="2603088" y="4888748"/>
          <a:ext cx="7917841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560">
                  <a:extLst>
                    <a:ext uri="{9D8B030D-6E8A-4147-A177-3AD203B41FA5}">
                      <a16:colId xmlns:a16="http://schemas.microsoft.com/office/drawing/2014/main" val="4088881408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3611772932"/>
                    </a:ext>
                  </a:extLst>
                </a:gridCol>
                <a:gridCol w="1132339">
                  <a:extLst>
                    <a:ext uri="{9D8B030D-6E8A-4147-A177-3AD203B41FA5}">
                      <a16:colId xmlns:a16="http://schemas.microsoft.com/office/drawing/2014/main" val="3767157848"/>
                    </a:ext>
                  </a:extLst>
                </a:gridCol>
                <a:gridCol w="1132339">
                  <a:extLst>
                    <a:ext uri="{9D8B030D-6E8A-4147-A177-3AD203B41FA5}">
                      <a16:colId xmlns:a16="http://schemas.microsoft.com/office/drawing/2014/main" val="2582139333"/>
                    </a:ext>
                  </a:extLst>
                </a:gridCol>
                <a:gridCol w="1132339">
                  <a:extLst>
                    <a:ext uri="{9D8B030D-6E8A-4147-A177-3AD203B41FA5}">
                      <a16:colId xmlns:a16="http://schemas.microsoft.com/office/drawing/2014/main" val="3242606841"/>
                    </a:ext>
                  </a:extLst>
                </a:gridCol>
                <a:gridCol w="1132339">
                  <a:extLst>
                    <a:ext uri="{9D8B030D-6E8A-4147-A177-3AD203B41FA5}">
                      <a16:colId xmlns:a16="http://schemas.microsoft.com/office/drawing/2014/main" val="1997453838"/>
                    </a:ext>
                  </a:extLst>
                </a:gridCol>
                <a:gridCol w="201969">
                  <a:extLst>
                    <a:ext uri="{9D8B030D-6E8A-4147-A177-3AD203B41FA5}">
                      <a16:colId xmlns:a16="http://schemas.microsoft.com/office/drawing/2014/main" val="1715154279"/>
                    </a:ext>
                  </a:extLst>
                </a:gridCol>
                <a:gridCol w="67396">
                  <a:extLst>
                    <a:ext uri="{9D8B030D-6E8A-4147-A177-3AD203B41FA5}">
                      <a16:colId xmlns:a16="http://schemas.microsoft.com/office/drawing/2014/main" val="2899825212"/>
                    </a:ext>
                  </a:extLst>
                </a:gridCol>
              </a:tblGrid>
              <a:tr h="375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時間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秒</a:t>
                      </a: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１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２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３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４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3200" b="0" dirty="0"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95347"/>
                  </a:ext>
                </a:extLst>
              </a:tr>
              <a:tr h="165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きょり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ja-JP" sz="3200" b="1" kern="1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（</a:t>
                      </a:r>
                      <a:r>
                        <a:rPr lang="ja-JP" altLang="en-US" sz="3200" b="1" kern="1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ｍ</a:t>
                      </a:r>
                      <a:r>
                        <a:rPr lang="ja-JP" altLang="ja-JP" sz="3200" b="1" kern="1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）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①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②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>
                          <a:solidFill>
                            <a:schemeClr val="tx1"/>
                          </a:solidFill>
                          <a:latin typeface="+mj-lt"/>
                        </a:rPr>
                        <a:t>③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0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930323"/>
                  </a:ext>
                </a:extLst>
              </a:tr>
            </a:tbl>
          </a:graphicData>
        </a:graphic>
      </p:graphicFrame>
      <p:sp>
        <p:nvSpPr>
          <p:cNvPr id="8" name="フリーフォーム: 図形 6">
            <a:extLst>
              <a:ext uri="{FF2B5EF4-FFF2-40B4-BE49-F238E27FC236}">
                <a16:creationId xmlns:a16="http://schemas.microsoft.com/office/drawing/2014/main" id="{EAEB01A9-D826-90F4-F501-0F08605B87DF}"/>
              </a:ext>
            </a:extLst>
          </p:cNvPr>
          <p:cNvSpPr/>
          <p:nvPr/>
        </p:nvSpPr>
        <p:spPr>
          <a:xfrm>
            <a:off x="10450088" y="4888748"/>
            <a:ext cx="70841" cy="1066800"/>
          </a:xfrm>
          <a:custGeom>
            <a:avLst/>
            <a:gdLst>
              <a:gd name="csX0" fmla="*/ 7 w 402343"/>
              <a:gd name="csY0" fmla="*/ 0 h 2200656"/>
              <a:gd name="csX1" fmla="*/ 390151 w 402343"/>
              <a:gd name="csY1" fmla="*/ 353568 h 2200656"/>
              <a:gd name="csX2" fmla="*/ 7 w 402343"/>
              <a:gd name="csY2" fmla="*/ 725424 h 2200656"/>
              <a:gd name="csX3" fmla="*/ 402343 w 402343"/>
              <a:gd name="csY3" fmla="*/ 1103376 h 2200656"/>
              <a:gd name="csX4" fmla="*/ 7 w 402343"/>
              <a:gd name="csY4" fmla="*/ 1469136 h 2200656"/>
              <a:gd name="csX5" fmla="*/ 390151 w 402343"/>
              <a:gd name="csY5" fmla="*/ 1847088 h 2200656"/>
              <a:gd name="csX6" fmla="*/ 12199 w 402343"/>
              <a:gd name="csY6" fmla="*/ 2200656 h 22006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02343" h="2200656">
                <a:moveTo>
                  <a:pt x="7" y="0"/>
                </a:moveTo>
                <a:cubicBezTo>
                  <a:pt x="195079" y="116332"/>
                  <a:pt x="390151" y="232664"/>
                  <a:pt x="390151" y="353568"/>
                </a:cubicBezTo>
                <a:cubicBezTo>
                  <a:pt x="390151" y="474472"/>
                  <a:pt x="-2025" y="600456"/>
                  <a:pt x="7" y="725424"/>
                </a:cubicBezTo>
                <a:cubicBezTo>
                  <a:pt x="2039" y="850392"/>
                  <a:pt x="402343" y="979424"/>
                  <a:pt x="402343" y="1103376"/>
                </a:cubicBezTo>
                <a:cubicBezTo>
                  <a:pt x="402343" y="1227328"/>
                  <a:pt x="2039" y="1345184"/>
                  <a:pt x="7" y="1469136"/>
                </a:cubicBezTo>
                <a:cubicBezTo>
                  <a:pt x="-2025" y="1593088"/>
                  <a:pt x="388119" y="1725168"/>
                  <a:pt x="390151" y="1847088"/>
                </a:cubicBezTo>
                <a:cubicBezTo>
                  <a:pt x="392183" y="1969008"/>
                  <a:pt x="202191" y="2084832"/>
                  <a:pt x="12199" y="22006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344617-B587-2CB8-B517-77C713A93556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 dirty="0">
                <a:latin typeface="+mn-ea"/>
              </a:rPr>
              <a:t>５年３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 dirty="0">
                <a:latin typeface="+mn-ea"/>
              </a:rPr>
              <a:t>比例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92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C4501-127F-3631-9191-0AA42E22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F18E5EE-D586-FDB6-D497-E5A8F06A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11</a:t>
            </a:fld>
            <a:endParaRPr kumimoji="1" lang="ja-JP" altLang="en-US" dirty="0">
              <a:latin typeface="+mn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CEF9D3C-6034-8CE3-8D30-3FF3575CC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71093"/>
              </p:ext>
            </p:extLst>
          </p:nvPr>
        </p:nvGraphicFramePr>
        <p:xfrm>
          <a:off x="1516961" y="2794991"/>
          <a:ext cx="915807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743">
                  <a:extLst>
                    <a:ext uri="{9D8B030D-6E8A-4147-A177-3AD203B41FA5}">
                      <a16:colId xmlns:a16="http://schemas.microsoft.com/office/drawing/2014/main" val="4657506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787217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07727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82659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962955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03426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曜日</a:t>
                      </a:r>
                    </a:p>
                  </a:txBody>
                  <a:tcPr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60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>
                          <a:solidFill>
                            <a:schemeClr val="tx1"/>
                          </a:solidFill>
                        </a:rPr>
                        <a:t>人数（人）</a:t>
                      </a:r>
                    </a:p>
                  </a:txBody>
                  <a:tcPr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536822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32FE60-EA83-6E78-4E72-8F6F57C2D3E7}"/>
              </a:ext>
            </a:extLst>
          </p:cNvPr>
          <p:cNvSpPr txBox="1"/>
          <p:nvPr/>
        </p:nvSpPr>
        <p:spPr>
          <a:xfrm>
            <a:off x="881726" y="543726"/>
            <a:ext cx="107819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５年３組で先週５日間に欠席した人数を調べ、表にまとめました。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１日にならすと、平均（　①　）人が欠席しました。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ED9AB8-B199-0E42-77A4-DDD25D8DCC7C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５年</a:t>
            </a:r>
            <a:r>
              <a:rPr lang="en-US" altLang="ja-JP" sz="1800" dirty="0">
                <a:latin typeface="+mn-ea"/>
              </a:rPr>
              <a:t>11.</a:t>
            </a:r>
            <a:r>
              <a:rPr lang="ja-JP" altLang="en-US" sz="1800">
                <a:latin typeface="+mn-ea"/>
              </a:rPr>
              <a:t>平均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629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4E6D6-9C39-21A2-AC75-5FD516FA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2965657-9B80-3EB4-9A5E-FA3DF5121CDF}"/>
              </a:ext>
            </a:extLst>
          </p:cNvPr>
          <p:cNvSpPr txBox="1"/>
          <p:nvPr/>
        </p:nvSpPr>
        <p:spPr>
          <a:xfrm>
            <a:off x="881725" y="543734"/>
            <a:ext cx="10540800" cy="5262979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解答</a:t>
            </a:r>
            <a:endParaRPr lang="en-US" altLang="ja-JP" sz="2800" dirty="0">
              <a:latin typeface="+mn-ea"/>
            </a:endParaRPr>
          </a:p>
          <a:p>
            <a:pPr marL="814388" indent="-814388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Ａさん</a:t>
            </a:r>
            <a:endParaRPr lang="en-US" altLang="ja-JP" sz="2800" dirty="0">
              <a:latin typeface="+mn-ea"/>
            </a:endParaRP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25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7090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150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12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2.56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0.4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ja-JP" altLang="en-US" sz="2800" dirty="0">
                <a:latin typeface="+mn-ea"/>
              </a:rPr>
              <a:t>包帯Ｂ</a:t>
            </a:r>
            <a:endParaRPr kumimoji="0" lang="en-US" altLang="ja-JP" sz="2800" dirty="0">
              <a:latin typeface="+mn-ea"/>
            </a:endParaRP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120</a:t>
            </a:r>
          </a:p>
          <a:p>
            <a:pPr marL="814388" indent="-814388">
              <a:buFont typeface="+mj-lt"/>
              <a:buAutoNum type="arabicPeriod"/>
            </a:pPr>
            <a:r>
              <a:rPr kumimoji="0" lang="ja-JP" altLang="en-US" sz="2800" dirty="0">
                <a:latin typeface="+mn-ea"/>
              </a:rPr>
              <a:t>㋓</a:t>
            </a:r>
            <a:endParaRPr kumimoji="0" lang="en-US" altLang="ja-JP" sz="2800" dirty="0">
              <a:latin typeface="+mn-ea"/>
            </a:endParaRPr>
          </a:p>
          <a:p>
            <a:pPr marL="814388" indent="-814388">
              <a:buFont typeface="+mj-lt"/>
              <a:buAutoNum type="arabicPeriod"/>
            </a:pPr>
            <a:r>
              <a:rPr kumimoji="0" lang="en-US" altLang="ja-JP" sz="2800" dirty="0">
                <a:latin typeface="+mn-ea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233845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35BB6-8045-C778-9D1A-3FB9DED9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DC638B-3211-AA3A-982E-2FD62A43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</a:t>
            </a:fld>
            <a:endParaRPr kumimoji="1" lang="ja-JP" altLang="en-US" dirty="0">
              <a:latin typeface="+mn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59367789-0436-3EEA-9303-FEF50CA5A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20172"/>
              </p:ext>
            </p:extLst>
          </p:nvPr>
        </p:nvGraphicFramePr>
        <p:xfrm>
          <a:off x="2351294" y="2168859"/>
          <a:ext cx="7489412" cy="422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58">
                  <a:extLst>
                    <a:ext uri="{9D8B030D-6E8A-4147-A177-3AD203B41FA5}">
                      <a16:colId xmlns:a16="http://schemas.microsoft.com/office/drawing/2014/main" val="45405305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004311360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854882347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57937003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37487142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4047790180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054452322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4239164216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243475448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320534958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66914391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2468070694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16297861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518229710"/>
                    </a:ext>
                  </a:extLst>
                </a:gridCol>
              </a:tblGrid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458697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293373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158566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130877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023675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972295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118314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04472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CADD19-EAD4-81BF-60A1-3C2F64E29C72}"/>
              </a:ext>
            </a:extLst>
          </p:cNvPr>
          <p:cNvSpPr/>
          <p:nvPr/>
        </p:nvSpPr>
        <p:spPr>
          <a:xfrm>
            <a:off x="3421625" y="2926055"/>
            <a:ext cx="4376823" cy="82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2E6D6469-B99F-E2B8-2472-87CB02B11FD0}"/>
              </a:ext>
            </a:extLst>
          </p:cNvPr>
          <p:cNvSpPr/>
          <p:nvPr/>
        </p:nvSpPr>
        <p:spPr>
          <a:xfrm rot="5400000">
            <a:off x="7882810" y="2762603"/>
            <a:ext cx="234398" cy="40312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6EA757E4-E388-D141-424B-08A0B2443D1D}"/>
              </a:ext>
            </a:extLst>
          </p:cNvPr>
          <p:cNvSpPr/>
          <p:nvPr/>
        </p:nvSpPr>
        <p:spPr>
          <a:xfrm rot="5400000">
            <a:off x="6837740" y="3825413"/>
            <a:ext cx="234398" cy="40312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D3DBD6-D1A4-9231-A334-69FC8B74A391}"/>
              </a:ext>
            </a:extLst>
          </p:cNvPr>
          <p:cNvSpPr/>
          <p:nvPr/>
        </p:nvSpPr>
        <p:spPr>
          <a:xfrm>
            <a:off x="3431457" y="3986559"/>
            <a:ext cx="3321921" cy="819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3B79D56-1310-BBDD-4E91-A36D490F5C8E}"/>
              </a:ext>
            </a:extLst>
          </p:cNvPr>
          <p:cNvSpPr/>
          <p:nvPr/>
        </p:nvSpPr>
        <p:spPr>
          <a:xfrm>
            <a:off x="4503174" y="5042312"/>
            <a:ext cx="3962400" cy="82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46296E99-11E2-E0B5-A268-FC9B4FE61BD8}"/>
              </a:ext>
            </a:extLst>
          </p:cNvPr>
          <p:cNvSpPr/>
          <p:nvPr/>
        </p:nvSpPr>
        <p:spPr>
          <a:xfrm rot="5400000">
            <a:off x="8425650" y="4881815"/>
            <a:ext cx="234398" cy="40312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930D43-1654-3147-9A61-44AF0362F87E}"/>
              </a:ext>
            </a:extLst>
          </p:cNvPr>
          <p:cNvSpPr txBox="1"/>
          <p:nvPr/>
        </p:nvSpPr>
        <p:spPr>
          <a:xfrm>
            <a:off x="2382155" y="272039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Ａさん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F730A3-BA53-8E0F-E13C-9EF808FFD605}"/>
              </a:ext>
            </a:extLst>
          </p:cNvPr>
          <p:cNvSpPr txBox="1"/>
          <p:nvPr/>
        </p:nvSpPr>
        <p:spPr>
          <a:xfrm>
            <a:off x="2351294" y="37757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Ｂさん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CE9FA69-06F7-8DF8-6B0F-D98EF0F08F25}"/>
              </a:ext>
            </a:extLst>
          </p:cNvPr>
          <p:cNvSpPr txBox="1"/>
          <p:nvPr/>
        </p:nvSpPr>
        <p:spPr>
          <a:xfrm>
            <a:off x="2378949" y="48410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Ｃさん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BD941A-DAC3-D615-147C-BA27D3253B77}"/>
              </a:ext>
            </a:extLst>
          </p:cNvPr>
          <p:cNvSpPr txBox="1"/>
          <p:nvPr/>
        </p:nvSpPr>
        <p:spPr>
          <a:xfrm>
            <a:off x="881726" y="543726"/>
            <a:ext cx="10540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Ａさん、Ｂさん、Ｃさんの３人が</a:t>
            </a:r>
            <a:r>
              <a:rPr lang="en-US" altLang="ja-JP" sz="2800" dirty="0">
                <a:latin typeface="+mn-ea"/>
              </a:rPr>
              <a:t>10</a:t>
            </a:r>
            <a:r>
              <a:rPr lang="ja-JP" altLang="en-US" sz="2800" dirty="0">
                <a:latin typeface="+mn-ea"/>
              </a:rPr>
              <a:t>秒間走りました。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次の図は、３人の走った道を矢印で表したものです。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一番速い人はだれですか。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816C81-FA64-7114-AD00-7E17909C6AD1}"/>
              </a:ext>
            </a:extLst>
          </p:cNvPr>
          <p:cNvSpPr txBox="1"/>
          <p:nvPr/>
        </p:nvSpPr>
        <p:spPr>
          <a:xfrm>
            <a:off x="-1359" y="649105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１年５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>
                <a:latin typeface="+mn-ea"/>
              </a:rPr>
              <a:t>どちらがながい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84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BFD0-9B12-C704-3C34-25AD71E8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0C0E19D-4934-76EF-8CB1-0C3BC8CC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2</a:t>
            </a:fld>
            <a:endParaRPr kumimoji="1" lang="ja-JP" altLang="en-US" dirty="0">
              <a:latin typeface="+mn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10FD2E6-C177-28BD-1628-F762BF474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61103"/>
              </p:ext>
            </p:extLst>
          </p:nvPr>
        </p:nvGraphicFramePr>
        <p:xfrm>
          <a:off x="2616562" y="2687118"/>
          <a:ext cx="7489412" cy="369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58">
                  <a:extLst>
                    <a:ext uri="{9D8B030D-6E8A-4147-A177-3AD203B41FA5}">
                      <a16:colId xmlns:a16="http://schemas.microsoft.com/office/drawing/2014/main" val="45405305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004311360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854882347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57937003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37487142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4047790180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054452322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4239164216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2434754489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320534958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66914391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2468070694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3162978613"/>
                    </a:ext>
                  </a:extLst>
                </a:gridCol>
                <a:gridCol w="534958">
                  <a:extLst>
                    <a:ext uri="{9D8B030D-6E8A-4147-A177-3AD203B41FA5}">
                      <a16:colId xmlns:a16="http://schemas.microsoft.com/office/drawing/2014/main" val="1518229710"/>
                    </a:ext>
                  </a:extLst>
                </a:gridCol>
              </a:tblGrid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458697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293373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158566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130877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023675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972295"/>
                  </a:ext>
                </a:extLst>
              </a:tr>
              <a:tr h="527742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118314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06983F-35E9-9BC6-7688-6DFD55153110}"/>
              </a:ext>
            </a:extLst>
          </p:cNvPr>
          <p:cNvSpPr/>
          <p:nvPr/>
        </p:nvSpPr>
        <p:spPr>
          <a:xfrm>
            <a:off x="3150708" y="3204134"/>
            <a:ext cx="3210560" cy="2116689"/>
          </a:xfrm>
          <a:prstGeom prst="rect">
            <a:avLst/>
          </a:prstGeom>
          <a:solidFill>
            <a:srgbClr val="4E95D9">
              <a:alpha val="6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786E73-D78B-11B0-C76A-4EFFACAF456C}"/>
              </a:ext>
            </a:extLst>
          </p:cNvPr>
          <p:cNvSpPr/>
          <p:nvPr/>
        </p:nvSpPr>
        <p:spPr>
          <a:xfrm>
            <a:off x="6895414" y="3204135"/>
            <a:ext cx="2676414" cy="2644374"/>
          </a:xfrm>
          <a:prstGeom prst="rect">
            <a:avLst/>
          </a:prstGeom>
          <a:solidFill>
            <a:srgbClr val="4E95D9">
              <a:alpha val="6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89D4F26-0C73-795A-CC0C-BAF333003207}"/>
              </a:ext>
            </a:extLst>
          </p:cNvPr>
          <p:cNvGrpSpPr/>
          <p:nvPr/>
        </p:nvGrpSpPr>
        <p:grpSpPr>
          <a:xfrm rot="16200000">
            <a:off x="2354953" y="2838792"/>
            <a:ext cx="523219" cy="224949"/>
            <a:chOff x="861630" y="1283480"/>
            <a:chExt cx="4919738" cy="728335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F5662044-BC2C-0A55-6F66-30EFFD2D4B70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321562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65717B5C-F877-E5B9-2A79-E611861B5DBC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9418165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8491AB-8AE0-F49E-2CB8-AFCC0CC2C1C8}"/>
              </a:ext>
            </a:extLst>
          </p:cNvPr>
          <p:cNvSpPr txBox="1"/>
          <p:nvPr/>
        </p:nvSpPr>
        <p:spPr>
          <a:xfrm>
            <a:off x="1728844" y="2626008"/>
            <a:ext cx="10766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</a:rPr>
              <a:t>１ｍ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6C48F5F3-026F-BD44-3C45-4475EEBECE25}"/>
              </a:ext>
            </a:extLst>
          </p:cNvPr>
          <p:cNvGrpSpPr/>
          <p:nvPr/>
        </p:nvGrpSpPr>
        <p:grpSpPr>
          <a:xfrm>
            <a:off x="2627489" y="2574643"/>
            <a:ext cx="523219" cy="224949"/>
            <a:chOff x="861630" y="1283480"/>
            <a:chExt cx="4919738" cy="728335"/>
          </a:xfrm>
        </p:grpSpPr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D07019DD-D24A-6FD3-BDDC-110F739D2B9A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321562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869DB825-EDBF-02AB-69B5-E056D4B17E35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9418165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F5E5E0-B7CB-D0D1-EDCE-D848E1DA9DBE}"/>
              </a:ext>
            </a:extLst>
          </p:cNvPr>
          <p:cNvSpPr txBox="1"/>
          <p:nvPr/>
        </p:nvSpPr>
        <p:spPr>
          <a:xfrm>
            <a:off x="2441505" y="2108808"/>
            <a:ext cx="10766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</a:rPr>
              <a:t>１ｍ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D7D34E-EA5A-E01F-3C84-DD03E1A6683E}"/>
              </a:ext>
            </a:extLst>
          </p:cNvPr>
          <p:cNvSpPr txBox="1"/>
          <p:nvPr/>
        </p:nvSpPr>
        <p:spPr>
          <a:xfrm>
            <a:off x="881726" y="543726"/>
            <a:ext cx="10761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+mn-ea"/>
              </a:rPr>
              <a:t>次の</a:t>
            </a:r>
            <a:r>
              <a:rPr lang="ja-JP" altLang="en-US" sz="2800" b="1">
                <a:latin typeface="+mn-ea"/>
              </a:rPr>
              <a:t>㋐</a:t>
            </a:r>
            <a:r>
              <a:rPr lang="ja-JP" altLang="en-US" sz="2800">
                <a:latin typeface="+mn-ea"/>
              </a:rPr>
              <a:t>、</a:t>
            </a:r>
            <a:r>
              <a:rPr lang="ja-JP" altLang="en-US" sz="2800" b="1">
                <a:latin typeface="+mn-ea"/>
              </a:rPr>
              <a:t>㋑</a:t>
            </a:r>
            <a:r>
              <a:rPr lang="ja-JP" altLang="en-US" sz="2800">
                <a:latin typeface="+mn-ea"/>
              </a:rPr>
              <a:t>の土地を比べたとき、広いほうの土地の面積は（　①　）㎡です。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>
                <a:latin typeface="+mn-ea"/>
              </a:rPr>
              <a:t>①にあてはまる数を書きましょう。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616435-9CE4-2D4E-EAD6-B2F22A001CE0}"/>
              </a:ext>
            </a:extLst>
          </p:cNvPr>
          <p:cNvSpPr txBox="1"/>
          <p:nvPr/>
        </p:nvSpPr>
        <p:spPr>
          <a:xfrm>
            <a:off x="4458470" y="394154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atin typeface="+mn-ea"/>
              </a:rPr>
              <a:t>㋐</a:t>
            </a:r>
            <a:endParaRPr kumimoji="1" lang="ja-JP" altLang="en-US" sz="32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72ED99-7C19-CF4B-7954-BB9721465FC6}"/>
              </a:ext>
            </a:extLst>
          </p:cNvPr>
          <p:cNvSpPr txBox="1"/>
          <p:nvPr/>
        </p:nvSpPr>
        <p:spPr>
          <a:xfrm>
            <a:off x="7936103" y="41937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+mn-ea"/>
              </a:rPr>
              <a:t>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FE7165-ADC7-226D-8F62-84F9AF947BA4}"/>
              </a:ext>
            </a:extLst>
          </p:cNvPr>
          <p:cNvSpPr txBox="1"/>
          <p:nvPr/>
        </p:nvSpPr>
        <p:spPr>
          <a:xfrm>
            <a:off x="0" y="6492376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１年</a:t>
            </a:r>
            <a:r>
              <a:rPr lang="en-US" altLang="ja-JP" sz="1800" dirty="0">
                <a:latin typeface="+mn-ea"/>
              </a:rPr>
              <a:t>15.</a:t>
            </a:r>
            <a:r>
              <a:rPr lang="ja-JP" altLang="en-US" sz="1800">
                <a:latin typeface="+mn-ea"/>
              </a:rPr>
              <a:t>どちらがひろい</a:t>
            </a:r>
            <a:r>
              <a:rPr lang="en-US" altLang="ja-JP" sz="1800" dirty="0">
                <a:latin typeface="+mn-ea"/>
              </a:rPr>
              <a:t>】【</a:t>
            </a:r>
            <a:r>
              <a:rPr lang="ja-JP" altLang="en-US" sz="1800">
                <a:latin typeface="+mn-ea"/>
              </a:rPr>
              <a:t>４年</a:t>
            </a:r>
            <a:r>
              <a:rPr lang="en-US" altLang="ja-JP" sz="1800" dirty="0">
                <a:latin typeface="+mn-ea"/>
              </a:rPr>
              <a:t>12.</a:t>
            </a:r>
            <a:r>
              <a:rPr lang="ja-JP" altLang="en-US" sz="1800">
                <a:latin typeface="+mn-ea"/>
              </a:rPr>
              <a:t>面積のくらべ方と表し方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62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3D0E1-F096-60DE-F5DB-842AFB2B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FE983F3-67C9-6971-37B1-3834E7DA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3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C76FD-400E-7FC5-4242-B9BFDB34122D}"/>
              </a:ext>
            </a:extLst>
          </p:cNvPr>
          <p:cNvSpPr txBox="1"/>
          <p:nvPr/>
        </p:nvSpPr>
        <p:spPr>
          <a:xfrm>
            <a:off x="881726" y="543726"/>
            <a:ext cx="1054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７㎞</a:t>
            </a:r>
            <a:r>
              <a:rPr lang="en-US" altLang="ja-JP" sz="2800" dirty="0">
                <a:latin typeface="+mn-ea"/>
              </a:rPr>
              <a:t>90</a:t>
            </a:r>
            <a:r>
              <a:rPr lang="ja-JP" altLang="en-US" sz="2800" dirty="0">
                <a:latin typeface="+mn-ea"/>
              </a:rPr>
              <a:t>ｍ＝（　①　）ｍ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ja-JP" altLang="en-US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C0E364-CA6E-4675-0A1B-993FC375A857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２年</a:t>
            </a:r>
            <a:r>
              <a:rPr lang="en-US" altLang="ja-JP" sz="1800" dirty="0">
                <a:latin typeface="+mn-ea"/>
              </a:rPr>
              <a:t>14.</a:t>
            </a:r>
            <a:r>
              <a:rPr lang="ja-JP" altLang="en-US" sz="1800">
                <a:latin typeface="+mn-ea"/>
              </a:rPr>
              <a:t>長いものの長さのたんい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149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16DE-20D8-CFAE-9B6D-A109B39C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5A420C1-C249-5811-FA41-CD7EF63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4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05DA59-66A2-A5EE-9E54-966337B65012}"/>
              </a:ext>
            </a:extLst>
          </p:cNvPr>
          <p:cNvSpPr txBox="1"/>
          <p:nvPr/>
        </p:nvSpPr>
        <p:spPr>
          <a:xfrm>
            <a:off x="881726" y="543726"/>
            <a:ext cx="10540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２分</a:t>
            </a:r>
            <a:r>
              <a:rPr lang="en-US" altLang="ja-JP" sz="2800" dirty="0">
                <a:latin typeface="+mn-ea"/>
              </a:rPr>
              <a:t>30</a:t>
            </a:r>
            <a:r>
              <a:rPr lang="ja-JP" altLang="en-US" sz="2800" dirty="0">
                <a:latin typeface="+mn-ea"/>
              </a:rPr>
              <a:t>秒＝（　①　）秒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ja-JP" altLang="en-US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C82CB-DD39-3FF1-C699-DC0CCA184471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３年２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>
                <a:latin typeface="+mn-ea"/>
              </a:rPr>
              <a:t>時こくと時間のもとめ方</a:t>
            </a:r>
            <a:r>
              <a:rPr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9796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0E1AD-1252-F139-85AC-CF7158003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ADB332-4E78-3FDF-9065-AEE3B31D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5</a:t>
            </a:fld>
            <a:endParaRPr kumimoji="1" lang="ja-JP" altLang="en-US" dirty="0">
              <a:latin typeface="+mn-ea"/>
            </a:endParaRPr>
          </a:p>
        </p:txBody>
      </p:sp>
      <p:pic>
        <p:nvPicPr>
          <p:cNvPr id="8" name="図 7" descr="家具, 座席, チェアー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4C51A82-3C32-3B7E-DA10-83B5A36E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t="14748" r="25179" b="12590"/>
          <a:stretch>
            <a:fillRect/>
          </a:stretch>
        </p:blipFill>
        <p:spPr>
          <a:xfrm>
            <a:off x="8046578" y="2275099"/>
            <a:ext cx="2860411" cy="4175760"/>
          </a:xfrm>
          <a:prstGeom prst="rect">
            <a:avLst/>
          </a:prstGeom>
        </p:spPr>
      </p:pic>
      <p:pic>
        <p:nvPicPr>
          <p:cNvPr id="14" name="図 13" descr="文房具, 筆記用具, 鉛筆, 電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84FE1E3-4316-5228-9BEC-4C588746F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80" b="77074" l="10000" r="90000">
                        <a14:foregroundMark x1="20801" y1="59277" x2="65039" y2="29297"/>
                        <a14:foregroundMark x1="65039" y1="29297" x2="39648" y2="69531"/>
                        <a14:foregroundMark x1="39648" y1="69531" x2="19629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16089"/>
          <a:stretch>
            <a:fillRect/>
          </a:stretch>
        </p:blipFill>
        <p:spPr>
          <a:xfrm rot="1766123">
            <a:off x="8306811" y="2193746"/>
            <a:ext cx="578219" cy="395314"/>
          </a:xfrm>
          <a:prstGeom prst="rect">
            <a:avLst/>
          </a:prstGeom>
        </p:spPr>
      </p:pic>
      <p:pic>
        <p:nvPicPr>
          <p:cNvPr id="17" name="図 16" descr="文房具, 筆記用具, 鉛筆, 電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237FDF7-7411-286A-2575-C7ECEC149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80" b="77074" l="10000" r="90000">
                        <a14:foregroundMark x1="20801" y1="59277" x2="65039" y2="29297"/>
                        <a14:foregroundMark x1="65039" y1="29297" x2="39648" y2="69531"/>
                        <a14:foregroundMark x1="39648" y1="69531" x2="19629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16089"/>
          <a:stretch>
            <a:fillRect/>
          </a:stretch>
        </p:blipFill>
        <p:spPr>
          <a:xfrm rot="1766123">
            <a:off x="9382290" y="2127821"/>
            <a:ext cx="578219" cy="395314"/>
          </a:xfrm>
          <a:prstGeom prst="rect">
            <a:avLst/>
          </a:prstGeom>
        </p:spPr>
      </p:pic>
      <p:pic>
        <p:nvPicPr>
          <p:cNvPr id="18" name="図 17" descr="文房具, 筆記用具, 鉛筆, 電車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CF9F30E-83D8-560F-7808-31159449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80" b="77074" l="10000" r="90000">
                        <a14:foregroundMark x1="20801" y1="59277" x2="65039" y2="29297"/>
                        <a14:foregroundMark x1="65039" y1="29297" x2="39648" y2="69531"/>
                        <a14:foregroundMark x1="39648" y1="69531" x2="19629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16089"/>
          <a:stretch>
            <a:fillRect/>
          </a:stretch>
        </p:blipFill>
        <p:spPr>
          <a:xfrm rot="1766123">
            <a:off x="8835389" y="2160784"/>
            <a:ext cx="578219" cy="3953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BF7D1C-8966-1D23-BEB4-57B55452DAA3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えん筆を使って、いすの横の長さをはかりました。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いすの横の長さは、えん筆の長さの３倍で、</a:t>
            </a:r>
            <a:r>
              <a:rPr lang="en-US" altLang="ja-JP" sz="2800" dirty="0">
                <a:latin typeface="+mn-ea"/>
              </a:rPr>
              <a:t>36</a:t>
            </a:r>
            <a:r>
              <a:rPr lang="ja-JP" altLang="en-US" sz="2800" dirty="0">
                <a:latin typeface="+mn-ea"/>
              </a:rPr>
              <a:t>㎝でした。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えんぴつの長さは（　①　）㎝です。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CE4254-AB9D-396D-3CDF-A3BBB257582B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３年</a:t>
            </a:r>
            <a:r>
              <a:rPr lang="en-US" altLang="ja-JP" sz="1800" dirty="0">
                <a:latin typeface="+mn-ea"/>
              </a:rPr>
              <a:t>17.</a:t>
            </a:r>
            <a:r>
              <a:rPr lang="ja-JP" altLang="en-US" sz="1800">
                <a:latin typeface="+mn-ea"/>
              </a:rPr>
              <a:t>かけ算の筆算、倍の計算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02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9092-C4FA-15C7-B90B-FE11C48AA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A8E72B-BB8F-9E05-125C-105A1250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6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993C14-23F0-3595-913D-C5585CE839B4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３ｍのパイプが</a:t>
            </a:r>
            <a:r>
              <a:rPr lang="ja-JP" altLang="en-US" sz="2800">
                <a:latin typeface="+mn-ea"/>
              </a:rPr>
              <a:t>あります。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>
                <a:latin typeface="+mn-ea"/>
              </a:rPr>
              <a:t>この</a:t>
            </a:r>
            <a:r>
              <a:rPr lang="ja-JP" altLang="en-US" sz="2800" dirty="0">
                <a:latin typeface="+mn-ea"/>
              </a:rPr>
              <a:t>パイプの重さは</a:t>
            </a:r>
            <a:r>
              <a:rPr lang="en-US" altLang="ja-JP" sz="2800" dirty="0">
                <a:latin typeface="+mn-ea"/>
              </a:rPr>
              <a:t>7.68kg</a:t>
            </a:r>
            <a:r>
              <a:rPr lang="ja-JP" altLang="en-US" sz="2800" dirty="0">
                <a:latin typeface="+mn-ea"/>
              </a:rPr>
              <a:t>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このパイプ１ｍの重さは（　①　）</a:t>
            </a:r>
            <a:r>
              <a:rPr lang="en-US" altLang="ja-JP" sz="2800" dirty="0">
                <a:latin typeface="+mn-ea"/>
              </a:rPr>
              <a:t>kg</a:t>
            </a:r>
            <a:r>
              <a:rPr lang="ja-JP" altLang="en-US" sz="2800" dirty="0">
                <a:latin typeface="+mn-ea"/>
              </a:rPr>
              <a:t>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</a:t>
            </a:r>
            <a:r>
              <a:rPr lang="ja-JP" altLang="en-US" sz="2800">
                <a:latin typeface="+mn-ea"/>
              </a:rPr>
              <a:t>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1B9E7C-723F-3D21-3B07-4D8992FA9C02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４年</a:t>
            </a:r>
            <a:r>
              <a:rPr lang="en-US" altLang="ja-JP" sz="1800" dirty="0">
                <a:latin typeface="+mn-ea"/>
              </a:rPr>
              <a:t>13.</a:t>
            </a:r>
            <a:r>
              <a:rPr lang="ja-JP" altLang="en-US" sz="1800">
                <a:latin typeface="+mn-ea"/>
              </a:rPr>
              <a:t>小数のかけ算とわり算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786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976F0-48BD-98EC-7BC3-24656D6E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B23E16-7EE7-A60F-2C4B-FA5EBD2E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7</a:t>
            </a:fld>
            <a:endParaRPr kumimoji="1" lang="ja-JP" altLang="en-US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EBE2B0-5311-1CFB-7504-674FA7066779}"/>
              </a:ext>
            </a:extLst>
          </p:cNvPr>
          <p:cNvSpPr txBox="1"/>
          <p:nvPr/>
        </p:nvSpPr>
        <p:spPr>
          <a:xfrm>
            <a:off x="881726" y="543726"/>
            <a:ext cx="10540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赤のテープの長さは４ｍ、青のテープの長さは</a:t>
            </a:r>
            <a:r>
              <a:rPr lang="en-US" altLang="ja-JP" sz="2800" dirty="0">
                <a:latin typeface="+mn-ea"/>
              </a:rPr>
              <a:t>10</a:t>
            </a:r>
            <a:r>
              <a:rPr lang="ja-JP" altLang="en-US" sz="2800" dirty="0">
                <a:latin typeface="+mn-ea"/>
              </a:rPr>
              <a:t>ｍです。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赤のテープの長さは青のテープの長さの（　</a:t>
            </a:r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　）倍です。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にあてはまる数を、小数で書きましょう。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BC43D1-E4CC-F91B-0C9E-4620F64A90F7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４年</a:t>
            </a:r>
            <a:r>
              <a:rPr lang="en-US" altLang="ja-JP" sz="1800" dirty="0">
                <a:latin typeface="+mn-ea"/>
              </a:rPr>
              <a:t>13.</a:t>
            </a:r>
            <a:r>
              <a:rPr lang="ja-JP" altLang="en-US" sz="1800">
                <a:latin typeface="+mn-ea"/>
              </a:rPr>
              <a:t>小数のかけ算とわり算</a:t>
            </a:r>
            <a:r>
              <a:rPr lang="en-US" altLang="ja-JP" sz="1800" dirty="0">
                <a:latin typeface="+mn-ea"/>
              </a:rPr>
              <a:t>】【</a:t>
            </a:r>
            <a:r>
              <a:rPr lang="ja-JP" altLang="en-US" sz="1800">
                <a:latin typeface="+mn-ea"/>
              </a:rPr>
              <a:t>５年５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>
                <a:latin typeface="+mn-ea"/>
              </a:rPr>
              <a:t>小数の倍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547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CDAD-653F-A0E6-A0CB-64DB1685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040E9A-2766-CC23-62E4-6144B82A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8</a:t>
            </a:fld>
            <a:endParaRPr kumimoji="1" lang="ja-JP" altLang="en-US" dirty="0">
              <a:latin typeface="+mn-ea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F787888-DCE6-3C15-F01A-EADB8A2CC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02312"/>
              </p:ext>
            </p:extLst>
          </p:nvPr>
        </p:nvGraphicFramePr>
        <p:xfrm>
          <a:off x="1271270" y="3188360"/>
          <a:ext cx="96494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3815265814"/>
                    </a:ext>
                  </a:extLst>
                </a:gridCol>
                <a:gridCol w="4824730">
                  <a:extLst>
                    <a:ext uri="{9D8B030D-6E8A-4147-A177-3AD203B41FA5}">
                      <a16:colId xmlns:a16="http://schemas.microsoft.com/office/drawing/2014/main" val="3358606325"/>
                    </a:ext>
                  </a:extLst>
                </a:gridCol>
              </a:tblGrid>
              <a:tr h="578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包帯Ａ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包帯Ｂ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013232"/>
                  </a:ext>
                </a:extLst>
              </a:tr>
              <a:tr h="10663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のばす前　　のばした後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㎝　　→　　</a:t>
                      </a:r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j-lt"/>
                        </a:rPr>
                        <a:t>40</a:t>
                      </a:r>
                      <a:r>
                        <a:rPr kumimoji="1" lang="ja-JP" alt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㎝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のばす前　　のばした後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  <a:r>
                        <a:rPr kumimoji="1" lang="ja-JP" alt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㎝</a:t>
                      </a: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j-lt"/>
                        </a:rPr>
                        <a:t>　　→　　</a:t>
                      </a:r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j-lt"/>
                        </a:rPr>
                        <a:t>30</a:t>
                      </a:r>
                      <a:r>
                        <a:rPr kumimoji="1" lang="ja-JP" alt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㎝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19007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EAF473-CF92-3F23-BD36-4C87D6E56197}"/>
              </a:ext>
            </a:extLst>
          </p:cNvPr>
          <p:cNvSpPr txBox="1"/>
          <p:nvPr/>
        </p:nvSpPr>
        <p:spPr>
          <a:xfrm>
            <a:off x="881726" y="543726"/>
            <a:ext cx="10540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+mn-ea"/>
              </a:rPr>
              <a:t>包帯Ａ</a:t>
            </a:r>
            <a:r>
              <a:rPr lang="ja-JP" altLang="en-US" sz="2800" dirty="0">
                <a:latin typeface="+mn-ea"/>
              </a:rPr>
              <a:t>と</a:t>
            </a:r>
            <a:r>
              <a:rPr lang="ja-JP" altLang="en-US" sz="2800" b="1" dirty="0">
                <a:latin typeface="+mn-ea"/>
              </a:rPr>
              <a:t>包帯Ｂ</a:t>
            </a:r>
            <a:r>
              <a:rPr lang="ja-JP" altLang="en-US" sz="2800" dirty="0">
                <a:latin typeface="+mn-ea"/>
              </a:rPr>
              <a:t>の、のばす前の長さとのばした後の長さを表にまとめました。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よくのびるといえるのはどちらの包帯でしょうか。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包帯Ａ</a:t>
            </a:r>
            <a:r>
              <a:rPr lang="ja-JP" altLang="en-US" sz="2800" dirty="0">
                <a:latin typeface="+mn-ea"/>
              </a:rPr>
              <a:t>、</a:t>
            </a:r>
            <a:r>
              <a:rPr lang="ja-JP" altLang="en-US" sz="2800" b="1" dirty="0">
                <a:latin typeface="+mn-ea"/>
              </a:rPr>
              <a:t>包帯Ｂ</a:t>
            </a:r>
            <a:r>
              <a:rPr lang="ja-JP" altLang="en-US" sz="2800" dirty="0">
                <a:latin typeface="+mn-ea"/>
              </a:rPr>
              <a:t>のどちらか１つを選びましょう。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10EBD9-5FEE-0BC3-C62A-8A08664734AF}"/>
              </a:ext>
            </a:extLst>
          </p:cNvPr>
          <p:cNvSpPr txBox="1"/>
          <p:nvPr/>
        </p:nvSpPr>
        <p:spPr>
          <a:xfrm>
            <a:off x="0" y="6488668"/>
            <a:ext cx="6845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+mn-ea"/>
              </a:rPr>
              <a:t>【</a:t>
            </a:r>
            <a:r>
              <a:rPr lang="ja-JP" altLang="en-US" sz="1800">
                <a:latin typeface="+mn-ea"/>
              </a:rPr>
              <a:t>４年６</a:t>
            </a:r>
            <a:r>
              <a:rPr lang="en-US" altLang="ja-JP" sz="1800" dirty="0">
                <a:latin typeface="+mn-ea"/>
              </a:rPr>
              <a:t>.</a:t>
            </a:r>
            <a:r>
              <a:rPr lang="ja-JP" altLang="en-US" sz="1800">
                <a:latin typeface="+mn-ea"/>
              </a:rPr>
              <a:t>わり算の筆算、倍の見方</a:t>
            </a:r>
            <a:r>
              <a:rPr lang="en-US" altLang="ja-JP" sz="1800" dirty="0">
                <a:latin typeface="+mn-ea"/>
              </a:rPr>
              <a:t>】</a:t>
            </a:r>
            <a:endParaRPr lang="ja-JP" altLang="en-US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704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3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EBFC54FAC50A34B83F1976D685BB980" ma:contentTypeVersion="11" ma:contentTypeDescription="新しいドキュメントを作成します。" ma:contentTypeScope="" ma:versionID="0b202723156dba7797fc945c306416b8">
  <xsd:schema xmlns:xsd="http://www.w3.org/2001/XMLSchema" xmlns:xs="http://www.w3.org/2001/XMLSchema" xmlns:p="http://schemas.microsoft.com/office/2006/metadata/properties" xmlns:ns3="60d21fbe-0215-4329-b29a-4bd358d22447" targetNamespace="http://schemas.microsoft.com/office/2006/metadata/properties" ma:root="true" ma:fieldsID="644a4b7346243ed9e32bbd636d812e0a" ns3:_="">
    <xsd:import namespace="60d21fbe-0215-4329-b29a-4bd358d224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21fbe-0215-4329-b29a-4bd358d224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d21fbe-0215-4329-b29a-4bd358d224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3A10AD-3EFD-4BAC-9A87-8C2218EF9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21fbe-0215-4329-b29a-4bd358d22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B4757-CE44-4B59-BCEF-371D8EA6ADAF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0d21fbe-0215-4329-b29a-4bd358d22447"/>
  </ds:schemaRefs>
</ds:datastoreItem>
</file>

<file path=customXml/itemProps3.xml><?xml version="1.0" encoding="utf-8"?>
<ds:datastoreItem xmlns:ds="http://schemas.openxmlformats.org/officeDocument/2006/customXml" ds:itemID="{903F9D16-397D-4889-A5D0-B3D3282B15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643</Words>
  <Application>Microsoft Office PowerPoint</Application>
  <PresentationFormat>ワイド画面</PresentationFormat>
  <Paragraphs>109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BIZ UDゴシック</vt:lpstr>
      <vt:lpstr>游ゴシック</vt:lpstr>
      <vt:lpstr>Arial</vt:lpstr>
      <vt:lpstr>Office テーマ</vt:lpstr>
      <vt:lpstr>レディネステスト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宮城県総合教育センター</dc:creator>
  <cp:revision>49</cp:revision>
  <cp:lastPrinted>2026-02-17T00:02:08Z</cp:lastPrinted>
  <dcterms:created xsi:type="dcterms:W3CDTF">2025-08-29T05:34:34Z</dcterms:created>
  <dcterms:modified xsi:type="dcterms:W3CDTF">2026-03-13T02:46:57Z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0x0101000EBFC54FAC50A34B83F1976D685BB980</vt:lpwstr>
  </property>
</Properties>
</file>