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53" r:id="rId6"/>
    <p:sldId id="341" r:id="rId7"/>
    <p:sldId id="358" r:id="rId8"/>
    <p:sldId id="359" r:id="rId9"/>
    <p:sldId id="319" r:id="rId10"/>
    <p:sldId id="344" r:id="rId11"/>
    <p:sldId id="357" r:id="rId12"/>
    <p:sldId id="264" r:id="rId13"/>
    <p:sldId id="356" r:id="rId14"/>
    <p:sldId id="354" r:id="rId15"/>
  </p:sldIdLst>
  <p:sldSz cx="12192000" cy="6858000"/>
  <p:notesSz cx="10020300" cy="68897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D1D1D1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30B00-56FD-426E-826A-5568E8A8162B}" v="1" dt="2026-02-17T00:01:51.653"/>
    <p1510:client id="{FE4F0997-6158-F242-B021-198EB29A7F56}" v="32" dt="2026-02-11T04:08:13.2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55"/>
    <p:restoredTop sz="94643"/>
  </p:normalViewPr>
  <p:slideViewPr>
    <p:cSldViewPr snapToGrid="0">
      <p:cViewPr varScale="1">
        <p:scale>
          <a:sx n="74" d="100"/>
          <a:sy n="7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41900" cy="344924"/>
          </a:xfrm>
          <a:prstGeom prst="rect">
            <a:avLst/>
          </a:prstGeom>
        </p:spPr>
        <p:txBody>
          <a:bodyPr vert="horz" lIns="91385" tIns="45694" rIns="91385" bIns="4569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3"/>
            <a:ext cx="4341898" cy="344924"/>
          </a:xfrm>
          <a:prstGeom prst="rect">
            <a:avLst/>
          </a:prstGeom>
        </p:spPr>
        <p:txBody>
          <a:bodyPr vert="horz" lIns="91385" tIns="45694" rIns="91385" bIns="45694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4" rIns="91385" bIns="4569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075"/>
            <a:ext cx="8016702" cy="2712458"/>
          </a:xfrm>
          <a:prstGeom prst="rect">
            <a:avLst/>
          </a:prstGeom>
        </p:spPr>
        <p:txBody>
          <a:bodyPr vert="horz" lIns="91385" tIns="45694" rIns="91385" bIns="4569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4828"/>
            <a:ext cx="4341900" cy="344924"/>
          </a:xfrm>
          <a:prstGeom prst="rect">
            <a:avLst/>
          </a:prstGeom>
        </p:spPr>
        <p:txBody>
          <a:bodyPr vert="horz" lIns="91385" tIns="45694" rIns="91385" bIns="4569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4828"/>
            <a:ext cx="4341898" cy="344924"/>
          </a:xfrm>
          <a:prstGeom prst="rect">
            <a:avLst/>
          </a:prstGeom>
        </p:spPr>
        <p:txBody>
          <a:bodyPr vert="horz" lIns="91385" tIns="45694" rIns="91385" bIns="45694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en-US" altLang="ja-JP" dirty="0"/>
              <a:t>11.</a:t>
            </a:r>
            <a:r>
              <a:rPr lang="ja-JP" altLang="en-US" dirty="0"/>
              <a:t>平均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A851F-CE3E-2423-CA02-E32D2A6B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BCB841-D71D-8C35-EF0F-9E160E42C4F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j-lt"/>
              </a:rPr>
              <a:t>１こ</a:t>
            </a:r>
            <a:r>
              <a:rPr lang="en-US" altLang="ja-JP" sz="2800" dirty="0">
                <a:latin typeface="+mj-lt"/>
              </a:rPr>
              <a:t>1.3</a:t>
            </a:r>
            <a:r>
              <a:rPr lang="ja-JP" altLang="en-US" sz="2800" dirty="0">
                <a:latin typeface="+mj-lt"/>
              </a:rPr>
              <a:t>㎏のかんづめがあります。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このかんづめ</a:t>
            </a:r>
            <a:r>
              <a:rPr lang="en-US" altLang="ja-JP" sz="2800" dirty="0">
                <a:latin typeface="+mj-lt"/>
              </a:rPr>
              <a:t>20</a:t>
            </a:r>
            <a:r>
              <a:rPr lang="ja-JP" altLang="en-US" sz="2800" dirty="0">
                <a:latin typeface="+mj-lt"/>
              </a:rPr>
              <a:t>この重さは</a:t>
            </a:r>
            <a:r>
              <a:rPr lang="ja-JP" altLang="en-US" sz="2800" dirty="0"/>
              <a:t>（　①　）㎏です。</a:t>
            </a:r>
            <a:endParaRPr lang="en-US" altLang="ja-JP" sz="2800" dirty="0">
              <a:latin typeface="+mj-lt"/>
            </a:endParaRPr>
          </a:p>
          <a:p>
            <a:r>
              <a:rPr lang="ja-JP" altLang="en-US" sz="2800" dirty="0">
                <a:latin typeface="+mj-lt"/>
              </a:rPr>
              <a:t>①にあてはまる数を書きましょう。</a:t>
            </a:r>
            <a:endParaRPr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808CFF9-B989-58DD-8D59-DA849FE74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E21B84-E40E-3FBD-2385-DA4A10F9596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j-lt"/>
              </a:rPr>
              <a:t>【</a:t>
            </a:r>
            <a:r>
              <a:rPr lang="ja-JP" altLang="en-US" sz="1800">
                <a:latin typeface="+mj-lt"/>
              </a:rPr>
              <a:t>４年</a:t>
            </a:r>
            <a:r>
              <a:rPr lang="en-US" altLang="ja-JP" sz="1800" dirty="0">
                <a:latin typeface="+mj-lt"/>
              </a:rPr>
              <a:t>13.</a:t>
            </a:r>
            <a:r>
              <a:rPr lang="ja-JP" altLang="en-US" sz="1800">
                <a:latin typeface="+mj-lt"/>
              </a:rPr>
              <a:t>小数のかけ算とわり算</a:t>
            </a:r>
            <a:r>
              <a:rPr lang="en-US" altLang="ja-JP" sz="1800" dirty="0">
                <a:latin typeface="+mj-lt"/>
              </a:rPr>
              <a:t>】</a:t>
            </a:r>
            <a:endParaRPr kumimoji="0" lang="en-US" altLang="ja-JP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1309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5" y="543735"/>
            <a:ext cx="10540800" cy="6480000"/>
          </a:xfrm>
          <a:prstGeom prst="rect">
            <a:avLst/>
          </a:prstGeom>
          <a:noFill/>
        </p:spPr>
        <p:txBody>
          <a:bodyPr wrap="square" numCol="2" spcCol="360000">
            <a:spAutoFit/>
          </a:bodyPr>
          <a:lstStyle/>
          <a:p>
            <a:pPr lvl="0"/>
            <a:r>
              <a:rPr lang="ja-JP" altLang="en-US" sz="2800" dirty="0">
                <a:latin typeface="+mj-lt"/>
              </a:rPr>
              <a:t>解答</a:t>
            </a:r>
            <a:endParaRPr lang="en-US" altLang="ja-JP" sz="2800" dirty="0">
              <a:latin typeface="+mj-lt"/>
            </a:endParaRPr>
          </a:p>
          <a:p>
            <a:pPr marL="584200" indent="-584200">
              <a:buFont typeface="+mj-lt"/>
              <a:buAutoNum type="arabicPeriod"/>
            </a:pPr>
            <a:r>
              <a:rPr lang="ja-JP" altLang="en-US" sz="2800" dirty="0">
                <a:latin typeface="+mj-lt"/>
              </a:rPr>
              <a:t>８</a:t>
            </a:r>
            <a:endParaRPr lang="en-US" altLang="ja-JP" sz="2800" dirty="0">
              <a:latin typeface="+mj-lt"/>
            </a:endParaRPr>
          </a:p>
          <a:p>
            <a:pPr marL="584200" indent="-584200">
              <a:buFont typeface="+mj-lt"/>
              <a:buAutoNum type="arabicPeriod"/>
            </a:pPr>
            <a:r>
              <a:rPr kumimoji="0" lang="ja-JP" altLang="en-US" sz="2800" dirty="0">
                <a:latin typeface="+mj-lt"/>
              </a:rPr>
              <a:t>㋒</a:t>
            </a:r>
            <a:endParaRPr kumimoji="0" lang="en-US" altLang="ja-JP" sz="2800" dirty="0">
              <a:latin typeface="+mj-lt"/>
            </a:endParaRPr>
          </a:p>
          <a:p>
            <a:pPr marL="584200" indent="-584200">
              <a:buFont typeface="+mj-lt"/>
              <a:buAutoNum type="arabicPeriod"/>
            </a:pPr>
            <a:r>
              <a:rPr kumimoji="0" lang="ja-JP" altLang="en-US" sz="2800" dirty="0">
                <a:latin typeface="+mj-lt"/>
              </a:rPr>
              <a:t>㋒</a:t>
            </a:r>
            <a:endParaRPr kumimoji="0" lang="en-US" altLang="ja-JP" sz="2800" dirty="0">
              <a:latin typeface="+mj-lt"/>
            </a:endParaRPr>
          </a:p>
          <a:p>
            <a:pPr marL="584200" indent="-584200">
              <a:buFont typeface="+mj-lt"/>
              <a:buAutoNum type="arabicPeriod"/>
            </a:pPr>
            <a:r>
              <a:rPr kumimoji="0" lang="ja-JP" altLang="en-US" sz="2800" dirty="0">
                <a:latin typeface="+mj-lt"/>
              </a:rPr>
              <a:t>㋒</a:t>
            </a:r>
            <a:endParaRPr kumimoji="0" lang="en-US" altLang="ja-JP" sz="2800" dirty="0">
              <a:latin typeface="+mj-lt"/>
            </a:endParaRPr>
          </a:p>
          <a:p>
            <a:pPr marL="584200" indent="-584200">
              <a:buFont typeface="+mj-lt"/>
              <a:buAutoNum type="arabicPeriod"/>
            </a:pPr>
            <a:r>
              <a:rPr lang="en-US" altLang="ja-JP" sz="2800" dirty="0">
                <a:latin typeface="+mj-lt"/>
              </a:rPr>
              <a:t>3.71</a:t>
            </a:r>
          </a:p>
          <a:p>
            <a:pPr marL="584200" indent="-584200">
              <a:buFont typeface="+mj-lt"/>
              <a:buAutoNum type="arabicPeriod"/>
            </a:pPr>
            <a:r>
              <a:rPr lang="en-US" altLang="ja-JP" sz="2800" dirty="0">
                <a:latin typeface="+mj-lt"/>
              </a:rPr>
              <a:t>1.75</a:t>
            </a:r>
          </a:p>
          <a:p>
            <a:pPr marL="584200" indent="-584200">
              <a:buFont typeface="+mj-lt"/>
              <a:buAutoNum type="arabicPeriod"/>
            </a:pPr>
            <a:r>
              <a:rPr lang="en-US" altLang="ja-JP" sz="2800" dirty="0">
                <a:latin typeface="+mj-lt"/>
              </a:rPr>
              <a:t>1.4</a:t>
            </a:r>
          </a:p>
          <a:p>
            <a:pPr marL="584200" indent="-584200">
              <a:buFont typeface="+mj-lt"/>
              <a:buAutoNum type="arabicPeriod"/>
            </a:pPr>
            <a:r>
              <a:rPr lang="en-US" altLang="ja-JP" sz="2800" dirty="0">
                <a:latin typeface="+mj-lt"/>
              </a:rPr>
              <a:t>6.7</a:t>
            </a:r>
          </a:p>
          <a:p>
            <a:pPr marL="584200" indent="-584200">
              <a:buFont typeface="+mj-lt"/>
              <a:buAutoNum type="arabicPeriod"/>
            </a:pPr>
            <a:r>
              <a:rPr lang="en-US" altLang="ja-JP" sz="2800" dirty="0">
                <a:latin typeface="+mj-lt"/>
              </a:rPr>
              <a:t>26</a:t>
            </a:r>
          </a:p>
          <a:p>
            <a:pPr marL="514350" indent="-514350">
              <a:buFont typeface="+mj-lt"/>
              <a:buAutoNum type="arabicPeriod"/>
            </a:pPr>
            <a:endParaRPr lang="ja-JP" alt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845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5C941-EC93-F4B6-5EC7-CC4AA477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2659E1E-CC67-94B7-4782-3F74DDA2CE7C}"/>
              </a:ext>
            </a:extLst>
          </p:cNvPr>
          <p:cNvSpPr txBox="1"/>
          <p:nvPr/>
        </p:nvSpPr>
        <p:spPr>
          <a:xfrm>
            <a:off x="881726" y="543726"/>
            <a:ext cx="1105742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j-lt"/>
              </a:rPr>
              <a:t>子どもが６人います。</a:t>
            </a:r>
            <a:endParaRPr kumimoji="0" lang="en-US" altLang="ja-JP" sz="2800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2800" dirty="0">
                <a:latin typeface="+mj-lt"/>
              </a:rPr>
              <a:t>48</a:t>
            </a:r>
            <a:r>
              <a:rPr lang="ja-JP" altLang="en-US" sz="2800" dirty="0">
                <a:latin typeface="+mj-lt"/>
              </a:rPr>
              <a:t>こ</a:t>
            </a:r>
            <a:r>
              <a:rPr kumimoji="0" lang="ja-JP" altLang="en-US" sz="2800" dirty="0">
                <a:latin typeface="+mj-lt"/>
              </a:rPr>
              <a:t>のクッキーを等分すると、１人分は（　①　）こになります。</a:t>
            </a:r>
            <a:endParaRPr kumimoji="0" lang="en-US" altLang="ja-JP" sz="2800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>
                <a:latin typeface="+mj-lt"/>
              </a:rPr>
              <a:t>①にあてはまる数を書きましょう。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BF71249-800C-C713-8C30-68F394D04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A2C41C-C62B-CD9D-25AB-6B038E8C386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３年３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わり算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82529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71DC-5200-AACA-781D-26098C0C3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B0B11EA-451E-2A5F-B4AD-C51AEA7BD6B8}"/>
              </a:ext>
            </a:extLst>
          </p:cNvPr>
          <p:cNvGrpSpPr/>
          <p:nvPr/>
        </p:nvGrpSpPr>
        <p:grpSpPr>
          <a:xfrm>
            <a:off x="2852390" y="3665243"/>
            <a:ext cx="4218969" cy="739117"/>
            <a:chOff x="0" y="0"/>
            <a:chExt cx="1650314" cy="914002"/>
          </a:xfrm>
        </p:grpSpPr>
        <p:sp>
          <p:nvSpPr>
            <p:cNvPr id="4" name="直角三角形 3">
              <a:extLst>
                <a:ext uri="{FF2B5EF4-FFF2-40B4-BE49-F238E27FC236}">
                  <a16:creationId xmlns:a16="http://schemas.microsoft.com/office/drawing/2014/main" id="{D8B9FDCA-8BE0-24BA-49D3-3D5D4DD73D97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FBB52F20-CBB0-BD23-E023-92CE45419DE7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70BF48E-396C-7845-E9C6-C6C0C7DAAE62}"/>
              </a:ext>
            </a:extLst>
          </p:cNvPr>
          <p:cNvSpPr txBox="1"/>
          <p:nvPr/>
        </p:nvSpPr>
        <p:spPr>
          <a:xfrm>
            <a:off x="881726" y="543726"/>
            <a:ext cx="1017420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en-US" sz="2800" dirty="0">
                <a:latin typeface="+mj-lt"/>
              </a:rPr>
              <a:t>表の①と②にあてはまる単位の組み合わせを、</a:t>
            </a:r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ja-JP" altLang="en-US" sz="2800" dirty="0">
                <a:latin typeface="+mj-lt"/>
              </a:rPr>
              <a:t>～</a:t>
            </a:r>
            <a:r>
              <a:rPr kumimoji="0" lang="ja-JP" altLang="en-US" sz="2800" b="1" dirty="0">
                <a:latin typeface="+mj-lt"/>
              </a:rPr>
              <a:t>㋓</a:t>
            </a:r>
            <a:r>
              <a:rPr kumimoji="0" lang="ja-JP" altLang="en-US" sz="2800" dirty="0">
                <a:latin typeface="+mj-lt"/>
              </a:rPr>
              <a:t>の中から１つ選びましょう。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ja-JP" altLang="en-US" sz="2800" b="1" dirty="0">
                <a:latin typeface="+mj-lt"/>
              </a:rPr>
              <a:t> ㋐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</a:t>
            </a:r>
            <a:r>
              <a:rPr kumimoji="0" lang="en-US" altLang="ja-JP" sz="2800" dirty="0">
                <a:latin typeface="+mj-lt"/>
              </a:rPr>
              <a:t>mL	</a:t>
            </a:r>
            <a:r>
              <a:rPr kumimoji="0" lang="ja-JP" altLang="en-US" sz="2800" dirty="0">
                <a:latin typeface="+mj-lt"/>
              </a:rPr>
              <a:t>②</a:t>
            </a:r>
            <a:r>
              <a:rPr kumimoji="0" lang="en-US" altLang="ja-JP" sz="2800" dirty="0">
                <a:latin typeface="+mj-lt"/>
              </a:rPr>
              <a:t>mL</a:t>
            </a: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㋑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①Ｌ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</a:t>
            </a:r>
            <a:r>
              <a:rPr kumimoji="0" lang="en-US" altLang="ja-JP" sz="2800" dirty="0">
                <a:latin typeface="+mj-lt"/>
              </a:rPr>
              <a:t>mL</a:t>
            </a: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㋒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</a:t>
            </a:r>
            <a:r>
              <a:rPr kumimoji="0" lang="en-US" altLang="ja-JP" sz="2800" dirty="0">
                <a:latin typeface="+mj-lt"/>
              </a:rPr>
              <a:t>mL	</a:t>
            </a:r>
            <a:r>
              <a:rPr kumimoji="0" lang="ja-JP" altLang="en-US" sz="2800" dirty="0">
                <a:latin typeface="+mj-lt"/>
              </a:rPr>
              <a:t>②Ｌ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㋓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①Ｌ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②Ｌ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7CAFA93-10F6-6AA1-06A7-A334CE7A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5F34480-6A2F-5411-C739-9E5CA32A83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376521"/>
              </p:ext>
            </p:extLst>
          </p:nvPr>
        </p:nvGraphicFramePr>
        <p:xfrm>
          <a:off x="2852391" y="3665243"/>
          <a:ext cx="6598920" cy="2231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08">
                  <a:extLst>
                    <a:ext uri="{9D8B030D-6E8A-4147-A177-3AD203B41FA5}">
                      <a16:colId xmlns:a16="http://schemas.microsoft.com/office/drawing/2014/main" val="3327543190"/>
                    </a:ext>
                  </a:extLst>
                </a:gridCol>
                <a:gridCol w="2371012">
                  <a:extLst>
                    <a:ext uri="{9D8B030D-6E8A-4147-A177-3AD203B41FA5}">
                      <a16:colId xmlns:a16="http://schemas.microsoft.com/office/drawing/2014/main" val="963597775"/>
                    </a:ext>
                  </a:extLst>
                </a:gridCol>
              </a:tblGrid>
              <a:tr h="743753">
                <a:tc>
                  <a:txBody>
                    <a:bodyPr/>
                    <a:lstStyle/>
                    <a:p>
                      <a:pPr algn="ctr"/>
                      <a:endParaRPr kumimoji="1" lang="ja-JP" alt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>
                          <a:solidFill>
                            <a:schemeClr val="tx1"/>
                          </a:solidFill>
                          <a:latin typeface="+mj-lt"/>
                        </a:rPr>
                        <a:t>量（単位）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820712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0" lang="ja-JP" altLang="en-US" sz="2800" b="0">
                          <a:solidFill>
                            <a:schemeClr val="tx1"/>
                          </a:solidFill>
                          <a:latin typeface="+mj-lt"/>
                        </a:rPr>
                        <a:t>ペットボトルの飲み物</a:t>
                      </a:r>
                      <a:endParaRPr kumimoji="1" lang="ja-JP" altLang="en-US" sz="2800" b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ja-JP" sz="2800" b="0" dirty="0">
                          <a:solidFill>
                            <a:schemeClr val="tx1"/>
                          </a:solidFill>
                          <a:latin typeface="+mj-lt"/>
                        </a:rPr>
                        <a:t>500</a:t>
                      </a:r>
                      <a:r>
                        <a:rPr kumimoji="0" lang="ja-JP" altLang="en-US" sz="2800" b="0" dirty="0">
                          <a:solidFill>
                            <a:schemeClr val="tx1"/>
                          </a:solidFill>
                          <a:latin typeface="+mj-lt"/>
                        </a:rPr>
                        <a:t>（①）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304968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0" lang="ja-JP" altLang="en-US" sz="2800" b="0">
                          <a:latin typeface="+mj-lt"/>
                        </a:rPr>
                        <a:t>おふろいっぱいのお湯</a:t>
                      </a:r>
                      <a:endParaRPr kumimoji="1" lang="ja-JP" altLang="en-US" sz="2800" b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800" b="0" dirty="0">
                          <a:latin typeface="+mj-lt"/>
                        </a:rPr>
                        <a:t>200</a:t>
                      </a:r>
                      <a:r>
                        <a:rPr kumimoji="0" lang="ja-JP" altLang="en-US" sz="2800" b="0" dirty="0">
                          <a:latin typeface="+mj-lt"/>
                        </a:rPr>
                        <a:t>（②）</a:t>
                      </a:r>
                      <a:endParaRPr kumimoji="0" lang="en-US" altLang="ja-JP" sz="2800" b="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05089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DB1610-5C42-CE62-91FC-79863A5EDEA5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２年６</a:t>
            </a:r>
            <a:r>
              <a:rPr kumimoji="0" lang="en-US" altLang="ja-JP" sz="1800" dirty="0">
                <a:latin typeface="+mj-lt"/>
              </a:rPr>
              <a:t>.</a:t>
            </a:r>
            <a:r>
              <a:rPr kumimoji="0" lang="ja-JP" altLang="en-US" sz="1800">
                <a:latin typeface="+mj-lt"/>
              </a:rPr>
              <a:t>水のかさのたんい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95584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7729F-C300-DBD4-061D-6C3560D01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59F2D3-B992-F3E4-F97E-53C59809EE8D}"/>
              </a:ext>
            </a:extLst>
          </p:cNvPr>
          <p:cNvGrpSpPr/>
          <p:nvPr/>
        </p:nvGrpSpPr>
        <p:grpSpPr>
          <a:xfrm>
            <a:off x="2852390" y="3665243"/>
            <a:ext cx="4475336" cy="739117"/>
            <a:chOff x="0" y="0"/>
            <a:chExt cx="1650314" cy="914002"/>
          </a:xfrm>
        </p:grpSpPr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8460297E-9499-C80D-0BA4-B683F527C09E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" name="直角三角形 3">
              <a:extLst>
                <a:ext uri="{FF2B5EF4-FFF2-40B4-BE49-F238E27FC236}">
                  <a16:creationId xmlns:a16="http://schemas.microsoft.com/office/drawing/2014/main" id="{2D0EDA6B-41E0-1FF2-EFEB-A1C78817623B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F438E60-15E6-C99F-1961-DC0EAE165A48}"/>
              </a:ext>
            </a:extLst>
          </p:cNvPr>
          <p:cNvSpPr txBox="1"/>
          <p:nvPr/>
        </p:nvSpPr>
        <p:spPr>
          <a:xfrm>
            <a:off x="881727" y="543726"/>
            <a:ext cx="102261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en-US" sz="2800" dirty="0"/>
              <a:t>表の①と②にあてはまる単位の組み合わせを、</a:t>
            </a:r>
            <a:r>
              <a:rPr kumimoji="0" lang="ja-JP" altLang="en-US" sz="2800" b="1" dirty="0"/>
              <a:t>㋐</a:t>
            </a:r>
            <a:r>
              <a:rPr kumimoji="0" lang="ja-JP" altLang="en-US" sz="2800" dirty="0"/>
              <a:t>～</a:t>
            </a:r>
            <a:r>
              <a:rPr kumimoji="0" lang="ja-JP" altLang="en-US" sz="2800" b="1" dirty="0"/>
              <a:t>㋓</a:t>
            </a:r>
            <a:r>
              <a:rPr kumimoji="0" lang="ja-JP" altLang="en-US" sz="2800" dirty="0"/>
              <a:t>の中から１つ選びましょう。</a:t>
            </a:r>
            <a:endParaRPr kumimoji="0" lang="en-US" altLang="ja-JP" sz="2800" dirty="0"/>
          </a:p>
          <a:p>
            <a:pPr lvl="0"/>
            <a:r>
              <a:rPr kumimoji="0" lang="en-US" altLang="ja-JP" sz="2800" b="1" dirty="0"/>
              <a:t> </a:t>
            </a:r>
            <a:r>
              <a:rPr kumimoji="0" lang="ja-JP" altLang="en-US" sz="2800" b="1" dirty="0"/>
              <a:t>㋐</a:t>
            </a:r>
            <a:r>
              <a:rPr kumimoji="0" lang="en-US" altLang="ja-JP" sz="2800" b="1" dirty="0"/>
              <a:t> </a:t>
            </a:r>
            <a:r>
              <a:rPr kumimoji="0" lang="ja-JP" altLang="en-US" sz="2800" dirty="0"/>
              <a:t>①ｍ</a:t>
            </a:r>
            <a:r>
              <a:rPr kumimoji="0" lang="en-US" altLang="ja-JP" sz="2800" dirty="0"/>
              <a:t>	</a:t>
            </a:r>
            <a:r>
              <a:rPr kumimoji="0" lang="ja-JP" altLang="en-US" sz="2800" dirty="0"/>
              <a:t>②ｍ</a:t>
            </a:r>
            <a:endParaRPr kumimoji="0" lang="en-US" altLang="ja-JP" sz="2800" dirty="0"/>
          </a:p>
          <a:p>
            <a:pPr lvl="0"/>
            <a:r>
              <a:rPr kumimoji="0" lang="en-US" altLang="ja-JP" sz="2800" b="1" dirty="0"/>
              <a:t> </a:t>
            </a:r>
            <a:r>
              <a:rPr kumimoji="0" lang="ja-JP" altLang="en-US" sz="2800" b="1" dirty="0"/>
              <a:t>㋑</a:t>
            </a:r>
            <a:r>
              <a:rPr kumimoji="0" lang="en-US" altLang="ja-JP" sz="2800" b="1" dirty="0"/>
              <a:t> </a:t>
            </a:r>
            <a:r>
              <a:rPr kumimoji="0" lang="ja-JP" altLang="en-US" sz="2800" dirty="0"/>
              <a:t>①㎝</a:t>
            </a:r>
            <a:r>
              <a:rPr kumimoji="0" lang="en-US" altLang="ja-JP" sz="2800" dirty="0"/>
              <a:t>	</a:t>
            </a:r>
            <a:r>
              <a:rPr kumimoji="0" lang="ja-JP" altLang="en-US" sz="2800" dirty="0"/>
              <a:t>②ｍ</a:t>
            </a:r>
            <a:endParaRPr kumimoji="0" lang="en-US" altLang="ja-JP" sz="2800" dirty="0"/>
          </a:p>
          <a:p>
            <a:pPr lvl="0"/>
            <a:r>
              <a:rPr kumimoji="0" lang="en-US" altLang="ja-JP" sz="2800" b="1" dirty="0"/>
              <a:t> </a:t>
            </a:r>
            <a:r>
              <a:rPr kumimoji="0" lang="ja-JP" altLang="en-US" sz="2800" b="1" dirty="0"/>
              <a:t>㋒</a:t>
            </a:r>
            <a:r>
              <a:rPr kumimoji="0" lang="en-US" altLang="ja-JP" sz="2800" b="1" dirty="0"/>
              <a:t> </a:t>
            </a:r>
            <a:r>
              <a:rPr kumimoji="0" lang="ja-JP" altLang="en-US" sz="2800" dirty="0"/>
              <a:t>①ｍ</a:t>
            </a:r>
            <a:r>
              <a:rPr kumimoji="0" lang="en-US" altLang="ja-JP" sz="2800" dirty="0"/>
              <a:t>	</a:t>
            </a:r>
            <a:r>
              <a:rPr kumimoji="0" lang="ja-JP" altLang="en-US" sz="2800" dirty="0"/>
              <a:t>②㎝</a:t>
            </a:r>
            <a:endParaRPr kumimoji="0" lang="en-US" altLang="ja-JP" sz="2800" dirty="0"/>
          </a:p>
          <a:p>
            <a:pPr lvl="0"/>
            <a:r>
              <a:rPr kumimoji="0" lang="en-US" altLang="ja-JP" sz="2800" b="1" dirty="0"/>
              <a:t> </a:t>
            </a:r>
            <a:r>
              <a:rPr kumimoji="0" lang="ja-JP" altLang="en-US" sz="2800" b="1" dirty="0"/>
              <a:t>㋓</a:t>
            </a:r>
            <a:r>
              <a:rPr kumimoji="0" lang="en-US" altLang="ja-JP" sz="2800" b="1" dirty="0"/>
              <a:t> </a:t>
            </a:r>
            <a:r>
              <a:rPr kumimoji="0" lang="ja-JP" altLang="en-US" sz="2800" dirty="0"/>
              <a:t>①㎝</a:t>
            </a:r>
            <a:r>
              <a:rPr kumimoji="0" lang="en-US" altLang="ja-JP" sz="2800" dirty="0"/>
              <a:t>	</a:t>
            </a:r>
            <a:r>
              <a:rPr kumimoji="0" lang="ja-JP" altLang="en-US" sz="2800" dirty="0"/>
              <a:t>②㎝</a:t>
            </a:r>
            <a:endParaRPr kumimoji="0"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F0DFE4C-1188-2C9A-6863-5E760ABD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80B9B3E-62CE-7D97-AD0F-95C6A37C57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94073"/>
              </p:ext>
            </p:extLst>
          </p:nvPr>
        </p:nvGraphicFramePr>
        <p:xfrm>
          <a:off x="2852391" y="3665243"/>
          <a:ext cx="6844905" cy="2231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893">
                  <a:extLst>
                    <a:ext uri="{9D8B030D-6E8A-4147-A177-3AD203B41FA5}">
                      <a16:colId xmlns:a16="http://schemas.microsoft.com/office/drawing/2014/main" val="3327543190"/>
                    </a:ext>
                  </a:extLst>
                </a:gridCol>
                <a:gridCol w="2371012">
                  <a:extLst>
                    <a:ext uri="{9D8B030D-6E8A-4147-A177-3AD203B41FA5}">
                      <a16:colId xmlns:a16="http://schemas.microsoft.com/office/drawing/2014/main" val="963597775"/>
                    </a:ext>
                  </a:extLst>
                </a:gridCol>
              </a:tblGrid>
              <a:tr h="743753"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>
                          <a:solidFill>
                            <a:schemeClr val="tx1"/>
                          </a:solidFill>
                          <a:latin typeface="+mn-lt"/>
                        </a:rPr>
                        <a:t>量（単位）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820712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  <a:latin typeface="+mn-lt"/>
                        </a:rPr>
                        <a:t>４階建てのビルの高さ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ja-JP" sz="2800" dirty="0">
                          <a:solidFill>
                            <a:schemeClr val="tx1"/>
                          </a:solidFill>
                          <a:latin typeface="+mn-lt"/>
                        </a:rPr>
                        <a:t>12</a:t>
                      </a:r>
                      <a:r>
                        <a:rPr kumimoji="0" lang="ja-JP" altLang="en-US" sz="2800" dirty="0">
                          <a:solidFill>
                            <a:schemeClr val="tx1"/>
                          </a:solidFill>
                          <a:latin typeface="+mn-lt"/>
                        </a:rPr>
                        <a:t>（①）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304968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  <a:latin typeface="+mn-lt"/>
                        </a:rPr>
                        <a:t>食パンの横の長さ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2800" dirty="0">
                          <a:latin typeface="+mn-lt"/>
                        </a:rPr>
                        <a:t>12</a:t>
                      </a:r>
                      <a:r>
                        <a:rPr kumimoji="0" lang="ja-JP" altLang="en-US" sz="2800" dirty="0">
                          <a:latin typeface="+mn-lt"/>
                        </a:rPr>
                        <a:t>（②）</a:t>
                      </a:r>
                      <a:endParaRPr kumimoji="0" lang="en-US" altLang="ja-JP" sz="28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05089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947EEB3-2876-F35C-616A-2D4047DE227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/>
              <a:t>【</a:t>
            </a:r>
            <a:r>
              <a:rPr kumimoji="0" lang="ja-JP" altLang="en-US" sz="1800"/>
              <a:t>２年</a:t>
            </a:r>
            <a:r>
              <a:rPr kumimoji="0" lang="en-US" altLang="ja-JP" sz="1800" dirty="0"/>
              <a:t>14.</a:t>
            </a:r>
            <a:r>
              <a:rPr kumimoji="0" lang="ja-JP" altLang="en-US" sz="1800"/>
              <a:t>長いものの長さのたんい</a:t>
            </a:r>
            <a:r>
              <a:rPr kumimoji="0"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5026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E36FD-0C92-2173-3C2C-CD1A00BB2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86CA7B-D1C4-2469-7970-6F3AC5209E66}"/>
              </a:ext>
            </a:extLst>
          </p:cNvPr>
          <p:cNvGrpSpPr/>
          <p:nvPr/>
        </p:nvGrpSpPr>
        <p:grpSpPr>
          <a:xfrm>
            <a:off x="2852390" y="3665243"/>
            <a:ext cx="4218969" cy="739117"/>
            <a:chOff x="0" y="0"/>
            <a:chExt cx="1650314" cy="914002"/>
          </a:xfrm>
        </p:grpSpPr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01743575-ED33-732F-B7A7-BDE564EE32D8}"/>
                </a:ext>
              </a:extLst>
            </p:cNvPr>
            <p:cNvSpPr/>
            <p:nvPr/>
          </p:nvSpPr>
          <p:spPr>
            <a:xfrm>
              <a:off x="0" y="0"/>
              <a:ext cx="1630273" cy="908950"/>
            </a:xfrm>
            <a:prstGeom prst="rtTriangle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66CEBAC0-FCCF-19C1-A08B-3FFC3BC7554D}"/>
                </a:ext>
              </a:extLst>
            </p:cNvPr>
            <p:cNvSpPr/>
            <p:nvPr/>
          </p:nvSpPr>
          <p:spPr>
            <a:xfrm rot="10800000">
              <a:off x="20042" y="5052"/>
              <a:ext cx="1630272" cy="90895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C30A0CC-7831-0C0B-F2E4-E1A0FB4BA5E5}"/>
              </a:ext>
            </a:extLst>
          </p:cNvPr>
          <p:cNvSpPr txBox="1"/>
          <p:nvPr/>
        </p:nvSpPr>
        <p:spPr>
          <a:xfrm>
            <a:off x="881726" y="543726"/>
            <a:ext cx="1023654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ja-JP" altLang="en-US" sz="2800" dirty="0">
                <a:latin typeface="+mj-lt"/>
              </a:rPr>
              <a:t>表の①と②にあてはまる単位の組み合わせを、</a:t>
            </a:r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ja-JP" altLang="en-US" sz="2800" dirty="0">
                <a:latin typeface="+mj-lt"/>
              </a:rPr>
              <a:t>～</a:t>
            </a:r>
            <a:r>
              <a:rPr kumimoji="0" lang="ja-JP" altLang="en-US" sz="2800" b="1" dirty="0">
                <a:latin typeface="+mj-lt"/>
              </a:rPr>
              <a:t>㋓</a:t>
            </a:r>
            <a:r>
              <a:rPr kumimoji="0" lang="ja-JP" altLang="en-US" sz="2800" dirty="0">
                <a:latin typeface="+mj-lt"/>
              </a:rPr>
              <a:t>の中から１つ選びましょう。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㋐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①ｇ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②ｇ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㋑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①㎏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②ｇ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㋒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①ｇ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②㎏</a:t>
            </a:r>
            <a:endParaRPr kumimoji="0" lang="en-US" altLang="ja-JP" sz="2800" dirty="0">
              <a:latin typeface="+mj-lt"/>
            </a:endParaRPr>
          </a:p>
          <a:p>
            <a:pPr lvl="0"/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b="1" dirty="0">
                <a:latin typeface="+mj-lt"/>
              </a:rPr>
              <a:t>㋓</a:t>
            </a:r>
            <a:r>
              <a:rPr kumimoji="0" lang="en-US" altLang="ja-JP" sz="2800" b="1" dirty="0">
                <a:latin typeface="+mj-lt"/>
              </a:rPr>
              <a:t> </a:t>
            </a:r>
            <a:r>
              <a:rPr kumimoji="0" lang="ja-JP" altLang="en-US" sz="2800" dirty="0">
                <a:latin typeface="+mj-lt"/>
              </a:rPr>
              <a:t>①㎏</a:t>
            </a:r>
            <a:r>
              <a:rPr kumimoji="0" lang="en-US" altLang="ja-JP" sz="2800" dirty="0">
                <a:latin typeface="+mj-lt"/>
              </a:rPr>
              <a:t>	</a:t>
            </a:r>
            <a:r>
              <a:rPr kumimoji="0" lang="ja-JP" altLang="en-US" sz="2800" dirty="0">
                <a:latin typeface="+mj-lt"/>
              </a:rPr>
              <a:t>②㎏</a:t>
            </a:r>
            <a:endParaRPr kumimoji="0" lang="en-US" altLang="ja-JP" sz="2800" dirty="0">
              <a:latin typeface="+mj-lt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10BE603-9626-B79F-5A93-E02B0EFC5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4F756AC-992B-57A3-3FA6-C4F320DE3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839522"/>
              </p:ext>
            </p:extLst>
          </p:nvPr>
        </p:nvGraphicFramePr>
        <p:xfrm>
          <a:off x="2852391" y="3665243"/>
          <a:ext cx="6598920" cy="2231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08">
                  <a:extLst>
                    <a:ext uri="{9D8B030D-6E8A-4147-A177-3AD203B41FA5}">
                      <a16:colId xmlns:a16="http://schemas.microsoft.com/office/drawing/2014/main" val="3327543190"/>
                    </a:ext>
                  </a:extLst>
                </a:gridCol>
                <a:gridCol w="2371012">
                  <a:extLst>
                    <a:ext uri="{9D8B030D-6E8A-4147-A177-3AD203B41FA5}">
                      <a16:colId xmlns:a16="http://schemas.microsoft.com/office/drawing/2014/main" val="963597775"/>
                    </a:ext>
                  </a:extLst>
                </a:gridCol>
              </a:tblGrid>
              <a:tr h="743753">
                <a:tc>
                  <a:txBody>
                    <a:bodyPr/>
                    <a:lstStyle/>
                    <a:p>
                      <a:pPr algn="ctr"/>
                      <a:endParaRPr kumimoji="1" lang="ja-JP" altLang="en-US" sz="280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>
                          <a:solidFill>
                            <a:schemeClr val="tx1"/>
                          </a:solidFill>
                          <a:latin typeface="+mn-lt"/>
                        </a:rPr>
                        <a:t>量（単位）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820712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  <a:latin typeface="+mn-lt"/>
                        </a:rPr>
                        <a:t>みかん１この重さ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n-US" altLang="ja-JP" sz="2800" dirty="0">
                          <a:solidFill>
                            <a:schemeClr val="tx1"/>
                          </a:solidFill>
                          <a:latin typeface="+mn-lt"/>
                        </a:rPr>
                        <a:t>200</a:t>
                      </a:r>
                      <a:r>
                        <a:rPr kumimoji="0" lang="ja-JP" altLang="en-US" sz="2800" dirty="0">
                          <a:solidFill>
                            <a:schemeClr val="tx1"/>
                          </a:solidFill>
                          <a:latin typeface="+mn-lt"/>
                        </a:rPr>
                        <a:t>（①）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304968"/>
                  </a:ext>
                </a:extLst>
              </a:tr>
              <a:tr h="743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>
                          <a:solidFill>
                            <a:schemeClr val="tx1"/>
                          </a:solidFill>
                          <a:latin typeface="+mn-lt"/>
                        </a:rPr>
                        <a:t>ねこの体重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800" dirty="0">
                          <a:latin typeface="+mn-lt"/>
                        </a:rPr>
                        <a:t>５（②）</a:t>
                      </a:r>
                      <a:endParaRPr kumimoji="0" lang="en-US" altLang="ja-JP" sz="28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005089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CEAFAA-E29E-3ED1-111D-C29BE078272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j-lt"/>
              </a:rPr>
              <a:t>【</a:t>
            </a:r>
            <a:r>
              <a:rPr kumimoji="0" lang="ja-JP" altLang="en-US" sz="1800">
                <a:latin typeface="+mj-lt"/>
              </a:rPr>
              <a:t>３年</a:t>
            </a:r>
            <a:r>
              <a:rPr kumimoji="0" lang="en-US" altLang="ja-JP" sz="1800" dirty="0">
                <a:latin typeface="+mj-lt"/>
              </a:rPr>
              <a:t>14.</a:t>
            </a:r>
            <a:r>
              <a:rPr kumimoji="0" lang="ja-JP" altLang="en-US" sz="1800">
                <a:latin typeface="+mj-lt"/>
              </a:rPr>
              <a:t>重さのたんいとはかり方</a:t>
            </a:r>
            <a:r>
              <a:rPr kumimoji="0" lang="en-US" altLang="ja-JP" sz="1800" dirty="0">
                <a:latin typeface="+mj-lt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4005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8A404-AA22-D3E1-D7D7-13FF6C66B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9157D4C-9B6B-601A-C63E-217A280E617D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図の数直線について、</a:t>
            </a:r>
            <a:r>
              <a:rPr lang="ja-JP" altLang="en-US" sz="2800" b="1" dirty="0"/>
              <a:t>㋐</a:t>
            </a:r>
            <a:r>
              <a:rPr lang="ja-JP" altLang="en-US" sz="2800" dirty="0"/>
              <a:t>のめもりが表す数を書きましょう。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C172A36-641F-1A88-C10E-F29718655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/>
          </a:p>
        </p:txBody>
      </p:sp>
      <p:graphicFrame>
        <p:nvGraphicFramePr>
          <p:cNvPr id="13" name="オブジェクト 12">
            <a:extLst>
              <a:ext uri="{FF2B5EF4-FFF2-40B4-BE49-F238E27FC236}">
                <a16:creationId xmlns:a16="http://schemas.microsoft.com/office/drawing/2014/main" id="{07759B08-EC87-B23A-2614-9FFC781BED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416019"/>
              </p:ext>
            </p:extLst>
          </p:nvPr>
        </p:nvGraphicFramePr>
        <p:xfrm>
          <a:off x="1091287" y="2529178"/>
          <a:ext cx="9626271" cy="943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32314" imgH="777146" progId="Excel.Sheet.12">
                  <p:embed/>
                </p:oleObj>
              </mc:Choice>
              <mc:Fallback>
                <p:oleObj name="Worksheet" r:id="rId2" imgW="7932314" imgH="777146" progId="Excel.Sheet.12">
                  <p:embed/>
                  <p:pic>
                    <p:nvPicPr>
                      <p:cNvPr id="13" name="オブジェクト 12">
                        <a:extLst>
                          <a:ext uri="{FF2B5EF4-FFF2-40B4-BE49-F238E27FC236}">
                            <a16:creationId xmlns:a16="http://schemas.microsoft.com/office/drawing/2014/main" id="{07759B08-EC87-B23A-2614-9FFC781BED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287" y="2529178"/>
                        <a:ext cx="9626271" cy="943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65ACF40-9F85-34D6-5D5E-59A7432B618B}"/>
              </a:ext>
            </a:extLst>
          </p:cNvPr>
          <p:cNvSpPr txBox="1"/>
          <p:nvPr/>
        </p:nvSpPr>
        <p:spPr>
          <a:xfrm>
            <a:off x="829652" y="2471035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３</a:t>
            </a:r>
            <a:endParaRPr kumimoji="1" lang="en-US" altLang="ja-JP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D92B34F-C2A0-DB85-D758-E4C3019C407F}"/>
              </a:ext>
            </a:extLst>
          </p:cNvPr>
          <p:cNvSpPr txBox="1"/>
          <p:nvPr/>
        </p:nvSpPr>
        <p:spPr>
          <a:xfrm>
            <a:off x="10019629" y="2447150"/>
            <a:ext cx="1051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/>
              <a:t>４</a:t>
            </a:r>
            <a:endParaRPr kumimoji="1" lang="en-US" altLang="ja-JP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C209292-FDC4-CE62-4FC6-97296208E271}"/>
              </a:ext>
            </a:extLst>
          </p:cNvPr>
          <p:cNvSpPr/>
          <p:nvPr/>
        </p:nvSpPr>
        <p:spPr>
          <a:xfrm>
            <a:off x="1083084" y="3106548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2546EC7-CC35-46AC-7E15-0DB2BB86E534}"/>
              </a:ext>
            </a:extLst>
          </p:cNvPr>
          <p:cNvSpPr/>
          <p:nvPr/>
        </p:nvSpPr>
        <p:spPr>
          <a:xfrm>
            <a:off x="10339809" y="3106547"/>
            <a:ext cx="422720" cy="3665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69FA65B-C400-C97D-38F1-24AA3C975EFB}"/>
              </a:ext>
            </a:extLst>
          </p:cNvPr>
          <p:cNvSpPr txBox="1"/>
          <p:nvPr/>
        </p:nvSpPr>
        <p:spPr>
          <a:xfrm>
            <a:off x="5437170" y="2447150"/>
            <a:ext cx="929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3.5</a:t>
            </a:r>
            <a:endParaRPr kumimoji="1" lang="en-US" altLang="ja-JP" dirty="0"/>
          </a:p>
        </p:txBody>
      </p:sp>
      <p:sp>
        <p:nvSpPr>
          <p:cNvPr id="27" name="下矢印 26">
            <a:extLst>
              <a:ext uri="{FF2B5EF4-FFF2-40B4-BE49-F238E27FC236}">
                <a16:creationId xmlns:a16="http://schemas.microsoft.com/office/drawing/2014/main" id="{57201463-8F30-EB0E-0D09-77AE2211BE7C}"/>
              </a:ext>
            </a:extLst>
          </p:cNvPr>
          <p:cNvSpPr/>
          <p:nvPr/>
        </p:nvSpPr>
        <p:spPr>
          <a:xfrm rot="10800000">
            <a:off x="7744610" y="3078020"/>
            <a:ext cx="188710" cy="7607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E23FDE8-0398-7435-772E-1E74EA9C0FAD}"/>
              </a:ext>
            </a:extLst>
          </p:cNvPr>
          <p:cNvSpPr txBox="1"/>
          <p:nvPr/>
        </p:nvSpPr>
        <p:spPr>
          <a:xfrm>
            <a:off x="7495187" y="3770044"/>
            <a:ext cx="68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/>
              <a:t>㋐</a:t>
            </a:r>
            <a:endParaRPr lang="ja-JP" altLang="en-US" sz="320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B6C918-595E-B6AA-FBA3-F31606F6028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/>
              <a:t>３年</a:t>
            </a:r>
            <a:r>
              <a:rPr lang="en-US" altLang="ja-JP" sz="1800" dirty="0"/>
              <a:t>13.</a:t>
            </a:r>
            <a:r>
              <a:rPr lang="ja-JP" altLang="en-US" sz="1800"/>
              <a:t>小数</a:t>
            </a:r>
            <a:r>
              <a:rPr lang="en-US" altLang="ja-JP" sz="1800" dirty="0"/>
              <a:t>】【</a:t>
            </a:r>
            <a:r>
              <a:rPr lang="ja-JP" altLang="en-US" sz="1800"/>
              <a:t>４年５</a:t>
            </a:r>
            <a:r>
              <a:rPr lang="en-US" altLang="ja-JP" sz="1800" dirty="0"/>
              <a:t>.</a:t>
            </a:r>
            <a:r>
              <a:rPr lang="ja-JP" altLang="en-US" sz="1800"/>
              <a:t>小数のしくみ</a:t>
            </a:r>
            <a:r>
              <a:rPr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77719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BF383-0B62-E0D2-50A2-B9288125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3046A20-F5C8-BDFD-3091-47522B7AB7B4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水が水とうに</a:t>
            </a:r>
            <a:r>
              <a:rPr kumimoji="0" lang="en-US" altLang="ja-JP" sz="2800" dirty="0"/>
              <a:t>1.25</a:t>
            </a:r>
            <a:r>
              <a:rPr kumimoji="0" lang="ja-JP" altLang="en-US" sz="2800" dirty="0"/>
              <a:t>Ｌ、ペットボトルに</a:t>
            </a:r>
            <a:r>
              <a:rPr kumimoji="0" lang="en-US" altLang="ja-JP" sz="2800" dirty="0"/>
              <a:t>0.5</a:t>
            </a:r>
            <a:r>
              <a:rPr kumimoji="0" lang="ja-JP" altLang="en-US" sz="2800" dirty="0"/>
              <a:t>Ｌ入っています。</a:t>
            </a:r>
            <a:endParaRPr kumimoji="0" lang="en-US" altLang="ja-JP" sz="28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水は、あわせると（　①　）Ｌになります。</a:t>
            </a:r>
            <a:endParaRPr kumimoji="0" lang="en-US" altLang="ja-JP" sz="28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①にあてはまる数を</a:t>
            </a:r>
            <a:r>
              <a:rPr kumimoji="0" lang="ja-JP" altLang="en-US" sz="2800"/>
              <a:t>書きましょう。</a:t>
            </a:r>
            <a:endParaRPr kumimoji="0"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D9D0FA5-F0F9-2169-55E8-001DE4EC2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D8FCFB0-D155-9F36-1936-845797372318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/>
              <a:t>【</a:t>
            </a:r>
            <a:r>
              <a:rPr kumimoji="0" lang="ja-JP" altLang="en-US" sz="1800"/>
              <a:t>４年５</a:t>
            </a:r>
            <a:r>
              <a:rPr kumimoji="0" lang="en-US" altLang="ja-JP" sz="1800" dirty="0"/>
              <a:t>.</a:t>
            </a:r>
            <a:r>
              <a:rPr kumimoji="0" lang="ja-JP" altLang="en-US" sz="1800"/>
              <a:t>小数のしくみ</a:t>
            </a:r>
            <a:r>
              <a:rPr kumimoji="0"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0228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2FF57-0764-5CC4-0C20-B48F6E2F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F4E96DD-F778-9C7E-699E-B8F54765CF20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水が</a:t>
            </a:r>
            <a:r>
              <a:rPr kumimoji="0" lang="en-US" altLang="ja-JP" sz="2800" dirty="0"/>
              <a:t>4.2</a:t>
            </a:r>
            <a:r>
              <a:rPr kumimoji="0" lang="ja-JP" altLang="en-US" sz="2800" dirty="0"/>
              <a:t>Ｌあります。</a:t>
            </a:r>
            <a:endParaRPr kumimoji="0" lang="en-US" altLang="ja-JP" sz="2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この水を３人で等分すると、１人分は（　①　）Ｌになります。</a:t>
            </a:r>
            <a:endParaRPr kumimoji="0" lang="en-US" altLang="ja-JP" sz="2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800" dirty="0"/>
              <a:t>①にあてはまる数を</a:t>
            </a:r>
            <a:r>
              <a:rPr kumimoji="0" lang="ja-JP" altLang="en-US" sz="2800"/>
              <a:t>書きましょう。</a:t>
            </a:r>
            <a:endParaRPr kumimoji="0"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6C2D-DE9F-D187-84F4-DAE78790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CB4C4C-9219-E667-4974-1962CD65414E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/>
              <a:t>【</a:t>
            </a:r>
            <a:r>
              <a:rPr kumimoji="0" lang="ja-JP" altLang="en-US" sz="1800"/>
              <a:t>４年</a:t>
            </a:r>
            <a:r>
              <a:rPr kumimoji="0" lang="en-US" altLang="ja-JP" sz="1800" dirty="0"/>
              <a:t>13.</a:t>
            </a:r>
            <a:r>
              <a:rPr kumimoji="0" lang="ja-JP" altLang="en-US" sz="1800"/>
              <a:t>小数のかけ算とわり算</a:t>
            </a:r>
            <a:r>
              <a:rPr kumimoji="0" lang="en-US" altLang="ja-JP" sz="1800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39250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CDAD-653F-A0E6-A0CB-64DB1685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1040E9A-2766-CC23-62E4-6144B82A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562420-08F4-35D4-12A5-5C157D04DB66}"/>
              </a:ext>
            </a:extLst>
          </p:cNvPr>
          <p:cNvSpPr txBox="1"/>
          <p:nvPr/>
        </p:nvSpPr>
        <p:spPr>
          <a:xfrm>
            <a:off x="881726" y="543726"/>
            <a:ext cx="1069374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/>
              <a:t>20kg</a:t>
            </a:r>
            <a:r>
              <a:rPr lang="ja-JP" altLang="en-US" sz="2800" dirty="0"/>
              <a:t>の米があります。</a:t>
            </a:r>
            <a:endParaRPr lang="en-US" altLang="ja-JP" sz="2800" dirty="0"/>
          </a:p>
          <a:p>
            <a:r>
              <a:rPr lang="ja-JP" altLang="en-US" sz="2800" dirty="0"/>
              <a:t>この米を３つのふくろに等分すると、１ふくろ分は（　①　）㎏です。</a:t>
            </a:r>
            <a:endParaRPr lang="en-US" altLang="ja-JP" sz="2800" dirty="0"/>
          </a:p>
          <a:p>
            <a:r>
              <a:rPr lang="ja-JP" altLang="en-US" sz="2800" dirty="0"/>
              <a:t>①にあてはまる数を上から２けたのがい数で表しましょう。</a:t>
            </a:r>
            <a:endParaRPr lang="en-US" altLang="ja-JP" sz="2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34A916-7DED-40FF-9B3E-5A1BE5542A1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/>
              <a:t>【</a:t>
            </a:r>
            <a:r>
              <a:rPr lang="ja-JP" altLang="en-US" sz="1800"/>
              <a:t>４年</a:t>
            </a:r>
            <a:r>
              <a:rPr lang="en-US" altLang="ja-JP" sz="1800" dirty="0"/>
              <a:t>13.</a:t>
            </a:r>
            <a:r>
              <a:rPr lang="ja-JP" altLang="en-US" sz="1800"/>
              <a:t>小数のかけ算とわり算</a:t>
            </a:r>
            <a:r>
              <a:rPr lang="en-US" altLang="ja-JP" sz="1800" dirty="0"/>
              <a:t>】</a:t>
            </a:r>
            <a:endParaRPr kumimoji="0"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157043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3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7AB569-ACAD-48EF-9A60-A6BC7426E9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A3DC8C-2DA7-41AE-8AC1-194CAE9AE71E}">
  <ds:schemaRefs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60d21fbe-0215-4329-b29a-4bd358d22447"/>
  </ds:schemaRefs>
</ds:datastoreItem>
</file>

<file path=customXml/itemProps3.xml><?xml version="1.0" encoding="utf-8"?>
<ds:datastoreItem xmlns:ds="http://schemas.openxmlformats.org/officeDocument/2006/customXml" ds:itemID="{7ACF8A18-0B31-4CBB-A113-EEA65297E6D3}">
  <ds:schemaRefs>
    <ds:schemaRef ds:uri="60d21fbe-0215-4329-b29a-4bd358d224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504</Words>
  <Application>Microsoft Office PowerPoint</Application>
  <PresentationFormat>ワイド画面</PresentationFormat>
  <Paragraphs>80</Paragraphs>
  <Slides>11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UDゴシック</vt:lpstr>
      <vt:lpstr>游ゴシック</vt:lpstr>
      <vt:lpstr>Arial</vt:lpstr>
      <vt:lpstr>Office テーマ</vt:lpstr>
      <vt:lpstr>Worksheet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レディネステスト</dc:title>
  <dc:creator>宮城県総合教育センター</dc:creator>
  <cp:revision>13</cp:revision>
  <cp:lastPrinted>2026-03-13T02:33:41Z</cp:lastPrinted>
  <dcterms:created xsi:type="dcterms:W3CDTF">2025-08-29T05:34:34Z</dcterms:created>
  <dcterms:modified xsi:type="dcterms:W3CDTF">2026-03-13T02:33:58Z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