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4"/>
  </p:sldMasterIdLst>
  <p:notesMasterIdLst>
    <p:notesMasterId r:id="rId18"/>
  </p:notesMasterIdLst>
  <p:handoutMasterIdLst>
    <p:handoutMasterId r:id="rId19"/>
  </p:handoutMasterIdLst>
  <p:sldIdLst>
    <p:sldId id="256" r:id="rId5"/>
    <p:sldId id="313" r:id="rId6"/>
    <p:sldId id="339" r:id="rId7"/>
    <p:sldId id="329" r:id="rId8"/>
    <p:sldId id="331" r:id="rId9"/>
    <p:sldId id="341" r:id="rId10"/>
    <p:sldId id="334" r:id="rId11"/>
    <p:sldId id="333" r:id="rId12"/>
    <p:sldId id="335" r:id="rId13"/>
    <p:sldId id="336" r:id="rId14"/>
    <p:sldId id="338" r:id="rId15"/>
    <p:sldId id="340" r:id="rId16"/>
    <p:sldId id="342" r:id="rId17"/>
  </p:sldIdLst>
  <p:sldSz cx="12192000" cy="6858000"/>
  <p:notesSz cx="14446250" cy="100187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A3"/>
    <a:srgbClr val="D1D1D1"/>
    <a:srgbClr val="FFC000"/>
    <a:srgbClr val="FFFFFF"/>
    <a:srgbClr val="F2F2F2"/>
    <a:srgbClr val="C3C3C3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F83D559-22F5-9641-8584-0BA022769CA2}" v="150" dt="2026-02-16T14:40:57.03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759"/>
    <p:restoredTop sz="94643"/>
  </p:normalViewPr>
  <p:slideViewPr>
    <p:cSldViewPr snapToGrid="0">
      <p:cViewPr varScale="1">
        <p:scale>
          <a:sx n="74" d="100"/>
          <a:sy n="74" d="100"/>
        </p:scale>
        <p:origin x="61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9" d="100"/>
          <a:sy n="79" d="100"/>
        </p:scale>
        <p:origin x="2011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AD348321-6899-9C1F-210D-696339C5A42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1"/>
            <a:ext cx="6259585" cy="503128"/>
          </a:xfrm>
          <a:prstGeom prst="rect">
            <a:avLst/>
          </a:prstGeom>
        </p:spPr>
        <p:txBody>
          <a:bodyPr vert="horz" lIns="132277" tIns="66139" rIns="132277" bIns="66139" rtlCol="0"/>
          <a:lstStyle>
            <a:lvl1pPr algn="l">
              <a:defRPr sz="17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A00EBA1-8AFD-5E9A-BF22-94AA76E50CA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8182089" y="1"/>
            <a:ext cx="6261873" cy="503128"/>
          </a:xfrm>
          <a:prstGeom prst="rect">
            <a:avLst/>
          </a:prstGeom>
        </p:spPr>
        <p:txBody>
          <a:bodyPr vert="horz" lIns="132277" tIns="66139" rIns="132277" bIns="66139" rtlCol="0"/>
          <a:lstStyle>
            <a:lvl1pPr algn="r">
              <a:defRPr sz="1700"/>
            </a:lvl1pPr>
          </a:lstStyle>
          <a:p>
            <a:fld id="{AB6351FD-B086-48B0-B2EA-D09C773A2D56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8A3259F-5546-1061-6358-A1E9DCBB3B3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515586"/>
            <a:ext cx="6259585" cy="503128"/>
          </a:xfrm>
          <a:prstGeom prst="rect">
            <a:avLst/>
          </a:prstGeom>
        </p:spPr>
        <p:txBody>
          <a:bodyPr vert="horz" lIns="132277" tIns="66139" rIns="132277" bIns="66139" rtlCol="0" anchor="b"/>
          <a:lstStyle>
            <a:lvl1pPr algn="l">
              <a:defRPr sz="1700"/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B01A82E-5593-0709-35FE-E31D8874039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8182089" y="9515586"/>
            <a:ext cx="6261873" cy="503128"/>
          </a:xfrm>
          <a:prstGeom prst="rect">
            <a:avLst/>
          </a:prstGeom>
        </p:spPr>
        <p:txBody>
          <a:bodyPr vert="horz" lIns="132277" tIns="66139" rIns="132277" bIns="66139" rtlCol="0" anchor="b"/>
          <a:lstStyle>
            <a:lvl1pPr algn="r">
              <a:defRPr sz="1700"/>
            </a:lvl1pPr>
          </a:lstStyle>
          <a:p>
            <a:fld id="{39762489-739A-42A7-AB9B-27D250937C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8169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6259710" cy="501571"/>
          </a:xfrm>
          <a:prstGeom prst="rect">
            <a:avLst/>
          </a:prstGeom>
        </p:spPr>
        <p:txBody>
          <a:bodyPr vert="horz" lIns="132248" tIns="66126" rIns="132248" bIns="66126" rtlCol="0"/>
          <a:lstStyle>
            <a:lvl1pPr algn="l">
              <a:defRPr sz="17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8183215" y="3"/>
            <a:ext cx="6259707" cy="501571"/>
          </a:xfrm>
          <a:prstGeom prst="rect">
            <a:avLst/>
          </a:prstGeom>
        </p:spPr>
        <p:txBody>
          <a:bodyPr vert="horz" lIns="132248" tIns="66126" rIns="132248" bIns="66126" rtlCol="0"/>
          <a:lstStyle>
            <a:lvl1pPr algn="r">
              <a:defRPr sz="1700"/>
            </a:lvl1pPr>
          </a:lstStyle>
          <a:p>
            <a:fld id="{BADA077D-70CF-4CED-A527-9833764A2DE9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17988" y="1252538"/>
            <a:ext cx="6010275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2248" tIns="66126" rIns="132248" bIns="6612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444293" y="4822062"/>
            <a:ext cx="11557666" cy="3944314"/>
          </a:xfrm>
          <a:prstGeom prst="rect">
            <a:avLst/>
          </a:prstGeom>
        </p:spPr>
        <p:txBody>
          <a:bodyPr vert="horz" lIns="132248" tIns="66126" rIns="132248" bIns="6612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517143"/>
            <a:ext cx="6259710" cy="501571"/>
          </a:xfrm>
          <a:prstGeom prst="rect">
            <a:avLst/>
          </a:prstGeom>
        </p:spPr>
        <p:txBody>
          <a:bodyPr vert="horz" lIns="132248" tIns="66126" rIns="132248" bIns="66126" rtlCol="0" anchor="b"/>
          <a:lstStyle>
            <a:lvl1pPr algn="l">
              <a:defRPr sz="17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8183215" y="9517143"/>
            <a:ext cx="6259707" cy="501571"/>
          </a:xfrm>
          <a:prstGeom prst="rect">
            <a:avLst/>
          </a:prstGeom>
        </p:spPr>
        <p:txBody>
          <a:bodyPr vert="horz" lIns="132248" tIns="66126" rIns="132248" bIns="66126" rtlCol="0" anchor="b"/>
          <a:lstStyle>
            <a:lvl1pPr algn="r">
              <a:defRPr sz="1700"/>
            </a:lvl1pPr>
          </a:lstStyle>
          <a:p>
            <a:fld id="{C0CC9C12-88FE-4AD4-859C-15CF73CEF2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9317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0EE472-DBC2-FC1C-43A0-7C5F79E146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BEBC4C4-A708-7F01-5182-7B67122181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D943E38-92B7-7416-9FF5-008846E00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7676626-BFB0-5420-0906-244B8DA94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F7C824F-30BA-0B34-00DD-A08D72016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9888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9CEEFA-5CB7-A011-4465-2F30C13BB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05BE046-B910-CBFC-75BD-C8F6AC7CD6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8956179-1638-FCA1-1172-69B8DFD20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811A5A3-B0AA-6E36-4904-4E7FD8442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9C9C4F8-1CC6-D669-2B61-FD48451CD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3915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E01B1CF-6762-B4C5-D78C-A30BEF8D55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11748AB-90A7-B28C-A4ED-F476CCC457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1E9791D-061C-02E4-F04C-98EF3F3D1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2FA0415-AC13-022F-174E-032CCECDF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4594BD4-6F9F-2560-8369-96D2E5EC4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9831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0EC5D90-C9C3-9D03-97FA-2ADD003C2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4676C22-7938-DF30-51DD-740672FD05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D717BE7-B5C4-55B5-21CC-DF10E56D8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E34A645-0999-81D9-CA95-D92D90521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33873C1-DF31-42E0-A7FF-1375F65CA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5257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B967BB-43B5-F7A5-F9C9-56CBB9561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918B1D5-787C-8DEF-F00D-0C6C227B8E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5180DDA-B0DF-26A2-7442-8C90956D3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9AB2B29-624B-7942-4396-81F6D5DE6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4C9C6F8-5B5F-EB31-6E81-156278D12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9700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97F074-37D7-34F5-096C-893004565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828BF53-8509-2E05-8551-D198531D7D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99A676C-AB77-9182-889B-B52B657AFB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AF9594F-AED9-5BDC-263F-069DF0533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D0635F2-53E2-2EE4-10F4-C418E6CE9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FD59F5D-4293-931E-1AFF-1706F1686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9276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C0E9FF-C0DA-FB1A-67AE-21F83948B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6E30B81-E8F3-0568-18A3-5698A06107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F9DAB59-727D-16AD-A70E-0D31A213D2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A092FC4-1F57-76B1-9F2F-D33A0FCF61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384888B-48CA-5DE3-1D7F-F36BB25E62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2528858-8998-1DEB-4E86-CC7F007C7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5F1A489-37EE-CBBE-4940-5A3652D39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4666455-6244-8CF6-F9FC-2694A8B67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1651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93C61C-351A-9030-880D-2F5EA50CA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3A444CC-6507-67C7-3C74-F93FD31BE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A341A8D-C7E4-BCDD-9288-C8B58FE20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0447C77-16DA-5013-A637-B74D29D65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1880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027B98B-6657-ACD3-02A8-9F8E584E5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16F3FAC-7F8C-284B-7D5C-FEDE34960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AA2F98B-76ED-7212-E036-36EC21F55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1362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0BF441-1A4B-65FE-B0F5-834076B96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D520EA7-EEFF-A518-3C1D-82F9570CC6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32C53C9-17BB-355B-FCBA-A3EE608EAD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42660E6-865D-8681-5C48-75037FC4C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47D6890-8BC6-B034-F7E2-E3CE634DC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4732D5-96C6-2CE7-FE52-715649E81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4419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A4C783-A8C5-8EFD-D282-3DA1F6673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A63C920-8DC4-7819-54BE-C9AB57F128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85B6E79-3AFB-88F9-C736-26D18B2D31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D2629DB-6BEC-9709-FB72-3CF46BBF0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B91CBF8-9827-5F80-C9BC-C95CF1F02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6B42963-315A-EFF1-DFFC-0538B13B7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5348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A9AEAE7-C5A6-2923-320B-410C250DA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6F01530-C70E-A2B1-8F07-BC88393A18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C26A56A-BE01-82C9-F537-50D609D4B3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58342D4-C021-9C2D-42A7-4700EFFEAE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3063A79-374D-B333-86D2-74E41E0A63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-1493981" y="928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CFD8D9-0933-4DFC-9336-0D1486BA97A6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48626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1AF7BE-179F-2243-C08A-1A1189CAB0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/>
              <a:t>レディネステスト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53DC93D-AECF-D503-416A-CF3AE77C7F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 dirty="0"/>
              <a:t>５</a:t>
            </a:r>
            <a:r>
              <a:rPr lang="ja-JP" altLang="ja-JP" dirty="0"/>
              <a:t>年</a:t>
            </a:r>
            <a:r>
              <a:rPr lang="ja-JP" altLang="en-US" dirty="0"/>
              <a:t>９</a:t>
            </a:r>
            <a:r>
              <a:rPr lang="en-US" altLang="ja-JP" dirty="0"/>
              <a:t>.</a:t>
            </a:r>
            <a:r>
              <a:rPr lang="ja-JP" altLang="en-US" dirty="0"/>
              <a:t>分数と小数、整数の関係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875175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4622F2-3C1E-FE26-2A37-96255BE48B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8" name="テキスト ボックス 67">
                <a:extLst>
                  <a:ext uri="{FF2B5EF4-FFF2-40B4-BE49-F238E27FC236}">
                    <a16:creationId xmlns:a16="http://schemas.microsoft.com/office/drawing/2014/main" id="{04F2E740-8BA7-73F8-AF15-1BE7620289BC}"/>
                  </a:ext>
                </a:extLst>
              </p:cNvPr>
              <p:cNvSpPr txBox="1"/>
              <p:nvPr/>
            </p:nvSpPr>
            <p:spPr>
              <a:xfrm>
                <a:off x="881726" y="543726"/>
                <a:ext cx="10540253" cy="82157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/>
                <a14:m>
                  <m:oMath xmlns:m="http://schemas.openxmlformats.org/officeDocument/2006/math">
                    <m:r>
                      <a:rPr lang="ja-JP" altLang="en-US" sz="2800" i="1" dirty="0">
                        <a:latin typeface="Cambria Math" panose="02040503050406030204" pitchFamily="18" charset="0"/>
                      </a:rPr>
                      <m:t>２</m:t>
                    </m:r>
                    <m:f>
                      <m:fPr>
                        <m:ctrlPr>
                          <a:rPr lang="en-US" altLang="ja-JP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ja-JP" altLang="en-US" sz="2800" i="1">
                            <a:latin typeface="Cambria Math" panose="02040503050406030204" pitchFamily="18" charset="0"/>
                          </a:rPr>
                          <m:t>４</m:t>
                        </m:r>
                      </m:num>
                      <m:den>
                        <m:r>
                          <a:rPr lang="ja-JP" altLang="en-US" sz="2800" i="1">
                            <a:latin typeface="Cambria Math" panose="02040503050406030204" pitchFamily="18" charset="0"/>
                          </a:rPr>
                          <m:t>５</m:t>
                        </m:r>
                      </m:den>
                    </m:f>
                  </m:oMath>
                </a14:m>
                <a:r>
                  <a:rPr lang="en-US" altLang="ja-JP" sz="2800" dirty="0"/>
                  <a:t> </a:t>
                </a:r>
                <a:r>
                  <a:rPr lang="ja-JP" altLang="en-US" sz="2800" dirty="0"/>
                  <a:t>を仮分数に直しましょう。</a:t>
                </a:r>
                <a14:m>
                  <m:oMath xmlns:m="http://schemas.openxmlformats.org/officeDocument/2006/math">
                    <m:r>
                      <a:rPr lang="en-US" altLang="ja-JP" sz="28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altLang="ja-JP" sz="2800" dirty="0"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8" name="テキスト ボックス 67">
                <a:extLst>
                  <a:ext uri="{FF2B5EF4-FFF2-40B4-BE49-F238E27FC236}">
                    <a16:creationId xmlns:a16="http://schemas.microsoft.com/office/drawing/2014/main" id="{04F2E740-8BA7-73F8-AF15-1BE7620289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1726" y="543726"/>
                <a:ext cx="10540253" cy="821572"/>
              </a:xfrm>
              <a:prstGeom prst="rect">
                <a:avLst/>
              </a:prstGeom>
              <a:blipFill>
                <a:blip r:embed="rId2"/>
                <a:stretch>
                  <a:fillRect l="-481" b="-909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068FA02B-5EB4-C38C-3E0B-A4F740B5E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9</a:t>
            </a:fld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57158ED-F2CC-EEA8-4843-3DE4564D9632}"/>
              </a:ext>
            </a:extLst>
          </p:cNvPr>
          <p:cNvSpPr txBox="1"/>
          <p:nvPr/>
        </p:nvSpPr>
        <p:spPr>
          <a:xfrm>
            <a:off x="0" y="6488668"/>
            <a:ext cx="68514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kumimoji="0" lang="ja-JP" altLang="ja-JP" sz="1800">
                <a:latin typeface="Arial" panose="020B0604020202020204" pitchFamily="34" charset="0"/>
              </a:rPr>
              <a:t>【</a:t>
            </a:r>
            <a:r>
              <a:rPr kumimoji="0" lang="ja-JP" altLang="en-US" sz="1800">
                <a:latin typeface="Arial" panose="020B0604020202020204" pitchFamily="34" charset="0"/>
              </a:rPr>
              <a:t>４</a:t>
            </a:r>
            <a:r>
              <a:rPr kumimoji="0" lang="ja-JP" altLang="ja-JP" sz="1800">
                <a:latin typeface="Arial" panose="020B0604020202020204" pitchFamily="34" charset="0"/>
              </a:rPr>
              <a:t>年</a:t>
            </a:r>
            <a:r>
              <a:rPr lang="en-US" altLang="ja-JP" sz="1800" dirty="0"/>
              <a:t>10.</a:t>
            </a:r>
            <a:r>
              <a:rPr kumimoji="0" lang="ja-JP" altLang="ja-JP" sz="1800">
                <a:latin typeface="Arial" panose="020B0604020202020204" pitchFamily="34" charset="0"/>
              </a:rPr>
              <a:t>分数】</a:t>
            </a:r>
            <a:endParaRPr kumimoji="0" lang="en-US" altLang="ja-JP" sz="1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44093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C566DE-69D9-77EF-A69A-A4B0E8BE27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7BD2B125-611F-A37F-C549-DE7C0EC943F8}"/>
              </a:ext>
            </a:extLst>
          </p:cNvPr>
          <p:cNvSpPr txBox="1"/>
          <p:nvPr/>
        </p:nvSpPr>
        <p:spPr>
          <a:xfrm>
            <a:off x="881726" y="543726"/>
            <a:ext cx="1054025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/>
              <a:t>３</a:t>
            </a:r>
            <a:r>
              <a:rPr lang="en-US" altLang="ja-JP" sz="2800" dirty="0"/>
              <a:t>÷</a:t>
            </a:r>
            <a:r>
              <a:rPr lang="ja-JP" altLang="en-US" sz="2800" dirty="0"/>
              <a:t>４をわりきれるまで計算</a:t>
            </a:r>
            <a:r>
              <a:rPr lang="ja-JP" altLang="en-US" sz="2800"/>
              <a:t>しましょう。</a:t>
            </a:r>
            <a:endParaRPr lang="en-US" altLang="ja-JP" sz="2800" dirty="0"/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0F3CF446-389A-F11B-E7A3-E5C1E121A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10</a:t>
            </a:fld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63403CD-75B9-B1BE-0946-C29EEEFE4E70}"/>
              </a:ext>
            </a:extLst>
          </p:cNvPr>
          <p:cNvSpPr txBox="1"/>
          <p:nvPr/>
        </p:nvSpPr>
        <p:spPr>
          <a:xfrm>
            <a:off x="0" y="6488668"/>
            <a:ext cx="68514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ja-JP" sz="1800">
                <a:latin typeface="Arial" panose="020B0604020202020204" pitchFamily="34" charset="0"/>
              </a:rPr>
              <a:t>【</a:t>
            </a:r>
            <a:r>
              <a:rPr kumimoji="0" lang="ja-JP" altLang="en-US" sz="1800">
                <a:latin typeface="Arial" panose="020B0604020202020204" pitchFamily="34" charset="0"/>
              </a:rPr>
              <a:t>５</a:t>
            </a:r>
            <a:r>
              <a:rPr kumimoji="0" lang="ja-JP" altLang="ja-JP" sz="1800">
                <a:latin typeface="Arial" panose="020B0604020202020204" pitchFamily="34" charset="0"/>
              </a:rPr>
              <a:t>年</a:t>
            </a:r>
            <a:r>
              <a:rPr kumimoji="0" lang="ja-JP" altLang="en-US" sz="1800">
                <a:latin typeface="Arial" panose="020B0604020202020204" pitchFamily="34" charset="0"/>
              </a:rPr>
              <a:t>５</a:t>
            </a:r>
            <a:r>
              <a:rPr lang="en-US" altLang="ja-JP" sz="1800" dirty="0"/>
              <a:t>.</a:t>
            </a:r>
            <a:r>
              <a:rPr kumimoji="0" lang="ja-JP" altLang="en-US" sz="1800">
                <a:latin typeface="Arial" panose="020B0604020202020204" pitchFamily="34" charset="0"/>
              </a:rPr>
              <a:t>小数のわり算</a:t>
            </a:r>
            <a:r>
              <a:rPr kumimoji="0" lang="ja-JP" altLang="ja-JP" sz="1800">
                <a:latin typeface="Arial" panose="020B0604020202020204" pitchFamily="34" charset="0"/>
              </a:rPr>
              <a:t>】</a:t>
            </a:r>
            <a:endParaRPr kumimoji="0" lang="en-US" altLang="ja-JP" sz="1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3188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E7CDAD-653F-A0E6-A0CB-64DB1685AC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31040E9A-2766-CC23-62E4-6144B82A5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11</a:t>
            </a:fld>
            <a:endParaRPr kumimoji="1" lang="ja-JP" altLang="en-US">
              <a:latin typeface="+mn-ea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1BECB1B-7B48-F07A-D92C-88E33AC25121}"/>
              </a:ext>
            </a:extLst>
          </p:cNvPr>
          <p:cNvSpPr txBox="1"/>
          <p:nvPr/>
        </p:nvSpPr>
        <p:spPr>
          <a:xfrm>
            <a:off x="881726" y="543726"/>
            <a:ext cx="10540253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+mn-ea"/>
              </a:rPr>
              <a:t>赤のテープの長さは５ｍ、白のテープの長さは４ｍです。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dirty="0">
                <a:latin typeface="+mn-ea"/>
              </a:rPr>
              <a:t>白のテープの長さは赤のテープの長さの（　</a:t>
            </a:r>
            <a:r>
              <a:rPr lang="en-US" altLang="ja-JP" sz="2800" dirty="0">
                <a:latin typeface="+mn-ea"/>
              </a:rPr>
              <a:t>①</a:t>
            </a:r>
            <a:r>
              <a:rPr lang="ja-JP" altLang="en-US" sz="2800" dirty="0">
                <a:latin typeface="+mn-ea"/>
              </a:rPr>
              <a:t>　）倍です。</a:t>
            </a:r>
            <a:endParaRPr lang="en-US" altLang="ja-JP" sz="2800" dirty="0">
              <a:latin typeface="+mn-ea"/>
            </a:endParaRPr>
          </a:p>
          <a:p>
            <a:r>
              <a:rPr lang="en-US" altLang="ja-JP" sz="2800" dirty="0">
                <a:latin typeface="+mn-ea"/>
              </a:rPr>
              <a:t>①</a:t>
            </a:r>
            <a:r>
              <a:rPr lang="ja-JP" altLang="en-US" sz="2800" dirty="0">
                <a:latin typeface="+mn-ea"/>
              </a:rPr>
              <a:t>にあてはまる数を、小数で書きましょう。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753B95C-46EB-39A3-E4AE-E3E722E147D8}"/>
              </a:ext>
            </a:extLst>
          </p:cNvPr>
          <p:cNvSpPr txBox="1"/>
          <p:nvPr/>
        </p:nvSpPr>
        <p:spPr>
          <a:xfrm>
            <a:off x="0" y="6488668"/>
            <a:ext cx="68514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ja-JP" sz="1800" dirty="0">
                <a:latin typeface="+mn-ea"/>
              </a:rPr>
              <a:t>【</a:t>
            </a:r>
            <a:r>
              <a:rPr kumimoji="0" lang="ja-JP" altLang="en-US" sz="1800">
                <a:latin typeface="+mn-ea"/>
              </a:rPr>
              <a:t>５年５</a:t>
            </a:r>
            <a:r>
              <a:rPr lang="en-US" altLang="ja-JP" sz="1800" dirty="0">
                <a:latin typeface="+mn-ea"/>
              </a:rPr>
              <a:t>.</a:t>
            </a:r>
            <a:r>
              <a:rPr kumimoji="0" lang="ja-JP" altLang="en-US" sz="1800">
                <a:latin typeface="+mn-ea"/>
              </a:rPr>
              <a:t>小数のわり算、小数の倍</a:t>
            </a:r>
            <a:r>
              <a:rPr kumimoji="0"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33519587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C4E6D6-9C39-21A2-AC75-5FD516FA89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8" name="テキスト ボックス 67">
                <a:extLst>
                  <a:ext uri="{FF2B5EF4-FFF2-40B4-BE49-F238E27FC236}">
                    <a16:creationId xmlns:a16="http://schemas.microsoft.com/office/drawing/2014/main" id="{82965657-9B80-3EB4-9A5E-FA3DF5121CDF}"/>
                  </a:ext>
                </a:extLst>
              </p:cNvPr>
              <p:cNvSpPr txBox="1"/>
              <p:nvPr/>
            </p:nvSpPr>
            <p:spPr>
              <a:xfrm>
                <a:off x="881725" y="543729"/>
                <a:ext cx="10540800" cy="5760000"/>
              </a:xfrm>
              <a:prstGeom prst="rect">
                <a:avLst/>
              </a:prstGeom>
              <a:noFill/>
            </p:spPr>
            <p:txBody>
              <a:bodyPr wrap="square" numCol="2" spcCol="360000">
                <a:spAutoFit/>
              </a:bodyPr>
              <a:lstStyle/>
              <a:p>
                <a:pPr lvl="0"/>
                <a:r>
                  <a:rPr lang="ja-JP" altLang="en-US" sz="2800" dirty="0"/>
                  <a:t>解答</a:t>
                </a:r>
                <a:endParaRPr lang="en-US" altLang="ja-JP" sz="2800" dirty="0"/>
              </a:p>
              <a:p>
                <a:pPr marL="679450" indent="-679450">
                  <a:buFont typeface="+mj-lt"/>
                  <a:buAutoNum type="arabicPeriod"/>
                </a:pPr>
                <a:r>
                  <a:rPr lang="ja-JP" altLang="en-US" sz="2800" dirty="0"/>
                  <a:t>㋑</a:t>
                </a:r>
              </a:p>
              <a:p>
                <a:pPr marL="679450" indent="-679450">
                  <a:buFont typeface="+mj-lt"/>
                  <a:buAutoNum type="arabicPeriod"/>
                </a:pPr>
                <a:r>
                  <a:rPr lang="ja-JP" altLang="en-US" sz="2800" dirty="0"/>
                  <a:t>㋐</a:t>
                </a:r>
                <a:endParaRPr lang="en-US" altLang="ja-JP" sz="2800" dirty="0"/>
              </a:p>
              <a:p>
                <a:pPr marL="679450" indent="-679450">
                  <a:buFont typeface="+mj-lt"/>
                  <a:buAutoNum type="arabicPeriod"/>
                </a:pPr>
                <a:r>
                  <a:rPr lang="en-US" altLang="ja-JP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ja-JP" altLang="en-US" sz="2800" i="1">
                            <a:latin typeface="Cambria Math" panose="02040503050406030204" pitchFamily="18" charset="0"/>
                          </a:rPr>
                          <m:t>５</m:t>
                        </m:r>
                      </m:num>
                      <m:den>
                        <m:r>
                          <a:rPr lang="ja-JP" altLang="en-US" sz="2800" i="1">
                            <a:latin typeface="Cambria Math" panose="02040503050406030204" pitchFamily="18" charset="0"/>
                          </a:rPr>
                          <m:t>３</m:t>
                        </m:r>
                      </m:den>
                    </m:f>
                  </m:oMath>
                </a14:m>
                <a:endParaRPr lang="en-US" altLang="ja-JP" sz="2800" dirty="0"/>
              </a:p>
              <a:p>
                <a:pPr marL="679450" indent="-679450">
                  <a:buFont typeface="+mj-lt"/>
                  <a:buAutoNum type="arabicPeriod"/>
                </a:pPr>
                <a:r>
                  <a:rPr lang="en-US" altLang="ja-JP" sz="2800" dirty="0"/>
                  <a:t>1000</a:t>
                </a:r>
              </a:p>
              <a:p>
                <a:pPr marL="679450" indent="-679450">
                  <a:buFont typeface="+mj-lt"/>
                  <a:buAutoNum type="arabicPeriod"/>
                </a:pPr>
                <a:r>
                  <a:rPr lang="ja-JP" altLang="en-US" sz="2800" dirty="0"/>
                  <a:t>㋐、㋓</a:t>
                </a:r>
                <a:endParaRPr lang="en-US" altLang="ja-JP" sz="2800" dirty="0"/>
              </a:p>
              <a:p>
                <a:pPr marL="679450" indent="-679450">
                  <a:buFont typeface="+mj-lt"/>
                  <a:buAutoNum type="arabicPeriod"/>
                </a:pPr>
                <a:r>
                  <a:rPr lang="en-US" altLang="ja-JP" sz="2800" dirty="0"/>
                  <a:t> </a:t>
                </a:r>
                <a14:m>
                  <m:oMath xmlns:m="http://schemas.openxmlformats.org/officeDocument/2006/math">
                    <m:r>
                      <a:rPr lang="ja-JP" altLang="en-US" sz="2800" i="1" dirty="0" smtClean="0">
                        <a:latin typeface="Cambria Math" panose="02040503050406030204" pitchFamily="18" charset="0"/>
                      </a:rPr>
                      <m:t>２</m:t>
                    </m:r>
                    <m:f>
                      <m:fPr>
                        <m:ctrlPr>
                          <a:rPr lang="en-US" altLang="ja-JP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ja-JP" altLang="en-US" sz="2800" i="1" smtClean="0">
                            <a:latin typeface="Cambria Math" panose="02040503050406030204" pitchFamily="18" charset="0"/>
                          </a:rPr>
                          <m:t>４</m:t>
                        </m:r>
                      </m:num>
                      <m:den>
                        <m:r>
                          <a:rPr lang="ja-JP" altLang="en-US" sz="2800" i="1">
                            <a:latin typeface="Cambria Math" panose="02040503050406030204" pitchFamily="18" charset="0"/>
                          </a:rPr>
                          <m:t>５</m:t>
                        </m:r>
                      </m:den>
                    </m:f>
                  </m:oMath>
                </a14:m>
                <a:endParaRPr lang="en-US" altLang="ja-JP" sz="2800" dirty="0"/>
              </a:p>
              <a:p>
                <a:pPr marL="679450" indent="-679450">
                  <a:buFont typeface="+mj-lt"/>
                  <a:buAutoNum type="arabicPeriod"/>
                </a:pPr>
                <a:r>
                  <a:rPr lang="ja-JP" altLang="en-US" sz="2800" dirty="0"/>
                  <a:t>㋐</a:t>
                </a:r>
                <a:endParaRPr lang="en-US" altLang="ja-JP" sz="2800" dirty="0"/>
              </a:p>
              <a:p>
                <a:pPr marL="679450" indent="-679450">
                  <a:buFont typeface="+mj-lt"/>
                  <a:buAutoNum type="arabicPeriod"/>
                </a:pPr>
                <a:r>
                  <a:rPr lang="en-US" altLang="ja-JP" sz="2800" dirty="0"/>
                  <a:t> </a:t>
                </a:r>
                <a14:m>
                  <m:oMath xmlns:m="http://schemas.openxmlformats.org/officeDocument/2006/math">
                    <m:r>
                      <a:rPr lang="ja-JP" altLang="en-US" sz="2800" i="1" dirty="0" smtClean="0">
                        <a:latin typeface="Cambria Math" panose="02040503050406030204" pitchFamily="18" charset="0"/>
                      </a:rPr>
                      <m:t>３</m:t>
                    </m:r>
                    <m:f>
                      <m:fPr>
                        <m:ctrlPr>
                          <a:rPr lang="en-US" altLang="ja-JP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ja-JP" altLang="en-US" sz="2800" i="1">
                            <a:latin typeface="Cambria Math" panose="02040503050406030204" pitchFamily="18" charset="0"/>
                          </a:rPr>
                          <m:t>１</m:t>
                        </m:r>
                      </m:num>
                      <m:den>
                        <m:r>
                          <a:rPr lang="ja-JP" altLang="en-US" sz="2800" i="1" smtClean="0">
                            <a:latin typeface="Cambria Math" panose="02040503050406030204" pitchFamily="18" charset="0"/>
                          </a:rPr>
                          <m:t>４</m:t>
                        </m:r>
                      </m:den>
                    </m:f>
                  </m:oMath>
                </a14:m>
                <a:endParaRPr lang="en-US" altLang="ja-JP" sz="2800" dirty="0"/>
              </a:p>
              <a:p>
                <a:pPr marL="679450" indent="-679450">
                  <a:buFont typeface="+mj-lt"/>
                  <a:buAutoNum type="arabicPeriod"/>
                </a:pPr>
                <a:r>
                  <a:rPr lang="en-US" altLang="ja-JP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altLang="ja-JP" sz="2800">
                            <a:latin typeface="+mn-ea"/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en-US" altLang="ja-JP" sz="2800" b="0" i="0" smtClean="0">
                            <a:latin typeface="+mn-ea"/>
                          </a:rPr>
                          <m:t>4</m:t>
                        </m:r>
                      </m:num>
                      <m:den>
                        <m:r>
                          <a:rPr lang="ja-JP" altLang="en-US" sz="2800" i="1">
                            <a:latin typeface="Cambria Math" panose="02040503050406030204" pitchFamily="18" charset="0"/>
                          </a:rPr>
                          <m:t>５</m:t>
                        </m:r>
                      </m:den>
                    </m:f>
                  </m:oMath>
                </a14:m>
                <a:endParaRPr lang="en-US" altLang="ja-JP" sz="2800" dirty="0"/>
              </a:p>
              <a:p>
                <a:pPr marL="679450" indent="-679450">
                  <a:buFont typeface="+mj-lt"/>
                  <a:buAutoNum type="arabicPeriod"/>
                </a:pPr>
                <a:r>
                  <a:rPr lang="en-US" altLang="ja-JP" sz="2800" dirty="0"/>
                  <a:t>0.75</a:t>
                </a:r>
              </a:p>
              <a:p>
                <a:pPr marL="679450" indent="-679450">
                  <a:buFont typeface="+mj-lt"/>
                  <a:buAutoNum type="arabicPeriod"/>
                </a:pPr>
                <a:r>
                  <a:rPr lang="en-US" altLang="ja-JP" sz="2800" dirty="0"/>
                  <a:t>0.8</a:t>
                </a:r>
              </a:p>
            </p:txBody>
          </p:sp>
        </mc:Choice>
        <mc:Fallback xmlns="">
          <p:sp>
            <p:nvSpPr>
              <p:cNvPr id="68" name="テキスト ボックス 67">
                <a:extLst>
                  <a:ext uri="{FF2B5EF4-FFF2-40B4-BE49-F238E27FC236}">
                    <a16:creationId xmlns:a16="http://schemas.microsoft.com/office/drawing/2014/main" id="{82965657-9B80-3EB4-9A5E-FA3DF5121C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1725" y="543729"/>
                <a:ext cx="10540800" cy="5760000"/>
              </a:xfrm>
              <a:prstGeom prst="rect">
                <a:avLst/>
              </a:prstGeom>
              <a:blipFill>
                <a:blip r:embed="rId2"/>
                <a:stretch>
                  <a:fillRect l="-1215" t="-1058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33706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97EB58-C214-B48F-45B6-885B96ADAF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68" name="テキスト ボックス 67">
                <a:extLst>
                  <a:ext uri="{FF2B5EF4-FFF2-40B4-BE49-F238E27FC236}">
                    <a16:creationId xmlns:a16="http://schemas.microsoft.com/office/drawing/2014/main" id="{D4E73038-39E8-37F5-5D3E-15104C6107AD}"/>
                  </a:ext>
                </a:extLst>
              </p:cNvPr>
              <p:cNvSpPr txBox="1"/>
              <p:nvPr/>
            </p:nvSpPr>
            <p:spPr>
              <a:xfrm>
                <a:off x="881726" y="543726"/>
                <a:ext cx="10540253" cy="130773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2800" dirty="0"/>
                  <a:t>①のテープは、もとのテープの長さの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ja-JP" altLang="en-US" sz="2800" i="1">
                            <a:latin typeface="Cambria Math" panose="02040503050406030204" pitchFamily="18" charset="0"/>
                          </a:rPr>
                          <m:t>１</m:t>
                        </m:r>
                      </m:num>
                      <m:den>
                        <m:r>
                          <a:rPr lang="ja-JP" altLang="en-US" sz="2800" i="1">
                            <a:latin typeface="Cambria Math" panose="02040503050406030204" pitchFamily="18" charset="0"/>
                          </a:rPr>
                          <m:t>３</m:t>
                        </m:r>
                      </m:den>
                    </m:f>
                  </m:oMath>
                </a14:m>
                <a:r>
                  <a:rPr lang="ja-JP" altLang="en-US" sz="2800" dirty="0"/>
                  <a:t> です。</a:t>
                </a:r>
                <a:endParaRPr lang="en-US" altLang="ja-JP" sz="2800" dirty="0"/>
              </a:p>
              <a:p>
                <a:r>
                  <a:rPr lang="ja-JP" altLang="en-US" sz="2800" dirty="0"/>
                  <a:t>もとのテープを</a:t>
                </a:r>
                <a:r>
                  <a:rPr lang="ja-JP" altLang="en-US" sz="2800" b="1" dirty="0"/>
                  <a:t>㋐</a:t>
                </a:r>
                <a:r>
                  <a:rPr lang="ja-JP" altLang="en-US" sz="2800" dirty="0"/>
                  <a:t>～</a:t>
                </a:r>
                <a:r>
                  <a:rPr lang="ja-JP" altLang="en-US" sz="2800" b="1" dirty="0"/>
                  <a:t>㋒</a:t>
                </a:r>
                <a:r>
                  <a:rPr lang="ja-JP" altLang="en-US" sz="2800" dirty="0"/>
                  <a:t>から１つ選びましょう。</a:t>
                </a:r>
                <a:endParaRPr lang="en-US" altLang="ja-JP" sz="2800" b="0" i="1" dirty="0">
                  <a:latin typeface="Kunstler Script" panose="030304020206070D0D06" pitchFamily="66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68" name="テキスト ボックス 67">
                <a:extLst>
                  <a:ext uri="{FF2B5EF4-FFF2-40B4-BE49-F238E27FC236}">
                    <a16:creationId xmlns:a16="http://schemas.microsoft.com/office/drawing/2014/main" id="{D4E73038-39E8-37F5-5D3E-15104C6107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1726" y="543726"/>
                <a:ext cx="10540253" cy="1307730"/>
              </a:xfrm>
              <a:prstGeom prst="rect">
                <a:avLst/>
              </a:prstGeom>
              <a:blipFill>
                <a:blip r:embed="rId2"/>
                <a:stretch>
                  <a:fillRect l="-1215" b="-8372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271E6D72-FBC0-A856-F666-5E568B466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1</a:t>
            </a:fld>
            <a:endParaRPr kumimoji="1" lang="ja-JP" altLang="en-US"/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B8EE1C0A-830E-75F4-0EAF-B275EB0C99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953082"/>
              </p:ext>
            </p:extLst>
          </p:nvPr>
        </p:nvGraphicFramePr>
        <p:xfrm>
          <a:off x="1882298" y="2088478"/>
          <a:ext cx="4319997" cy="43199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727">
                  <a:extLst>
                    <a:ext uri="{9D8B030D-6E8A-4147-A177-3AD203B41FA5}">
                      <a16:colId xmlns:a16="http://schemas.microsoft.com/office/drawing/2014/main" val="1843604727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1070419119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1159165050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893330797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3054864961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3226537005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821355597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2599857063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512013320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3794829552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2842313516"/>
                    </a:ext>
                  </a:extLst>
                </a:gridCol>
              </a:tblGrid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7905222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3562178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4022313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2447252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8807516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8819445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6018072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6794946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1190785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9597072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4261147"/>
                  </a:ext>
                </a:extLst>
              </a:tr>
            </a:tbl>
          </a:graphicData>
        </a:graphic>
      </p:graphicFrame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B8DBD302-018A-BCD5-F273-1FDF50AB5B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4361949"/>
              </p:ext>
            </p:extLst>
          </p:nvPr>
        </p:nvGraphicFramePr>
        <p:xfrm>
          <a:off x="6202295" y="2088477"/>
          <a:ext cx="4319997" cy="43199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727">
                  <a:extLst>
                    <a:ext uri="{9D8B030D-6E8A-4147-A177-3AD203B41FA5}">
                      <a16:colId xmlns:a16="http://schemas.microsoft.com/office/drawing/2014/main" val="1843604727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1070419119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1159165050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893330797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3054864961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3226537005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821355597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2599857063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512013320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3794829552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2842313516"/>
                    </a:ext>
                  </a:extLst>
                </a:gridCol>
              </a:tblGrid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7905222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3562178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4022313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2447252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8807516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8819445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6018072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6794946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1190785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9597072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4261147"/>
                  </a:ext>
                </a:extLst>
              </a:tr>
            </a:tbl>
          </a:graphicData>
        </a:graphic>
      </p:graphicFrame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615E9D8-6168-E2A6-8C3C-1E8ED47A96F9}"/>
              </a:ext>
            </a:extLst>
          </p:cNvPr>
          <p:cNvSpPr/>
          <p:nvPr/>
        </p:nvSpPr>
        <p:spPr>
          <a:xfrm>
            <a:off x="2672715" y="2875652"/>
            <a:ext cx="2344762" cy="38570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9E707A81-59B5-AF22-EA66-4070AA11247D}"/>
              </a:ext>
            </a:extLst>
          </p:cNvPr>
          <p:cNvSpPr/>
          <p:nvPr/>
        </p:nvSpPr>
        <p:spPr>
          <a:xfrm>
            <a:off x="2672715" y="3662826"/>
            <a:ext cx="773870" cy="38570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80DE409-835C-1218-4F25-C2E10130A11C}"/>
              </a:ext>
            </a:extLst>
          </p:cNvPr>
          <p:cNvSpPr/>
          <p:nvPr/>
        </p:nvSpPr>
        <p:spPr>
          <a:xfrm>
            <a:off x="2672714" y="4438277"/>
            <a:ext cx="7057439" cy="38570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39734B4-B557-5170-3495-D83913C3508C}"/>
              </a:ext>
            </a:extLst>
          </p:cNvPr>
          <p:cNvSpPr/>
          <p:nvPr/>
        </p:nvSpPr>
        <p:spPr>
          <a:xfrm>
            <a:off x="2672715" y="5225451"/>
            <a:ext cx="2344762" cy="38570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96D3C453-C84D-649F-F97C-E0654A4BB671}"/>
              </a:ext>
            </a:extLst>
          </p:cNvPr>
          <p:cNvSpPr txBox="1"/>
          <p:nvPr/>
        </p:nvSpPr>
        <p:spPr>
          <a:xfrm>
            <a:off x="2059169" y="2687204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dirty="0"/>
              <a:t>①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D003678F-DE8C-7A33-CB74-A41DFAB75F52}"/>
              </a:ext>
            </a:extLst>
          </p:cNvPr>
          <p:cNvSpPr txBox="1"/>
          <p:nvPr/>
        </p:nvSpPr>
        <p:spPr>
          <a:xfrm>
            <a:off x="2059169" y="3470495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 dirty="0"/>
              <a:t>㋐</a:t>
            </a:r>
            <a:endParaRPr lang="ja-JP" altLang="en-US" sz="3600" b="1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968B5C7D-C86A-B71A-F73A-9348358D4398}"/>
              </a:ext>
            </a:extLst>
          </p:cNvPr>
          <p:cNvSpPr txBox="1"/>
          <p:nvPr/>
        </p:nvSpPr>
        <p:spPr>
          <a:xfrm>
            <a:off x="2059169" y="5026455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 dirty="0"/>
              <a:t>㋒</a:t>
            </a:r>
            <a:endParaRPr lang="ja-JP" altLang="en-US" sz="3600" b="1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205A68C7-49FC-5C99-D1FA-70BA878F0980}"/>
              </a:ext>
            </a:extLst>
          </p:cNvPr>
          <p:cNvSpPr txBox="1"/>
          <p:nvPr/>
        </p:nvSpPr>
        <p:spPr>
          <a:xfrm>
            <a:off x="2059169" y="4248475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 dirty="0"/>
              <a:t>㋑</a:t>
            </a:r>
            <a:endParaRPr lang="ja-JP" altLang="en-US" sz="3600" b="1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E8F3224-F41A-B159-C0C6-61A4C3F2E5CC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ja-JP" altLang="ja-JP" sz="1800">
                <a:latin typeface="Arial" panose="020B0604020202020204" pitchFamily="34" charset="0"/>
              </a:rPr>
              <a:t>【</a:t>
            </a:r>
            <a:r>
              <a:rPr kumimoji="0" lang="ja-JP" altLang="en-US" sz="1800">
                <a:latin typeface="Arial" panose="020B0604020202020204" pitchFamily="34" charset="0"/>
              </a:rPr>
              <a:t>２</a:t>
            </a:r>
            <a:r>
              <a:rPr kumimoji="0" lang="ja-JP" altLang="ja-JP" sz="1800">
                <a:latin typeface="Arial" panose="020B0604020202020204" pitchFamily="34" charset="0"/>
              </a:rPr>
              <a:t>年</a:t>
            </a:r>
            <a:r>
              <a:rPr lang="en-US" altLang="ja-JP" sz="1800" dirty="0"/>
              <a:t>16.</a:t>
            </a:r>
            <a:r>
              <a:rPr kumimoji="0" lang="ja-JP" altLang="ja-JP" sz="1800">
                <a:latin typeface="Arial" panose="020B0604020202020204" pitchFamily="34" charset="0"/>
              </a:rPr>
              <a:t>分数】</a:t>
            </a:r>
            <a:endParaRPr kumimoji="0" lang="en-US" altLang="ja-JP" sz="1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911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513"/>
    </mc:Choice>
    <mc:Fallback xmlns="">
      <p:transition spd="slow" advTm="2513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BF26F9-BA42-7973-3077-9AEE99106D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81519E90-B42C-1B8F-8F34-2B68995119C4}"/>
              </a:ext>
            </a:extLst>
          </p:cNvPr>
          <p:cNvSpPr txBox="1"/>
          <p:nvPr/>
        </p:nvSpPr>
        <p:spPr>
          <a:xfrm>
            <a:off x="881726" y="543726"/>
            <a:ext cx="1054025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/>
              <a:t>①のテープは、もとのテープの長さの３倍です。</a:t>
            </a:r>
            <a:endParaRPr lang="en-US" altLang="ja-JP" sz="2800" dirty="0"/>
          </a:p>
          <a:p>
            <a:r>
              <a:rPr lang="ja-JP" altLang="en-US" sz="2800" dirty="0"/>
              <a:t>もとのテープを</a:t>
            </a:r>
            <a:r>
              <a:rPr lang="ja-JP" altLang="en-US" sz="2800" b="1" dirty="0"/>
              <a:t>㋐</a:t>
            </a:r>
            <a:r>
              <a:rPr lang="ja-JP" altLang="en-US" sz="2800" dirty="0"/>
              <a:t>～</a:t>
            </a:r>
            <a:r>
              <a:rPr lang="ja-JP" altLang="en-US" sz="2800" b="1" dirty="0"/>
              <a:t>㋒</a:t>
            </a:r>
            <a:r>
              <a:rPr lang="ja-JP" altLang="en-US" sz="2800" dirty="0"/>
              <a:t>から１つ選びましょう。</a:t>
            </a:r>
            <a:endParaRPr lang="en-US" altLang="ja-JP" sz="2800" i="1" dirty="0">
              <a:latin typeface="Kunstler Script" panose="030304020206070D0D06" pitchFamily="66" charset="0"/>
              <a:cs typeface="Times New Roman" panose="02020603050405020304" pitchFamily="18" charset="0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EEE11C10-D849-C6EE-ACEA-EB429C273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2</a:t>
            </a:fld>
            <a:endParaRPr kumimoji="1" lang="ja-JP" altLang="en-US"/>
          </a:p>
        </p:txBody>
      </p:sp>
      <p:graphicFrame>
        <p:nvGraphicFramePr>
          <p:cNvPr id="15" name="表 14">
            <a:extLst>
              <a:ext uri="{FF2B5EF4-FFF2-40B4-BE49-F238E27FC236}">
                <a16:creationId xmlns:a16="http://schemas.microsoft.com/office/drawing/2014/main" id="{24F85379-6644-7F96-CB35-71181E9910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8371398"/>
              </p:ext>
            </p:extLst>
          </p:nvPr>
        </p:nvGraphicFramePr>
        <p:xfrm>
          <a:off x="1882298" y="2088478"/>
          <a:ext cx="4319997" cy="43199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727">
                  <a:extLst>
                    <a:ext uri="{9D8B030D-6E8A-4147-A177-3AD203B41FA5}">
                      <a16:colId xmlns:a16="http://schemas.microsoft.com/office/drawing/2014/main" val="1843604727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1070419119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1159165050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893330797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3054864961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3226537005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821355597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2599857063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512013320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3794829552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2842313516"/>
                    </a:ext>
                  </a:extLst>
                </a:gridCol>
              </a:tblGrid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7905222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3562178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4022313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2447252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8807516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8819445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6018072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6794946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1190785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9597072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4261147"/>
                  </a:ext>
                </a:extLst>
              </a:tr>
            </a:tbl>
          </a:graphicData>
        </a:graphic>
      </p:graphicFrame>
      <p:graphicFrame>
        <p:nvGraphicFramePr>
          <p:cNvPr id="16" name="表 15">
            <a:extLst>
              <a:ext uri="{FF2B5EF4-FFF2-40B4-BE49-F238E27FC236}">
                <a16:creationId xmlns:a16="http://schemas.microsoft.com/office/drawing/2014/main" id="{1623ABA8-D2CE-6A03-0175-22B3B1D27D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3709746"/>
              </p:ext>
            </p:extLst>
          </p:nvPr>
        </p:nvGraphicFramePr>
        <p:xfrm>
          <a:off x="6202295" y="2088477"/>
          <a:ext cx="4319997" cy="43199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727">
                  <a:extLst>
                    <a:ext uri="{9D8B030D-6E8A-4147-A177-3AD203B41FA5}">
                      <a16:colId xmlns:a16="http://schemas.microsoft.com/office/drawing/2014/main" val="1843604727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1070419119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1159165050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893330797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3054864961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3226537005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821355597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2599857063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512013320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3794829552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2842313516"/>
                    </a:ext>
                  </a:extLst>
                </a:gridCol>
              </a:tblGrid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7905222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3562178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4022313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2447252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8807516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8819445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6018072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6794946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1190785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9597072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4261147"/>
                  </a:ext>
                </a:extLst>
              </a:tr>
            </a:tbl>
          </a:graphicData>
        </a:graphic>
      </p:graphicFrame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12EB182C-AC76-FD58-8942-3F2531B506CF}"/>
              </a:ext>
            </a:extLst>
          </p:cNvPr>
          <p:cNvSpPr/>
          <p:nvPr/>
        </p:nvSpPr>
        <p:spPr>
          <a:xfrm>
            <a:off x="2672715" y="2875652"/>
            <a:ext cx="2344762" cy="38570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CA50FC8E-73C2-5BBB-A9BF-4A30DEC33F39}"/>
              </a:ext>
            </a:extLst>
          </p:cNvPr>
          <p:cNvSpPr/>
          <p:nvPr/>
        </p:nvSpPr>
        <p:spPr>
          <a:xfrm>
            <a:off x="2672715" y="3662826"/>
            <a:ext cx="773870" cy="38570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9CF1391C-DB75-5F6B-F68A-A94FDA394AD1}"/>
              </a:ext>
            </a:extLst>
          </p:cNvPr>
          <p:cNvSpPr/>
          <p:nvPr/>
        </p:nvSpPr>
        <p:spPr>
          <a:xfrm>
            <a:off x="2672714" y="4438277"/>
            <a:ext cx="7057439" cy="38570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24B0915A-B9C8-453B-1694-DC8AA186FD3F}"/>
              </a:ext>
            </a:extLst>
          </p:cNvPr>
          <p:cNvSpPr/>
          <p:nvPr/>
        </p:nvSpPr>
        <p:spPr>
          <a:xfrm>
            <a:off x="2672715" y="5225451"/>
            <a:ext cx="2344762" cy="38570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867929BA-F190-1DF1-84BF-C7775E7E5444}"/>
              </a:ext>
            </a:extLst>
          </p:cNvPr>
          <p:cNvSpPr txBox="1"/>
          <p:nvPr/>
        </p:nvSpPr>
        <p:spPr>
          <a:xfrm>
            <a:off x="2059169" y="2687204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dirty="0"/>
              <a:t>①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1F54CDAB-2DA3-8A95-56EB-D8B5DF9E2208}"/>
              </a:ext>
            </a:extLst>
          </p:cNvPr>
          <p:cNvSpPr txBox="1"/>
          <p:nvPr/>
        </p:nvSpPr>
        <p:spPr>
          <a:xfrm>
            <a:off x="2059169" y="3470495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 dirty="0"/>
              <a:t>㋐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DE777452-6CEC-E1D6-2BD2-84C8FE2F42A7}"/>
              </a:ext>
            </a:extLst>
          </p:cNvPr>
          <p:cNvSpPr txBox="1"/>
          <p:nvPr/>
        </p:nvSpPr>
        <p:spPr>
          <a:xfrm>
            <a:off x="2059169" y="5026455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 dirty="0"/>
              <a:t>㋒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2D0B0188-698D-5529-BC7A-029901EAFB51}"/>
              </a:ext>
            </a:extLst>
          </p:cNvPr>
          <p:cNvSpPr txBox="1"/>
          <p:nvPr/>
        </p:nvSpPr>
        <p:spPr>
          <a:xfrm>
            <a:off x="2059169" y="4248475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 dirty="0"/>
              <a:t>㋑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C37AB68-B60B-1F84-D22A-64A2D3B20D0E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ja-JP" altLang="ja-JP" sz="1800">
                <a:latin typeface="Arial" panose="020B0604020202020204" pitchFamily="34" charset="0"/>
              </a:rPr>
              <a:t>【</a:t>
            </a:r>
            <a:r>
              <a:rPr kumimoji="0" lang="ja-JP" altLang="en-US" sz="1800">
                <a:latin typeface="Arial" panose="020B0604020202020204" pitchFamily="34" charset="0"/>
              </a:rPr>
              <a:t>２</a:t>
            </a:r>
            <a:r>
              <a:rPr kumimoji="0" lang="ja-JP" altLang="ja-JP" sz="1800">
                <a:latin typeface="Arial" panose="020B0604020202020204" pitchFamily="34" charset="0"/>
              </a:rPr>
              <a:t>年</a:t>
            </a:r>
            <a:r>
              <a:rPr lang="en-US" altLang="ja-JP" sz="1800" dirty="0"/>
              <a:t>16.</a:t>
            </a:r>
            <a:r>
              <a:rPr kumimoji="0" lang="ja-JP" altLang="ja-JP" sz="1800">
                <a:latin typeface="Arial" panose="020B0604020202020204" pitchFamily="34" charset="0"/>
              </a:rPr>
              <a:t>分数】</a:t>
            </a:r>
            <a:endParaRPr kumimoji="0" lang="en-US" altLang="ja-JP" sz="1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21963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43592F-9DCD-D493-C261-50B5553C4F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558F19AE-D0A6-E82C-DC5F-481E091AAA89}"/>
              </a:ext>
            </a:extLst>
          </p:cNvPr>
          <p:cNvSpPr txBox="1"/>
          <p:nvPr/>
        </p:nvSpPr>
        <p:spPr>
          <a:xfrm>
            <a:off x="881726" y="543726"/>
            <a:ext cx="1054025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ja-JP" altLang="en-US" sz="2800" dirty="0"/>
              <a:t>図のテープの長さを仮分数で</a:t>
            </a:r>
            <a:r>
              <a:rPr lang="ja-JP" altLang="en-US" sz="2800"/>
              <a:t>答えましょう。</a:t>
            </a:r>
            <a:endParaRPr lang="en-US" altLang="ja-JP" sz="2800" dirty="0"/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CDA7BCB8-CE85-A623-E02B-B8E17A417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9C4A0478-C21E-3352-213A-4C6E645844E4}"/>
              </a:ext>
            </a:extLst>
          </p:cNvPr>
          <p:cNvSpPr/>
          <p:nvPr/>
        </p:nvSpPr>
        <p:spPr>
          <a:xfrm>
            <a:off x="2282694" y="2612351"/>
            <a:ext cx="5804123" cy="44898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81EF3264-023F-75AD-EC50-E3231E34AC6E}"/>
              </a:ext>
            </a:extLst>
          </p:cNvPr>
          <p:cNvSpPr txBox="1"/>
          <p:nvPr/>
        </p:nvSpPr>
        <p:spPr>
          <a:xfrm>
            <a:off x="9478385" y="3996059"/>
            <a:ext cx="11192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</a:t>
            </a:r>
            <a:r>
              <a:rPr kumimoji="1" lang="en-US" altLang="ja-JP" sz="2800" b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m</a:t>
            </a:r>
            <a:r>
              <a:rPr kumimoji="1" lang="ja-JP" altLang="en-US" sz="2800" b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</a:p>
        </p:txBody>
      </p:sp>
      <p:graphicFrame>
        <p:nvGraphicFramePr>
          <p:cNvPr id="19" name="表 18">
            <a:extLst>
              <a:ext uri="{FF2B5EF4-FFF2-40B4-BE49-F238E27FC236}">
                <a16:creationId xmlns:a16="http://schemas.microsoft.com/office/drawing/2014/main" id="{125D7184-11A2-667F-BC04-CDD6D542DD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0333464"/>
              </p:ext>
            </p:extLst>
          </p:nvPr>
        </p:nvGraphicFramePr>
        <p:xfrm>
          <a:off x="2282723" y="3217750"/>
          <a:ext cx="8128001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2801386912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3671207793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599687783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938788661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96778247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16682989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3939641026"/>
                    </a:ext>
                  </a:extLst>
                </a:gridCol>
              </a:tblGrid>
              <a:tr h="36540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2615630"/>
                  </a:ext>
                </a:extLst>
              </a:tr>
              <a:tr h="36540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6760323"/>
                  </a:ext>
                </a:extLst>
              </a:tr>
            </a:tbl>
          </a:graphicData>
        </a:graphic>
      </p:graphicFrame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BD635E4A-9DAA-CF28-66AC-069911D344CA}"/>
              </a:ext>
            </a:extLst>
          </p:cNvPr>
          <p:cNvSpPr txBox="1"/>
          <p:nvPr/>
        </p:nvSpPr>
        <p:spPr>
          <a:xfrm>
            <a:off x="2054107" y="4008749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/>
              <a:t>０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5B2E74ED-32FA-70EC-17AD-D30BA9AE10A4}"/>
              </a:ext>
            </a:extLst>
          </p:cNvPr>
          <p:cNvSpPr txBox="1"/>
          <p:nvPr/>
        </p:nvSpPr>
        <p:spPr>
          <a:xfrm>
            <a:off x="5538630" y="3996059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/>
              <a:t>１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5D30A2E2-270D-D89D-4B10-565BA8C560F5}"/>
              </a:ext>
            </a:extLst>
          </p:cNvPr>
          <p:cNvSpPr txBox="1"/>
          <p:nvPr/>
        </p:nvSpPr>
        <p:spPr>
          <a:xfrm>
            <a:off x="9021209" y="3996059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/>
              <a:t>２</a:t>
            </a:r>
          </a:p>
        </p:txBody>
      </p: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DE963FAC-94C1-8904-EE94-87274C7942F5}"/>
              </a:ext>
            </a:extLst>
          </p:cNvPr>
          <p:cNvCxnSpPr/>
          <p:nvPr/>
        </p:nvCxnSpPr>
        <p:spPr>
          <a:xfrm flipV="1">
            <a:off x="8086824" y="3032463"/>
            <a:ext cx="0" cy="528529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F1C2104-D04A-0AD0-708A-FB70F6235C6D}"/>
              </a:ext>
            </a:extLst>
          </p:cNvPr>
          <p:cNvSpPr txBox="1"/>
          <p:nvPr/>
        </p:nvSpPr>
        <p:spPr>
          <a:xfrm>
            <a:off x="0" y="6488668"/>
            <a:ext cx="68514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ja-JP" sz="1800">
                <a:latin typeface="Arial" panose="020B0604020202020204" pitchFamily="34" charset="0"/>
              </a:rPr>
              <a:t>【</a:t>
            </a:r>
            <a:r>
              <a:rPr kumimoji="0" lang="ja-JP" altLang="en-US" sz="1800">
                <a:latin typeface="Arial" panose="020B0604020202020204" pitchFamily="34" charset="0"/>
              </a:rPr>
              <a:t>３</a:t>
            </a:r>
            <a:r>
              <a:rPr kumimoji="0" lang="ja-JP" altLang="ja-JP" sz="1800">
                <a:latin typeface="Arial" panose="020B0604020202020204" pitchFamily="34" charset="0"/>
              </a:rPr>
              <a:t>年</a:t>
            </a:r>
            <a:r>
              <a:rPr lang="en-US" altLang="ja-JP" sz="1800" dirty="0"/>
              <a:t>15.</a:t>
            </a:r>
            <a:r>
              <a:rPr kumimoji="0" lang="ja-JP" altLang="ja-JP" sz="1800">
                <a:latin typeface="Arial" panose="020B0604020202020204" pitchFamily="34" charset="0"/>
              </a:rPr>
              <a:t>分数】</a:t>
            </a:r>
            <a:endParaRPr kumimoji="0" lang="en-US" altLang="ja-JP" sz="1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09958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717E45-6E9E-1BED-2FB6-4ABD49B318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8" name="テキスト ボックス 67">
                <a:extLst>
                  <a:ext uri="{FF2B5EF4-FFF2-40B4-BE49-F238E27FC236}">
                    <a16:creationId xmlns:a16="http://schemas.microsoft.com/office/drawing/2014/main" id="{7C25839A-800A-3228-CF6B-F5A43F37CD8C}"/>
                  </a:ext>
                </a:extLst>
              </p:cNvPr>
              <p:cNvSpPr txBox="1"/>
              <p:nvPr/>
            </p:nvSpPr>
            <p:spPr>
              <a:xfrm>
                <a:off x="881726" y="543726"/>
                <a:ext cx="10540253" cy="133472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/>
                <a:r>
                  <a:rPr lang="en-US" altLang="ja-JP" sz="2800" dirty="0"/>
                  <a:t>0.001</a:t>
                </a:r>
                <a:r>
                  <a:rPr lang="ja-JP" altLang="en-US" sz="2800" dirty="0"/>
                  <a:t>は１の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ja-JP" altLang="en-US" sz="2800" i="1">
                            <a:latin typeface="Cambria Math" panose="02040503050406030204" pitchFamily="18" charset="0"/>
                          </a:rPr>
                          <m:t>１</m:t>
                        </m:r>
                      </m:num>
                      <m:den>
                        <m:r>
                          <a:rPr lang="ja-JP" altLang="en-US" sz="2800" i="1" smtClean="0">
                            <a:latin typeface="Cambria Math" panose="02040503050406030204" pitchFamily="18" charset="0"/>
                          </a:rPr>
                          <m:t>（</m:t>
                        </m:r>
                        <m:r>
                          <a:rPr lang="en-US" altLang="ja-JP" sz="2800" i="1">
                            <a:latin typeface="Cambria Math" panose="02040503050406030204" pitchFamily="18" charset="0"/>
                          </a:rPr>
                          <m:t>①</m:t>
                        </m:r>
                        <m:r>
                          <a:rPr lang="ja-JP" altLang="en-US" sz="2800" i="1" smtClean="0">
                            <a:latin typeface="Cambria Math" panose="02040503050406030204" pitchFamily="18" charset="0"/>
                          </a:rPr>
                          <m:t>）</m:t>
                        </m:r>
                      </m:den>
                    </m:f>
                    <m:r>
                      <a:rPr lang="en-US" altLang="ja-JP" sz="28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ja-JP" altLang="en-US" sz="2800" dirty="0"/>
                  <a:t>です。</a:t>
                </a:r>
                <a:endParaRPr lang="en-US" altLang="ja-JP" sz="2800" dirty="0"/>
              </a:p>
              <a:p>
                <a:pPr lvl="0"/>
                <a:r>
                  <a:rPr lang="en-US" altLang="ja-JP" sz="2800" dirty="0"/>
                  <a:t>①</a:t>
                </a:r>
                <a:r>
                  <a:rPr lang="ja-JP" altLang="en-US" sz="2800" dirty="0"/>
                  <a:t>にあてはまる数を書きましょう。</a:t>
                </a:r>
                <a:endParaRPr lang="en-US" altLang="ja-JP" sz="2800" dirty="0"/>
              </a:p>
            </p:txBody>
          </p:sp>
        </mc:Choice>
        <mc:Fallback xmlns="">
          <p:sp>
            <p:nvSpPr>
              <p:cNvPr id="68" name="テキスト ボックス 67">
                <a:extLst>
                  <a:ext uri="{FF2B5EF4-FFF2-40B4-BE49-F238E27FC236}">
                    <a16:creationId xmlns:a16="http://schemas.microsoft.com/office/drawing/2014/main" id="{7C25839A-800A-3228-CF6B-F5A43F37CD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1726" y="543726"/>
                <a:ext cx="10540253" cy="1334724"/>
              </a:xfrm>
              <a:prstGeom prst="rect">
                <a:avLst/>
              </a:prstGeom>
              <a:blipFill>
                <a:blip r:embed="rId2"/>
                <a:stretch>
                  <a:fillRect l="-1203" b="-12264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FBE2C063-4189-1C9D-C27B-626238EBE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53769F8-BC55-3C00-1C78-60F8FD7C17E2}"/>
              </a:ext>
            </a:extLst>
          </p:cNvPr>
          <p:cNvSpPr txBox="1"/>
          <p:nvPr/>
        </p:nvSpPr>
        <p:spPr>
          <a:xfrm>
            <a:off x="0" y="6488668"/>
            <a:ext cx="68514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ja-JP" sz="1800">
                <a:latin typeface="Arial" panose="020B0604020202020204" pitchFamily="34" charset="0"/>
              </a:rPr>
              <a:t>【</a:t>
            </a:r>
            <a:r>
              <a:rPr lang="ja-JP" altLang="en-US" sz="1800"/>
              <a:t>３</a:t>
            </a:r>
            <a:r>
              <a:rPr kumimoji="0" lang="ja-JP" altLang="ja-JP" sz="1800">
                <a:latin typeface="Arial" panose="020B0604020202020204" pitchFamily="34" charset="0"/>
              </a:rPr>
              <a:t>年</a:t>
            </a:r>
            <a:r>
              <a:rPr lang="en-US" altLang="ja-JP" sz="1800" dirty="0"/>
              <a:t>15.</a:t>
            </a:r>
            <a:r>
              <a:rPr kumimoji="0" lang="ja-JP" altLang="ja-JP" sz="1800">
                <a:latin typeface="Arial" panose="020B0604020202020204" pitchFamily="34" charset="0"/>
              </a:rPr>
              <a:t>分数】</a:t>
            </a:r>
            <a:r>
              <a:rPr kumimoji="0" lang="en-US" altLang="ja-JP" sz="1800" dirty="0">
                <a:latin typeface="Arial" panose="020B0604020202020204" pitchFamily="34" charset="0"/>
              </a:rPr>
              <a:t>【</a:t>
            </a:r>
            <a:r>
              <a:rPr kumimoji="0" lang="ja-JP" altLang="en-US" sz="1800">
                <a:latin typeface="Arial" panose="020B0604020202020204" pitchFamily="34" charset="0"/>
              </a:rPr>
              <a:t>４年５</a:t>
            </a:r>
            <a:r>
              <a:rPr lang="en-US" altLang="ja-JP" sz="1800" dirty="0"/>
              <a:t>.</a:t>
            </a:r>
            <a:r>
              <a:rPr kumimoji="0" lang="ja-JP" altLang="en-US" sz="1800">
                <a:latin typeface="Arial" panose="020B0604020202020204" pitchFamily="34" charset="0"/>
              </a:rPr>
              <a:t>小数のしくみ</a:t>
            </a:r>
            <a:r>
              <a:rPr kumimoji="0" lang="en-US" altLang="ja-JP" sz="1800" dirty="0">
                <a:latin typeface="Arial" panose="020B0604020202020204" pitchFamily="34" charset="0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4199355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4371DC-5200-AACA-781D-26098C0C3B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070BF48E-396C-7845-E9C6-C6C0C7DAAE62}"/>
              </a:ext>
            </a:extLst>
          </p:cNvPr>
          <p:cNvSpPr txBox="1"/>
          <p:nvPr/>
        </p:nvSpPr>
        <p:spPr>
          <a:xfrm>
            <a:off x="881726" y="543726"/>
            <a:ext cx="10839219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ja-JP" altLang="en-US" sz="2800" dirty="0"/>
              <a:t>次の文は、</a:t>
            </a:r>
            <a:r>
              <a:rPr lang="en-US" altLang="ja-JP" sz="2800" dirty="0"/>
              <a:t>2.9</a:t>
            </a:r>
            <a:r>
              <a:rPr lang="ja-JP" altLang="en-US" sz="2800" dirty="0"/>
              <a:t>がどんな数か説明したものです。</a:t>
            </a:r>
            <a:endParaRPr lang="en-US" altLang="ja-JP" sz="2800" dirty="0"/>
          </a:p>
          <a:p>
            <a:pPr lvl="0"/>
            <a:r>
              <a:rPr lang="ja-JP" altLang="en-US" sz="2800" b="1" dirty="0"/>
              <a:t>㋐</a:t>
            </a:r>
            <a:r>
              <a:rPr lang="en-US" altLang="ja-JP" sz="2800" dirty="0"/>
              <a:t>〜</a:t>
            </a:r>
            <a:r>
              <a:rPr lang="ja-JP" altLang="en-US" sz="2800" b="1" dirty="0"/>
              <a:t>㋔</a:t>
            </a:r>
            <a:r>
              <a:rPr lang="ja-JP" altLang="en-US" sz="2800" dirty="0"/>
              <a:t>の説明の中から、正しいものをすべて選びましょう。</a:t>
            </a:r>
            <a:endParaRPr lang="en-US" altLang="ja-JP" sz="2800" dirty="0"/>
          </a:p>
          <a:p>
            <a:r>
              <a:rPr lang="ja-JP" altLang="en-US" sz="2800" b="1" dirty="0"/>
              <a:t> ㋐ </a:t>
            </a:r>
            <a:r>
              <a:rPr lang="en-US" altLang="ja-JP" sz="2800" dirty="0"/>
              <a:t>2.9</a:t>
            </a:r>
            <a:r>
              <a:rPr lang="ja-JP" altLang="en-US" sz="2800" dirty="0"/>
              <a:t>は、</a:t>
            </a:r>
            <a:r>
              <a:rPr lang="en-US" altLang="ja-JP" sz="2800" dirty="0"/>
              <a:t>0.1</a:t>
            </a:r>
            <a:r>
              <a:rPr lang="ja-JP" altLang="en-US" sz="2800" dirty="0"/>
              <a:t>を</a:t>
            </a:r>
            <a:r>
              <a:rPr lang="en-US" altLang="ja-JP" sz="2800" dirty="0"/>
              <a:t>29</a:t>
            </a:r>
            <a:r>
              <a:rPr lang="ja-JP" altLang="en-US" sz="2800" dirty="0"/>
              <a:t>こ集めた数です。</a:t>
            </a:r>
            <a:endParaRPr lang="en-US" altLang="ja-JP" sz="2800" dirty="0"/>
          </a:p>
          <a:p>
            <a:r>
              <a:rPr lang="ja-JP" altLang="en-US" sz="2800" b="1" dirty="0"/>
              <a:t> ㋑ </a:t>
            </a:r>
            <a:r>
              <a:rPr lang="en-US" altLang="ja-JP" sz="2800" dirty="0"/>
              <a:t>2.9</a:t>
            </a:r>
            <a:r>
              <a:rPr lang="ja-JP" altLang="en-US" sz="2800" dirty="0"/>
              <a:t>は、</a:t>
            </a:r>
            <a:r>
              <a:rPr lang="en-US" altLang="ja-JP" sz="2800" dirty="0"/>
              <a:t>0.01</a:t>
            </a:r>
            <a:r>
              <a:rPr lang="ja-JP" altLang="en-US" sz="2800" dirty="0"/>
              <a:t>を</a:t>
            </a:r>
            <a:r>
              <a:rPr lang="en-US" altLang="ja-JP" sz="2800" dirty="0"/>
              <a:t>29</a:t>
            </a:r>
            <a:r>
              <a:rPr lang="ja-JP" altLang="en-US" sz="2800" dirty="0"/>
              <a:t>こ集めた数です。</a:t>
            </a:r>
            <a:endParaRPr lang="en-US" altLang="ja-JP" sz="2800" dirty="0"/>
          </a:p>
          <a:p>
            <a:r>
              <a:rPr lang="ja-JP" altLang="en-US" sz="2800" b="1" dirty="0"/>
              <a:t> ㋒ </a:t>
            </a:r>
            <a:r>
              <a:rPr lang="en-US" altLang="ja-JP" sz="2800" dirty="0"/>
              <a:t>2.9</a:t>
            </a:r>
            <a:r>
              <a:rPr lang="ja-JP" altLang="en-US" sz="2800" dirty="0"/>
              <a:t>は、</a:t>
            </a:r>
            <a:r>
              <a:rPr lang="en-US" altLang="ja-JP" sz="2800" dirty="0"/>
              <a:t>0.001</a:t>
            </a:r>
            <a:r>
              <a:rPr lang="ja-JP" altLang="en-US" sz="2800" dirty="0"/>
              <a:t>を</a:t>
            </a:r>
            <a:r>
              <a:rPr lang="en-US" altLang="ja-JP" sz="2800" dirty="0"/>
              <a:t>29</a:t>
            </a:r>
            <a:r>
              <a:rPr lang="ja-JP" altLang="en-US" sz="2800" dirty="0"/>
              <a:t>こ集めた数です。</a:t>
            </a:r>
            <a:endParaRPr lang="en-US" altLang="ja-JP" sz="2800" dirty="0"/>
          </a:p>
          <a:p>
            <a:r>
              <a:rPr lang="ja-JP" altLang="en-US" sz="2800" b="1" dirty="0"/>
              <a:t> ㋓ </a:t>
            </a:r>
            <a:r>
              <a:rPr lang="en-US" altLang="ja-JP" sz="2800" dirty="0"/>
              <a:t>2.9</a:t>
            </a:r>
            <a:r>
              <a:rPr lang="ja-JP" altLang="en-US" sz="2800" dirty="0"/>
              <a:t>は、</a:t>
            </a:r>
            <a:r>
              <a:rPr lang="en-US" altLang="ja-JP" sz="2800" dirty="0"/>
              <a:t>0.01</a:t>
            </a:r>
            <a:r>
              <a:rPr lang="ja-JP" altLang="en-US" sz="2800" dirty="0"/>
              <a:t>を</a:t>
            </a:r>
            <a:r>
              <a:rPr lang="en-US" altLang="ja-JP" sz="2800" dirty="0"/>
              <a:t>290</a:t>
            </a:r>
            <a:r>
              <a:rPr lang="ja-JP" altLang="en-US" sz="2800" dirty="0"/>
              <a:t>こ集めた数です。</a:t>
            </a:r>
            <a:endParaRPr lang="en-US" altLang="ja-JP" sz="2800" dirty="0"/>
          </a:p>
          <a:p>
            <a:r>
              <a:rPr lang="ja-JP" altLang="en-US" sz="2800" b="1" dirty="0"/>
              <a:t> ㋔ </a:t>
            </a:r>
            <a:r>
              <a:rPr lang="en-US" altLang="ja-JP" sz="2800" dirty="0"/>
              <a:t>2.9</a:t>
            </a:r>
            <a:r>
              <a:rPr lang="ja-JP" altLang="en-US" sz="2800" dirty="0"/>
              <a:t>は、</a:t>
            </a:r>
            <a:r>
              <a:rPr lang="en-US" altLang="ja-JP" sz="2800" dirty="0"/>
              <a:t>0.001</a:t>
            </a:r>
            <a:r>
              <a:rPr lang="ja-JP" altLang="en-US" sz="2800" dirty="0"/>
              <a:t>を</a:t>
            </a:r>
            <a:r>
              <a:rPr lang="en-US" altLang="ja-JP" sz="2800" dirty="0"/>
              <a:t>290</a:t>
            </a:r>
            <a:r>
              <a:rPr lang="ja-JP" altLang="en-US" sz="2800" dirty="0"/>
              <a:t>こ集めた数です。</a:t>
            </a:r>
            <a:endParaRPr lang="en-US" altLang="ja-JP" sz="2800" dirty="0"/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67CAFA93-10F6-6AA1-06A7-A334CE7A7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5</a:t>
            </a:fld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35A0511-76F2-D8DA-CFA0-DCF09051E9FD}"/>
              </a:ext>
            </a:extLst>
          </p:cNvPr>
          <p:cNvSpPr txBox="1"/>
          <p:nvPr/>
        </p:nvSpPr>
        <p:spPr>
          <a:xfrm>
            <a:off x="0" y="6488668"/>
            <a:ext cx="68514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ja-JP" sz="1800">
                <a:latin typeface="Arial" panose="020B0604020202020204" pitchFamily="34" charset="0"/>
              </a:rPr>
              <a:t>【</a:t>
            </a:r>
            <a:r>
              <a:rPr kumimoji="0" lang="ja-JP" altLang="en-US" sz="1800">
                <a:latin typeface="Arial" panose="020B0604020202020204" pitchFamily="34" charset="0"/>
              </a:rPr>
              <a:t>３</a:t>
            </a:r>
            <a:r>
              <a:rPr kumimoji="0" lang="ja-JP" altLang="ja-JP" sz="1800">
                <a:latin typeface="Arial" panose="020B0604020202020204" pitchFamily="34" charset="0"/>
              </a:rPr>
              <a:t>年</a:t>
            </a:r>
            <a:r>
              <a:rPr lang="en-US" altLang="ja-JP" sz="1800" dirty="0"/>
              <a:t>15.</a:t>
            </a:r>
            <a:r>
              <a:rPr kumimoji="0" lang="ja-JP" altLang="ja-JP" sz="1800">
                <a:latin typeface="Arial" panose="020B0604020202020204" pitchFamily="34" charset="0"/>
              </a:rPr>
              <a:t>分数】</a:t>
            </a:r>
            <a:r>
              <a:rPr kumimoji="0" lang="en-US" altLang="ja-JP" sz="1800" dirty="0">
                <a:latin typeface="Arial" panose="020B0604020202020204" pitchFamily="34" charset="0"/>
              </a:rPr>
              <a:t>【</a:t>
            </a:r>
            <a:r>
              <a:rPr kumimoji="0" lang="ja-JP" altLang="en-US" sz="1800">
                <a:latin typeface="Arial" panose="020B0604020202020204" pitchFamily="34" charset="0"/>
              </a:rPr>
              <a:t>４年５</a:t>
            </a:r>
            <a:r>
              <a:rPr lang="en-US" altLang="ja-JP" sz="1800" dirty="0"/>
              <a:t>.</a:t>
            </a:r>
            <a:r>
              <a:rPr kumimoji="0" lang="ja-JP" altLang="en-US" sz="1800">
                <a:latin typeface="Arial" panose="020B0604020202020204" pitchFamily="34" charset="0"/>
              </a:rPr>
              <a:t>小数のしくみ</a:t>
            </a:r>
            <a:r>
              <a:rPr kumimoji="0" lang="en-US" altLang="ja-JP" sz="1800" dirty="0">
                <a:latin typeface="Arial" panose="020B0604020202020204" pitchFamily="34" charset="0"/>
              </a:rPr>
              <a:t>】【</a:t>
            </a:r>
            <a:r>
              <a:rPr kumimoji="0" lang="ja-JP" altLang="en-US" sz="1800">
                <a:latin typeface="Arial" panose="020B0604020202020204" pitchFamily="34" charset="0"/>
              </a:rPr>
              <a:t>５年１</a:t>
            </a:r>
            <a:r>
              <a:rPr lang="en-US" altLang="ja-JP" sz="1800" dirty="0"/>
              <a:t>.</a:t>
            </a:r>
            <a:r>
              <a:rPr kumimoji="0" lang="ja-JP" altLang="en-US" sz="1800">
                <a:latin typeface="Arial" panose="020B0604020202020204" pitchFamily="34" charset="0"/>
              </a:rPr>
              <a:t>整数と小数</a:t>
            </a:r>
            <a:r>
              <a:rPr kumimoji="0" lang="en-US" altLang="ja-JP" sz="1800" dirty="0">
                <a:latin typeface="Arial" panose="020B0604020202020204" pitchFamily="34" charset="0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29955841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2D88F3-2CFD-65AA-834A-9F94466C76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3C828317-50A6-B1AD-9929-6CC0A9799F17}"/>
              </a:ext>
            </a:extLst>
          </p:cNvPr>
          <p:cNvSpPr txBox="1"/>
          <p:nvPr/>
        </p:nvSpPr>
        <p:spPr>
          <a:xfrm>
            <a:off x="881726" y="543726"/>
            <a:ext cx="1054025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ja-JP" altLang="en-US" sz="2800" b="1" dirty="0"/>
              <a:t>㋐</a:t>
            </a:r>
            <a:r>
              <a:rPr lang="ja-JP" altLang="en-US" sz="2800" dirty="0"/>
              <a:t>～</a:t>
            </a:r>
            <a:r>
              <a:rPr lang="ja-JP" altLang="en-US" sz="2800" b="1" dirty="0"/>
              <a:t>㋒</a:t>
            </a:r>
            <a:r>
              <a:rPr lang="ja-JP" altLang="en-US" sz="2800" dirty="0"/>
              <a:t>のますに入った水のかさは合わせて（　</a:t>
            </a:r>
            <a:r>
              <a:rPr lang="en-US" altLang="ja-JP" sz="2800" dirty="0"/>
              <a:t>①</a:t>
            </a:r>
            <a:r>
              <a:rPr lang="ja-JP" altLang="en-US" sz="2800" dirty="0"/>
              <a:t>　）Ｌです。</a:t>
            </a:r>
            <a:endParaRPr lang="en-US" altLang="ja-JP" sz="2800" dirty="0"/>
          </a:p>
          <a:p>
            <a:pPr lvl="0"/>
            <a:r>
              <a:rPr lang="en-US" altLang="ja-JP" sz="2800" dirty="0"/>
              <a:t>①</a:t>
            </a:r>
            <a:r>
              <a:rPr lang="ja-JP" altLang="en-US" sz="2800" dirty="0"/>
              <a:t>にあてはまる数を、帯分数で</a:t>
            </a:r>
            <a:r>
              <a:rPr lang="ja-JP" altLang="en-US" sz="2800"/>
              <a:t>書きましょう。</a:t>
            </a:r>
            <a:endParaRPr lang="en-US" altLang="ja-JP" sz="2800" dirty="0"/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0CE158FD-BF47-8C9B-D216-5C65D3744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6</a:t>
            </a:fld>
            <a:endParaRPr kumimoji="1" lang="ja-JP" altLang="en-US"/>
          </a:p>
        </p:txBody>
      </p: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2E2B7218-7796-1A91-695B-E4BEEBCEA7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6254633"/>
              </p:ext>
            </p:extLst>
          </p:nvPr>
        </p:nvGraphicFramePr>
        <p:xfrm>
          <a:off x="7941309" y="3155794"/>
          <a:ext cx="1804248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">
                  <a:extLst>
                    <a:ext uri="{9D8B030D-6E8A-4147-A177-3AD203B41FA5}">
                      <a16:colId xmlns:a16="http://schemas.microsoft.com/office/drawing/2014/main" val="2781266357"/>
                    </a:ext>
                  </a:extLst>
                </a:gridCol>
                <a:gridCol w="732368">
                  <a:extLst>
                    <a:ext uri="{9D8B030D-6E8A-4147-A177-3AD203B41FA5}">
                      <a16:colId xmlns:a16="http://schemas.microsoft.com/office/drawing/2014/main" val="585596809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7932803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16988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3731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66056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3511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3625682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E70E95F-E510-903D-CA8B-861E3E66ED35}"/>
              </a:ext>
            </a:extLst>
          </p:cNvPr>
          <p:cNvSpPr txBox="1"/>
          <p:nvPr/>
        </p:nvSpPr>
        <p:spPr>
          <a:xfrm>
            <a:off x="8257734" y="2894184"/>
            <a:ext cx="6254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/>
              <a:t>1L</a:t>
            </a:r>
            <a:endParaRPr kumimoji="1" lang="ja-JP" altLang="en-US" sz="2800"/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CB1E81FE-A1AB-D155-9160-EBFC65A30E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3518356"/>
              </p:ext>
            </p:extLst>
          </p:nvPr>
        </p:nvGraphicFramePr>
        <p:xfrm>
          <a:off x="5274730" y="3155794"/>
          <a:ext cx="1804248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">
                  <a:extLst>
                    <a:ext uri="{9D8B030D-6E8A-4147-A177-3AD203B41FA5}">
                      <a16:colId xmlns:a16="http://schemas.microsoft.com/office/drawing/2014/main" val="2781266357"/>
                    </a:ext>
                  </a:extLst>
                </a:gridCol>
                <a:gridCol w="732368">
                  <a:extLst>
                    <a:ext uri="{9D8B030D-6E8A-4147-A177-3AD203B41FA5}">
                      <a16:colId xmlns:a16="http://schemas.microsoft.com/office/drawing/2014/main" val="585596809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7932803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16988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3731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66056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3511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3625682"/>
                  </a:ext>
                </a:extLst>
              </a:tr>
            </a:tbl>
          </a:graphicData>
        </a:graphic>
      </p:graphicFrame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BDCD10C-DCB4-91F4-31AA-BAF0B4CD4881}"/>
              </a:ext>
            </a:extLst>
          </p:cNvPr>
          <p:cNvSpPr txBox="1"/>
          <p:nvPr/>
        </p:nvSpPr>
        <p:spPr>
          <a:xfrm>
            <a:off x="5591155" y="2894184"/>
            <a:ext cx="6254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/>
              <a:t>1L</a:t>
            </a:r>
            <a:endParaRPr kumimoji="1" lang="ja-JP" altLang="en-US" sz="2800"/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2EB8A10F-D35F-604C-946B-E42440DD58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1999821"/>
              </p:ext>
            </p:extLst>
          </p:nvPr>
        </p:nvGraphicFramePr>
        <p:xfrm>
          <a:off x="2608151" y="3155794"/>
          <a:ext cx="1804248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">
                  <a:extLst>
                    <a:ext uri="{9D8B030D-6E8A-4147-A177-3AD203B41FA5}">
                      <a16:colId xmlns:a16="http://schemas.microsoft.com/office/drawing/2014/main" val="2781266357"/>
                    </a:ext>
                  </a:extLst>
                </a:gridCol>
                <a:gridCol w="732368">
                  <a:extLst>
                    <a:ext uri="{9D8B030D-6E8A-4147-A177-3AD203B41FA5}">
                      <a16:colId xmlns:a16="http://schemas.microsoft.com/office/drawing/2014/main" val="585596809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7932803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16988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3731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66056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3511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3625682"/>
                  </a:ext>
                </a:extLst>
              </a:tr>
            </a:tbl>
          </a:graphicData>
        </a:graphic>
      </p:graphicFrame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38A61B34-C13B-F708-A06F-9DDF7CCF9572}"/>
              </a:ext>
            </a:extLst>
          </p:cNvPr>
          <p:cNvSpPr txBox="1"/>
          <p:nvPr/>
        </p:nvSpPr>
        <p:spPr>
          <a:xfrm>
            <a:off x="2924576" y="2894184"/>
            <a:ext cx="6254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/>
              <a:t>1L</a:t>
            </a:r>
            <a:endParaRPr kumimoji="1" lang="ja-JP" altLang="en-US" sz="280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B888C53-D9EC-1198-414C-E56420284D35}"/>
              </a:ext>
            </a:extLst>
          </p:cNvPr>
          <p:cNvSpPr txBox="1"/>
          <p:nvPr/>
        </p:nvSpPr>
        <p:spPr>
          <a:xfrm>
            <a:off x="2022731" y="2509463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 dirty="0"/>
              <a:t>㋐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B9EB0AE-4BC2-F9D4-8726-EC4481AC13DD}"/>
              </a:ext>
            </a:extLst>
          </p:cNvPr>
          <p:cNvSpPr txBox="1"/>
          <p:nvPr/>
        </p:nvSpPr>
        <p:spPr>
          <a:xfrm>
            <a:off x="7352345" y="2509461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 dirty="0"/>
              <a:t>㋒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E7587FE5-66CC-0CEF-79C4-6B9ED508AF47}"/>
              </a:ext>
            </a:extLst>
          </p:cNvPr>
          <p:cNvSpPr txBox="1"/>
          <p:nvPr/>
        </p:nvSpPr>
        <p:spPr>
          <a:xfrm>
            <a:off x="4689310" y="2509462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 dirty="0"/>
              <a:t>㋑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67634E80-CA6C-5BDA-E915-94FBD842BF2F}"/>
              </a:ext>
            </a:extLst>
          </p:cNvPr>
          <p:cNvSpPr txBox="1"/>
          <p:nvPr/>
        </p:nvSpPr>
        <p:spPr>
          <a:xfrm>
            <a:off x="0" y="6488668"/>
            <a:ext cx="68514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ja-JP" sz="1800">
                <a:latin typeface="Arial" panose="020B0604020202020204" pitchFamily="34" charset="0"/>
              </a:rPr>
              <a:t>【</a:t>
            </a:r>
            <a:r>
              <a:rPr kumimoji="0" lang="ja-JP" altLang="en-US" sz="1800">
                <a:latin typeface="Arial" panose="020B0604020202020204" pitchFamily="34" charset="0"/>
              </a:rPr>
              <a:t>４</a:t>
            </a:r>
            <a:r>
              <a:rPr kumimoji="0" lang="ja-JP" altLang="ja-JP" sz="1800">
                <a:latin typeface="Arial" panose="020B0604020202020204" pitchFamily="34" charset="0"/>
              </a:rPr>
              <a:t>年</a:t>
            </a:r>
            <a:r>
              <a:rPr lang="en-US" altLang="ja-JP" sz="1800" dirty="0"/>
              <a:t>10.</a:t>
            </a:r>
            <a:r>
              <a:rPr kumimoji="0" lang="ja-JP" altLang="ja-JP" sz="1800">
                <a:latin typeface="Arial" panose="020B0604020202020204" pitchFamily="34" charset="0"/>
              </a:rPr>
              <a:t>分数】</a:t>
            </a:r>
            <a:endParaRPr kumimoji="0" lang="en-US" altLang="ja-JP" sz="1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24417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093B97-066C-B75E-8384-8DC4C72C44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68" name="テキスト ボックス 67">
                <a:extLst>
                  <a:ext uri="{FF2B5EF4-FFF2-40B4-BE49-F238E27FC236}">
                    <a16:creationId xmlns:a16="http://schemas.microsoft.com/office/drawing/2014/main" id="{A84AACE1-451A-8615-04EA-D054B95ACB75}"/>
                  </a:ext>
                </a:extLst>
              </p:cNvPr>
              <p:cNvSpPr txBox="1"/>
              <p:nvPr/>
            </p:nvSpPr>
            <p:spPr>
              <a:xfrm>
                <a:off x="881726" y="543726"/>
                <a:ext cx="10540253" cy="182037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2800" dirty="0"/>
                  <a:t>次の□にあてはまる記号を</a:t>
                </a:r>
                <a:r>
                  <a:rPr kumimoji="0" lang="ja-JP" altLang="en-US" sz="2800" b="1" dirty="0">
                    <a:latin typeface="Gothic"/>
                  </a:rPr>
                  <a:t>㋐</a:t>
                </a:r>
                <a:r>
                  <a:rPr kumimoji="0" lang="en-US" altLang="ja-JP" sz="2800" dirty="0">
                    <a:latin typeface="Gothic"/>
                  </a:rPr>
                  <a:t>〜</a:t>
                </a:r>
                <a:r>
                  <a:rPr kumimoji="0" lang="ja-JP" altLang="en-US" sz="2800" b="1" dirty="0">
                    <a:latin typeface="Gothic"/>
                  </a:rPr>
                  <a:t>㋒</a:t>
                </a:r>
                <a:r>
                  <a:rPr kumimoji="0" lang="ja-JP" altLang="en-US" sz="2800" dirty="0">
                    <a:latin typeface="Gothic"/>
                  </a:rPr>
                  <a:t>の中から１</a:t>
                </a:r>
                <a:r>
                  <a:rPr lang="ja-JP" altLang="en-US" sz="2800" dirty="0"/>
                  <a:t>つ選びましょう。</a:t>
                </a:r>
                <a:endParaRPr lang="en-US" altLang="ja-JP" sz="2800" dirty="0"/>
              </a:p>
              <a:p>
                <a:pPr lvl="0"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ja-JP" altLang="en-US" sz="2800" i="1" dirty="0">
                          <a:latin typeface="Cambria Math" panose="02040503050406030204" pitchFamily="18" charset="0"/>
                        </a:rPr>
                        <m:t>２</m:t>
                      </m:r>
                      <m:f>
                        <m:fPr>
                          <m:ctrlPr>
                            <a:rPr lang="en-US" altLang="ja-JP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ja-JP" altLang="en-US" sz="2800" i="1">
                              <a:latin typeface="Cambria Math" panose="02040503050406030204" pitchFamily="18" charset="0"/>
                            </a:rPr>
                            <m:t>２</m:t>
                          </m:r>
                        </m:num>
                        <m:den>
                          <m:r>
                            <a:rPr lang="ja-JP" altLang="en-US" sz="2800" i="1">
                              <a:latin typeface="Cambria Math" panose="02040503050406030204" pitchFamily="18" charset="0"/>
                            </a:rPr>
                            <m:t>５</m:t>
                          </m:r>
                        </m:den>
                      </m:f>
                      <m:r>
                        <a:rPr lang="en-US" altLang="ja-JP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borderBox>
                        <m:borderBoxPr>
                          <m:ctrlPr>
                            <a:rPr lang="en-US" altLang="ja-JP" sz="2800" b="0" i="1" smtClean="0">
                              <a:latin typeface="Cambria Math" panose="02040503050406030204" pitchFamily="18" charset="0"/>
                            </a:rPr>
                          </m:ctrlPr>
                        </m:borderBoxPr>
                        <m:e/>
                      </m:borderBox>
                      <m:r>
                        <a:rPr lang="en-US" altLang="ja-JP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ja-JP" altLang="en-US" sz="2800" i="1">
                          <a:latin typeface="Cambria Math" panose="02040503050406030204" pitchFamily="18" charset="0"/>
                        </a:rPr>
                        <m:t>３</m:t>
                      </m:r>
                      <m:f>
                        <m:fPr>
                          <m:ctrlPr>
                            <a:rPr lang="en-US" altLang="ja-JP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ja-JP" altLang="en-US" sz="2800" i="1">
                              <a:latin typeface="Cambria Math" panose="02040503050406030204" pitchFamily="18" charset="0"/>
                            </a:rPr>
                            <m:t>１</m:t>
                          </m:r>
                        </m:num>
                        <m:den>
                          <m:r>
                            <a:rPr lang="ja-JP" altLang="en-US" sz="2800" i="1">
                              <a:latin typeface="Cambria Math" panose="02040503050406030204" pitchFamily="18" charset="0"/>
                            </a:rPr>
                            <m:t>５</m:t>
                          </m:r>
                        </m:den>
                      </m:f>
                    </m:oMath>
                  </m:oMathPara>
                </a14:m>
                <a:endParaRPr lang="en-US" altLang="ja-JP" sz="2800" dirty="0"/>
              </a:p>
              <a:p>
                <a:pPr lvl="0" algn="ctr"/>
                <a:r>
                  <a:rPr lang="ja-JP" altLang="en-US" sz="2800" dirty="0"/>
                  <a:t>（　</a:t>
                </a:r>
                <a:r>
                  <a:rPr lang="ja-JP" altLang="en-US" sz="2800" b="1" dirty="0"/>
                  <a:t>㋐</a:t>
                </a:r>
                <a:r>
                  <a:rPr lang="ja-JP" altLang="en-US" sz="2800" dirty="0"/>
                  <a:t>＜</a:t>
                </a:r>
                <a:r>
                  <a:rPr lang="ja-JP" altLang="en-US" sz="2800" b="1" dirty="0"/>
                  <a:t>　　㋑</a:t>
                </a:r>
                <a:r>
                  <a:rPr lang="ja-JP" altLang="en-US" sz="2800" dirty="0"/>
                  <a:t>＝</a:t>
                </a:r>
                <a:r>
                  <a:rPr lang="ja-JP" altLang="en-US" sz="2800" b="1" dirty="0"/>
                  <a:t>　　㋒</a:t>
                </a:r>
                <a:r>
                  <a:rPr lang="ja-JP" altLang="en-US" sz="2800" dirty="0"/>
                  <a:t>＞　）</a:t>
                </a:r>
                <a:endParaRPr lang="en-US" altLang="ja-JP" sz="2800" dirty="0"/>
              </a:p>
            </p:txBody>
          </p:sp>
        </mc:Choice>
        <mc:Fallback>
          <p:sp>
            <p:nvSpPr>
              <p:cNvPr id="68" name="テキスト ボックス 67">
                <a:extLst>
                  <a:ext uri="{FF2B5EF4-FFF2-40B4-BE49-F238E27FC236}">
                    <a16:creationId xmlns:a16="http://schemas.microsoft.com/office/drawing/2014/main" id="{A84AACE1-451A-8615-04EA-D054B95ACB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1726" y="543726"/>
                <a:ext cx="10540253" cy="1820370"/>
              </a:xfrm>
              <a:prstGeom prst="rect">
                <a:avLst/>
              </a:prstGeom>
              <a:blipFill>
                <a:blip r:embed="rId2"/>
                <a:stretch>
                  <a:fillRect l="-1215" t="-3344" b="-802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362B6E4D-B86E-DA63-C894-BB6B322F7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7</a:t>
            </a:fld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09BD136-E29F-A559-E9F3-F1EB58E657A6}"/>
              </a:ext>
            </a:extLst>
          </p:cNvPr>
          <p:cNvSpPr txBox="1"/>
          <p:nvPr/>
        </p:nvSpPr>
        <p:spPr>
          <a:xfrm>
            <a:off x="0" y="6488668"/>
            <a:ext cx="68514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ja-JP" sz="1800">
                <a:latin typeface="Arial" panose="020B0604020202020204" pitchFamily="34" charset="0"/>
              </a:rPr>
              <a:t>【</a:t>
            </a:r>
            <a:r>
              <a:rPr kumimoji="0" lang="ja-JP" altLang="en-US" sz="1800">
                <a:latin typeface="Arial" panose="020B0604020202020204" pitchFamily="34" charset="0"/>
              </a:rPr>
              <a:t>４</a:t>
            </a:r>
            <a:r>
              <a:rPr kumimoji="0" lang="ja-JP" altLang="ja-JP" sz="1800">
                <a:latin typeface="Arial" panose="020B0604020202020204" pitchFamily="34" charset="0"/>
              </a:rPr>
              <a:t>年</a:t>
            </a:r>
            <a:r>
              <a:rPr lang="en-US" altLang="ja-JP" sz="1800" dirty="0"/>
              <a:t>10.</a:t>
            </a:r>
            <a:r>
              <a:rPr kumimoji="0" lang="ja-JP" altLang="ja-JP" sz="1800">
                <a:latin typeface="Arial" panose="020B0604020202020204" pitchFamily="34" charset="0"/>
              </a:rPr>
              <a:t>分数】</a:t>
            </a:r>
            <a:endParaRPr kumimoji="0" lang="en-US" altLang="ja-JP" sz="1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84122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CEAE5B-D5D4-F490-E05F-7D31C0DE60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8" name="テキスト ボックス 67">
                <a:extLst>
                  <a:ext uri="{FF2B5EF4-FFF2-40B4-BE49-F238E27FC236}">
                    <a16:creationId xmlns:a16="http://schemas.microsoft.com/office/drawing/2014/main" id="{C9EF7D62-10CC-788A-7BE4-D20D4BC65ACB}"/>
                  </a:ext>
                </a:extLst>
              </p:cNvPr>
              <p:cNvSpPr txBox="1"/>
              <p:nvPr/>
            </p:nvSpPr>
            <p:spPr>
              <a:xfrm>
                <a:off x="881726" y="543726"/>
                <a:ext cx="10540253" cy="8259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/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altLang="ja-JP" sz="2800" b="0" i="0" smtClean="0">
                            <a:latin typeface="+mn-ea"/>
                          </a:rPr>
                          <m:t>13</m:t>
                        </m:r>
                      </m:num>
                      <m:den>
                        <m:r>
                          <a:rPr lang="ja-JP" altLang="en-US" sz="2800" i="1" smtClean="0">
                            <a:latin typeface="Cambria Math" panose="02040503050406030204" pitchFamily="18" charset="0"/>
                          </a:rPr>
                          <m:t>４</m:t>
                        </m:r>
                      </m:den>
                    </m:f>
                  </m:oMath>
                </a14:m>
                <a:r>
                  <a:rPr lang="en-US" altLang="ja-JP" sz="2800" dirty="0"/>
                  <a:t> </a:t>
                </a:r>
                <a:r>
                  <a:rPr lang="ja-JP" altLang="en-US" sz="2800" dirty="0"/>
                  <a:t>を帯分数に</a:t>
                </a:r>
                <a:r>
                  <a:rPr lang="ja-JP" altLang="en-US" sz="2800"/>
                  <a:t>直しましょう。</a:t>
                </a:r>
                <a:endParaRPr lang="en-US" altLang="ja-JP" sz="2800" dirty="0"/>
              </a:p>
            </p:txBody>
          </p:sp>
        </mc:Choice>
        <mc:Fallback xmlns="">
          <p:sp>
            <p:nvSpPr>
              <p:cNvPr id="68" name="テキスト ボックス 67">
                <a:extLst>
                  <a:ext uri="{FF2B5EF4-FFF2-40B4-BE49-F238E27FC236}">
                    <a16:creationId xmlns:a16="http://schemas.microsoft.com/office/drawing/2014/main" id="{C9EF7D62-10CC-788A-7BE4-D20D4BC65A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1726" y="543726"/>
                <a:ext cx="10540253" cy="825932"/>
              </a:xfrm>
              <a:prstGeom prst="rect">
                <a:avLst/>
              </a:prstGeom>
              <a:blipFill>
                <a:blip r:embed="rId2"/>
                <a:stretch>
                  <a:fillRect l="-481" b="-8955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7D92FF48-95BD-8188-58AE-EF0C88214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8</a:t>
            </a:fld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EDDC1A8-6DF4-BF8F-314B-6412309514B5}"/>
              </a:ext>
            </a:extLst>
          </p:cNvPr>
          <p:cNvSpPr txBox="1"/>
          <p:nvPr/>
        </p:nvSpPr>
        <p:spPr>
          <a:xfrm>
            <a:off x="0" y="6488668"/>
            <a:ext cx="68514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ja-JP" sz="1800">
                <a:latin typeface="Arial" panose="020B0604020202020204" pitchFamily="34" charset="0"/>
              </a:rPr>
              <a:t>【</a:t>
            </a:r>
            <a:r>
              <a:rPr kumimoji="0" lang="ja-JP" altLang="en-US" sz="1800">
                <a:latin typeface="Arial" panose="020B0604020202020204" pitchFamily="34" charset="0"/>
              </a:rPr>
              <a:t>４</a:t>
            </a:r>
            <a:r>
              <a:rPr kumimoji="0" lang="ja-JP" altLang="ja-JP" sz="1800">
                <a:latin typeface="Arial" panose="020B0604020202020204" pitchFamily="34" charset="0"/>
              </a:rPr>
              <a:t>年</a:t>
            </a:r>
            <a:r>
              <a:rPr lang="en-US" altLang="ja-JP" sz="1800" dirty="0"/>
              <a:t>10.</a:t>
            </a:r>
            <a:r>
              <a:rPr kumimoji="0" lang="ja-JP" altLang="ja-JP" sz="1800">
                <a:latin typeface="Arial" panose="020B0604020202020204" pitchFamily="34" charset="0"/>
              </a:rPr>
              <a:t>分数】</a:t>
            </a:r>
            <a:endParaRPr kumimoji="0" lang="en-US" altLang="ja-JP" sz="1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08553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ユーザー定義 2">
      <a:majorFont>
        <a:latin typeface="BIZ UDゴシック"/>
        <a:ea typeface="BIZ UDゴシック"/>
        <a:cs typeface=""/>
      </a:majorFont>
      <a:minorFont>
        <a:latin typeface="BIZ UDゴシック"/>
        <a:ea typeface="BIZ UD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0EBFC54FAC50A34B83F1976D685BB980" ma:contentTypeVersion="11" ma:contentTypeDescription="新しいドキュメントを作成します。" ma:contentTypeScope="" ma:versionID="0b202723156dba7797fc945c306416b8">
  <xsd:schema xmlns:xsd="http://www.w3.org/2001/XMLSchema" xmlns:xs="http://www.w3.org/2001/XMLSchema" xmlns:p="http://schemas.microsoft.com/office/2006/metadata/properties" xmlns:ns3="60d21fbe-0215-4329-b29a-4bd358d22447" targetNamespace="http://schemas.microsoft.com/office/2006/metadata/properties" ma:root="true" ma:fieldsID="644a4b7346243ed9e32bbd636d812e0a" ns3:_="">
    <xsd:import namespace="60d21fbe-0215-4329-b29a-4bd358d22447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_activity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Locatio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d21fbe-0215-4329-b29a-4bd358d22447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12" nillable="true" ma:displayName="_activity" ma:hidden="true" ma:internalName="_activity">
      <xsd:simpleType>
        <xsd:restriction base="dms:Note"/>
      </xsd:simpleType>
    </xsd:element>
    <xsd:element name="MediaServiceSystemTags" ma:index="1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60d21fbe-0215-4329-b29a-4bd358d22447" xsi:nil="true"/>
  </documentManagement>
</p:properties>
</file>

<file path=customXml/itemProps1.xml><?xml version="1.0" encoding="utf-8"?>
<ds:datastoreItem xmlns:ds="http://schemas.openxmlformats.org/officeDocument/2006/customXml" ds:itemID="{7ACF8A18-0B31-4CBB-A113-EEA65297E6D3}">
  <ds:schemaRefs>
    <ds:schemaRef ds:uri="60d21fbe-0215-4329-b29a-4bd358d2244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9F7AB569-ACAD-48EF-9A60-A6BC7426E91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FA3DC8C-2DA7-41AE-8AC1-194CAE9AE71E}">
  <ds:schemaRefs>
    <ds:schemaRef ds:uri="http://schemas.microsoft.com/office/2006/documentManagement/types"/>
    <ds:schemaRef ds:uri="http://purl.org/dc/terms/"/>
    <ds:schemaRef ds:uri="http://www.w3.org/XML/1998/namespace"/>
    <ds:schemaRef ds:uri="http://purl.org/dc/dcmitype/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60d21fbe-0215-4329-b29a-4bd358d22447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448</Words>
  <Application>Microsoft Office PowerPoint</Application>
  <PresentationFormat>ワイド画面</PresentationFormat>
  <Paragraphs>79</Paragraphs>
  <Slides>13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21" baseType="lpstr">
      <vt:lpstr>BIZ UDPゴシック</vt:lpstr>
      <vt:lpstr>BIZ UDゴシック</vt:lpstr>
      <vt:lpstr>Gothic</vt:lpstr>
      <vt:lpstr>游ゴシック</vt:lpstr>
      <vt:lpstr>Arial</vt:lpstr>
      <vt:lpstr>Cambria Math</vt:lpstr>
      <vt:lpstr>Kunstler Script</vt:lpstr>
      <vt:lpstr>Office テーマ</vt:lpstr>
      <vt:lpstr>レディネステスト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宮城県総合教育センター</dc:creator>
  <cp:revision>12</cp:revision>
  <cp:lastPrinted>2026-03-09T05:15:30Z</cp:lastPrinted>
  <dcterms:created xsi:type="dcterms:W3CDTF">2025-08-29T05:34:34Z</dcterms:created>
  <dcterms:modified xsi:type="dcterms:W3CDTF">2026-03-13T02:27:59Z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0x0101000EBFC54FAC50A34B83F1976D685BB980</vt:lpwstr>
  </property>
</Properties>
</file>