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25"/>
  </p:notesMasterIdLst>
  <p:sldIdLst>
    <p:sldId id="256" r:id="rId5"/>
    <p:sldId id="314" r:id="rId6"/>
    <p:sldId id="328" r:id="rId7"/>
    <p:sldId id="313" r:id="rId8"/>
    <p:sldId id="316" r:id="rId9"/>
    <p:sldId id="329" r:id="rId10"/>
    <p:sldId id="320" r:id="rId11"/>
    <p:sldId id="274" r:id="rId12"/>
    <p:sldId id="330" r:id="rId13"/>
    <p:sldId id="331" r:id="rId14"/>
    <p:sldId id="332" r:id="rId15"/>
    <p:sldId id="311" r:id="rId16"/>
    <p:sldId id="333" r:id="rId17"/>
    <p:sldId id="298" r:id="rId18"/>
    <p:sldId id="339" r:id="rId19"/>
    <p:sldId id="340" r:id="rId20"/>
    <p:sldId id="283" r:id="rId21"/>
    <p:sldId id="318" r:id="rId22"/>
    <p:sldId id="336" r:id="rId23"/>
    <p:sldId id="327" r:id="rId24"/>
  </p:sldIdLst>
  <p:sldSz cx="12192000" cy="6858000"/>
  <p:notesSz cx="14446250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E5F5"/>
    <a:srgbClr val="FFC000"/>
    <a:srgbClr val="FFFFFF"/>
    <a:srgbClr val="F2F2F2"/>
    <a:srgbClr val="C3C3C3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688C48-826E-784F-B632-747CEBC45B2E}" v="91" dt="2026-02-16T14:20:50.8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6" autoAdjust="0"/>
    <p:restoredTop sz="93973" autoAdjust="0"/>
  </p:normalViewPr>
  <p:slideViewPr>
    <p:cSldViewPr snapToGrid="0">
      <p:cViewPr varScale="1">
        <p:scale>
          <a:sx n="74" d="100"/>
          <a:sy n="74" d="100"/>
        </p:scale>
        <p:origin x="88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6"/>
            <a:ext cx="6259710" cy="501571"/>
          </a:xfrm>
          <a:prstGeom prst="rect">
            <a:avLst/>
          </a:prstGeom>
        </p:spPr>
        <p:txBody>
          <a:bodyPr vert="horz" lIns="132247" tIns="66124" rIns="132247" bIns="66124" rtlCol="0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8183215" y="6"/>
            <a:ext cx="6259707" cy="501571"/>
          </a:xfrm>
          <a:prstGeom prst="rect">
            <a:avLst/>
          </a:prstGeom>
        </p:spPr>
        <p:txBody>
          <a:bodyPr vert="horz" lIns="132247" tIns="66124" rIns="132247" bIns="66124" rtlCol="0"/>
          <a:lstStyle>
            <a:lvl1pPr algn="r">
              <a:defRPr sz="1700"/>
            </a:lvl1pPr>
          </a:lstStyle>
          <a:p>
            <a:fld id="{BADA077D-70CF-4CED-A527-9833764A2DE9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17988" y="1252538"/>
            <a:ext cx="6010275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32247" tIns="66124" rIns="132247" bIns="661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444292" y="4822061"/>
            <a:ext cx="11557666" cy="3944314"/>
          </a:xfrm>
          <a:prstGeom prst="rect">
            <a:avLst/>
          </a:prstGeom>
        </p:spPr>
        <p:txBody>
          <a:bodyPr vert="horz" lIns="132247" tIns="66124" rIns="132247" bIns="661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517143"/>
            <a:ext cx="6259710" cy="501571"/>
          </a:xfrm>
          <a:prstGeom prst="rect">
            <a:avLst/>
          </a:prstGeom>
        </p:spPr>
        <p:txBody>
          <a:bodyPr vert="horz" lIns="132247" tIns="66124" rIns="132247" bIns="66124" rtlCol="0" anchor="b"/>
          <a:lstStyle>
            <a:lvl1pPr algn="l">
              <a:defRPr sz="17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8183215" y="9517143"/>
            <a:ext cx="6259707" cy="501571"/>
          </a:xfrm>
          <a:prstGeom prst="rect">
            <a:avLst/>
          </a:prstGeom>
        </p:spPr>
        <p:txBody>
          <a:bodyPr vert="horz" lIns="132247" tIns="66124" rIns="132247" bIns="66124" rtlCol="0" anchor="b"/>
          <a:lstStyle>
            <a:lvl1pPr algn="r">
              <a:defRPr sz="1700"/>
            </a:lvl1pPr>
          </a:lstStyle>
          <a:p>
            <a:fld id="{C0CC9C12-88FE-4AD4-859C-15CF73CEF2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9317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C9C12-88FE-4AD4-859C-15CF73CEF22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6377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C9C12-88FE-4AD4-859C-15CF73CEF22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8954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71F1D-A7E8-3DC2-D77E-9DCE3F26E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FD88901-9948-4B6C-B68C-A6EA6A8C44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03CF921-CB95-8B6E-3C35-B3015F5EE6A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3243CBC-12EF-5F82-5DB0-79FE92FA1F1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C9C12-88FE-4AD4-859C-15CF73CEF22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3381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1C5CC-3842-17D7-1747-389ABA8C9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2449377D-9CE0-A1B2-84B4-A709A401ED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E12DBF-5DA9-70FD-E787-BE2B54FF85B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A3FF20B-4B3B-9280-3598-C8438E13EA7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0CC9C12-88FE-4AD4-859C-15CF73CEF22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5972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0EE472-DBC2-FC1C-43A0-7C5F79E146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BEBC4C4-A708-7F01-5182-7B6712218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943E38-92B7-7416-9FF5-008846E00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676626-BFB0-5420-0906-244B8DA94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7C824F-30BA-0B34-00DD-A08D72016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988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C9CEEFA-5CB7-A011-4465-2F30C13BB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05BE046-B910-CBFC-75BD-C8F6AC7CD6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956179-1638-FCA1-1172-69B8DFD20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811A5A3-B0AA-6E36-4904-4E7FD8442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C9C4F8-1CC6-D669-2B61-FD48451CD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391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E01B1CF-6762-B4C5-D78C-A30BEF8D55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11748AB-90A7-B28C-A4ED-F476CCC457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1E9791D-061C-02E4-F04C-98EF3F3D10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FA0415-AC13-022F-174E-032CCECDF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594BD4-6F9F-2560-8369-96D2E5EC4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9831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0EC5D90-C9C3-9D03-97FA-2ADD003C2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4676C22-7938-DF30-51DD-740672FD05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D717BE7-B5C4-55B5-21CC-DF10E56D8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E34A645-0999-81D9-CA95-D92D9052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873C1-DF31-42E0-A7FF-1375F65CA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65257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967BB-43B5-F7A5-F9C9-56CBB9561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18B1D5-787C-8DEF-F00D-0C6C227B8E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5180DDA-B0DF-26A2-7442-8C90956D3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AB2B29-624B-7942-4396-81F6D5DE6B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4C9C6F8-5B5F-EB31-6E81-156278D12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70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997F074-37D7-34F5-096C-893004565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828BF53-8509-2E05-8551-D198531D7D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99A676C-AB77-9182-889B-B52B657AFB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AF9594F-AED9-5BDC-263F-069DF053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0635F2-53E2-2EE4-10F4-C418E6CE9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FD59F5D-4293-931E-1AFF-1706F1686D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276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C0E9FF-C0DA-FB1A-67AE-21F83948B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6E30B81-E8F3-0568-18A3-5698A06107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F9DAB59-727D-16AD-A70E-0D31A213D2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A092FC4-1F57-76B1-9F2F-D33A0FCF61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384888B-48CA-5DE3-1D7F-F36BB25E62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2528858-8998-1DEB-4E86-CC7F007C7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5F1A489-37EE-CBBE-4940-5A3652D39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4666455-6244-8CF6-F9FC-2694A8B67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651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3C61C-351A-9030-880D-2F5EA50CA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3A444CC-6507-67C7-3C74-F93FD31B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A341A8D-C7E4-BCDD-9288-C8B58FE20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447C77-16DA-5013-A637-B74D29D6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1880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027B98B-6657-ACD3-02A8-9F8E584E5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16F3FAC-7F8C-284B-7D5C-FEDE34960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AA2F98B-76ED-7212-E036-36EC21F55E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1362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10BF441-1A4B-65FE-B0F5-834076B96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D520EA7-EEFF-A518-3C1D-82F9570CC6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32C53C9-17BB-355B-FCBA-A3EE608EAD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2660E6-865D-8681-5C48-75037FC4C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7D6890-8BC6-B034-F7E2-E3CE634DC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4732D5-96C6-2CE7-FE52-715649E81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419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A4C783-A8C5-8EFD-D282-3DA1F6673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A63C920-8DC4-7819-54BE-C9AB57F12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5B6E79-3AFB-88F9-C736-26D18B2D31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2629DB-6BEC-9709-FB72-3CF46BBF0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B91CBF8-9827-5F80-C9BC-C95CF1F02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B42963-315A-EFF1-DFFC-0538B13B7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5348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9AEAE7-C5A6-2923-320B-410C250DA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F01530-C70E-A2B1-8F07-BC88393A1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C26A56A-BE01-82C9-F537-50D609D4B3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5E56F7-96BE-4354-8C85-9F9F3B08C1BB}" type="datetimeFigureOut">
              <a:rPr kumimoji="1" lang="ja-JP" altLang="en-US" smtClean="0"/>
              <a:t>2026/3/13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8342D4-C021-9C2D-42A7-4700EFFEAE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3063A79-374D-B333-86D2-74E41E0A6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-1493981" y="928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CFD8D9-0933-4DFC-9336-0D1486BA97A6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48626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AF7BE-179F-2243-C08A-1A1189CAB0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レディネステスト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53DC93D-AECF-D503-416A-CF3AE77C7F2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/>
              <a:t>５</a:t>
            </a:r>
            <a:r>
              <a:rPr lang="ja-JP" altLang="ja-JP" dirty="0"/>
              <a:t>年</a:t>
            </a:r>
            <a:r>
              <a:rPr lang="ja-JP" altLang="en-US" dirty="0"/>
              <a:t>７</a:t>
            </a:r>
            <a:r>
              <a:rPr lang="en-US" altLang="ja-JP" dirty="0"/>
              <a:t>.</a:t>
            </a:r>
            <a:r>
              <a:rPr lang="ja-JP" altLang="en-US" dirty="0"/>
              <a:t>図形の角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875175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506AE6-EB26-FB0B-292F-3E90766002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264ADC14-F1AF-5266-C196-30D0AD2FE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45C36062-6A4C-432D-B6F6-D564DE4C60DD}"/>
              </a:ext>
            </a:extLst>
          </p:cNvPr>
          <p:cNvCxnSpPr>
            <a:cxnSpLocks/>
          </p:cNvCxnSpPr>
          <p:nvPr/>
        </p:nvCxnSpPr>
        <p:spPr>
          <a:xfrm flipH="1" flipV="1">
            <a:off x="4586288" y="4315493"/>
            <a:ext cx="1638300" cy="90078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円弧 3">
            <a:extLst>
              <a:ext uri="{FF2B5EF4-FFF2-40B4-BE49-F238E27FC236}">
                <a16:creationId xmlns:a16="http://schemas.microsoft.com/office/drawing/2014/main" id="{B0727966-2041-5658-3D9B-45A7DAE4A38F}"/>
              </a:ext>
            </a:extLst>
          </p:cNvPr>
          <p:cNvSpPr/>
          <p:nvPr/>
        </p:nvSpPr>
        <p:spPr>
          <a:xfrm>
            <a:off x="5897232" y="4893109"/>
            <a:ext cx="654711" cy="646332"/>
          </a:xfrm>
          <a:prstGeom prst="arc">
            <a:avLst>
              <a:gd name="adj1" fmla="val 12727513"/>
              <a:gd name="adj2" fmla="val 17698010"/>
            </a:avLst>
          </a:prstGeom>
          <a:noFill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17CC48E2-BDC8-5B45-C342-8EB41EFB35C9}"/>
              </a:ext>
            </a:extLst>
          </p:cNvPr>
          <p:cNvCxnSpPr>
            <a:cxnSpLocks/>
          </p:cNvCxnSpPr>
          <p:nvPr/>
        </p:nvCxnSpPr>
        <p:spPr>
          <a:xfrm flipH="1">
            <a:off x="6210300" y="3429000"/>
            <a:ext cx="933450" cy="1801563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38A13B3-991C-9D4D-7388-2E76B5007197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/>
              <a:t>【</a:t>
            </a:r>
            <a:r>
              <a:rPr lang="ja-JP" altLang="en-US" sz="1800"/>
              <a:t>４年４</a:t>
            </a:r>
            <a:r>
              <a:rPr lang="en-US" altLang="ja-JP" sz="1800" dirty="0"/>
              <a:t>.</a:t>
            </a:r>
            <a:r>
              <a:rPr lang="ja-JP" altLang="en-US" sz="1800"/>
              <a:t>角の大きさ</a:t>
            </a:r>
            <a:r>
              <a:rPr lang="en-US" altLang="ja-JP" sz="1800" dirty="0"/>
              <a:t>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D1A63DA-7923-0C90-0EBC-C7D8C9459C06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図の角の大きさとして、いちばん近いものを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ja-JP" altLang="en-US" sz="2800" dirty="0">
                <a:latin typeface="+mn-ea"/>
              </a:rPr>
              <a:t>の中から１つ選びましょう。分度器を使わずに考えましょう。</a:t>
            </a:r>
            <a:endParaRPr lang="en-US" altLang="ja-JP" sz="2800" dirty="0">
              <a:latin typeface="+mn-ea"/>
            </a:endParaRPr>
          </a:p>
          <a:p>
            <a:pPr algn="ctr"/>
            <a:r>
              <a:rPr lang="ja-JP" altLang="en-US" sz="2800" dirty="0">
                <a:latin typeface="+mn-ea"/>
              </a:rPr>
              <a:t>（　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en-US" altLang="ja-JP" sz="2800" dirty="0">
                <a:latin typeface="+mn-ea"/>
              </a:rPr>
              <a:t>10°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㋑</a:t>
            </a:r>
            <a:r>
              <a:rPr lang="en-US" altLang="ja-JP" sz="2800" dirty="0">
                <a:latin typeface="+mn-ea"/>
              </a:rPr>
              <a:t>45°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en-US" altLang="ja-JP" sz="2800" dirty="0">
                <a:latin typeface="+mn-ea"/>
              </a:rPr>
              <a:t>90°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en-US" altLang="ja-JP" sz="2800" dirty="0">
                <a:latin typeface="+mn-ea"/>
              </a:rPr>
              <a:t>145°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en-US" altLang="ja-JP" sz="2800" dirty="0">
                <a:latin typeface="+mn-ea"/>
              </a:rPr>
              <a:t>210°</a:t>
            </a:r>
            <a:r>
              <a:rPr lang="ja-JP" altLang="en-US" sz="2800" dirty="0">
                <a:latin typeface="+mn-ea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3624853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C6EE8C-069C-265F-42C7-A21F42EA93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4577463-169E-2BE6-3034-95F4DC5F9B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C7DAF708-347B-529E-1191-2F502D5482EB}"/>
              </a:ext>
            </a:extLst>
          </p:cNvPr>
          <p:cNvCxnSpPr>
            <a:cxnSpLocks/>
          </p:cNvCxnSpPr>
          <p:nvPr/>
        </p:nvCxnSpPr>
        <p:spPr>
          <a:xfrm flipH="1" flipV="1">
            <a:off x="6096000" y="3995260"/>
            <a:ext cx="1545365" cy="100626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円弧 3">
            <a:extLst>
              <a:ext uri="{FF2B5EF4-FFF2-40B4-BE49-F238E27FC236}">
                <a16:creationId xmlns:a16="http://schemas.microsoft.com/office/drawing/2014/main" id="{9DFA4201-A068-ECE1-92F0-82CBE9A8FBF8}"/>
              </a:ext>
            </a:extLst>
          </p:cNvPr>
          <p:cNvSpPr/>
          <p:nvPr/>
        </p:nvSpPr>
        <p:spPr>
          <a:xfrm>
            <a:off x="5768644" y="3672094"/>
            <a:ext cx="654711" cy="646332"/>
          </a:xfrm>
          <a:prstGeom prst="arc">
            <a:avLst>
              <a:gd name="adj1" fmla="val 10956531"/>
              <a:gd name="adj2" fmla="val 1805619"/>
            </a:avLst>
          </a:prstGeom>
          <a:noFill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9F5BAC2B-A814-CA00-D452-A5686AE2CAC7}"/>
              </a:ext>
            </a:extLst>
          </p:cNvPr>
          <p:cNvCxnSpPr>
            <a:cxnSpLocks/>
          </p:cNvCxnSpPr>
          <p:nvPr/>
        </p:nvCxnSpPr>
        <p:spPr>
          <a:xfrm flipH="1" flipV="1">
            <a:off x="3900421" y="3858526"/>
            <a:ext cx="2195579" cy="136734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FC5A168-D590-13DA-0794-27406E197780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/>
              <a:t>【</a:t>
            </a:r>
            <a:r>
              <a:rPr lang="ja-JP" altLang="en-US" sz="1800"/>
              <a:t>４年４</a:t>
            </a:r>
            <a:r>
              <a:rPr lang="en-US" altLang="ja-JP" sz="1800" dirty="0"/>
              <a:t>.</a:t>
            </a:r>
            <a:r>
              <a:rPr lang="ja-JP" altLang="en-US" sz="1800"/>
              <a:t>角の大きさ</a:t>
            </a:r>
            <a:r>
              <a:rPr lang="en-US" altLang="ja-JP" sz="1800" dirty="0"/>
              <a:t>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D574E46-D6C5-6AFD-DD1F-6CEE626EC1B7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図の角の大きさとして、いちばん近いものを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ja-JP" altLang="en-US" sz="2800" dirty="0">
                <a:latin typeface="+mn-ea"/>
              </a:rPr>
              <a:t>の中から１つ選びましょう。分度器を使わずに考えましょう。</a:t>
            </a:r>
            <a:endParaRPr lang="en-US" altLang="ja-JP" sz="2800" dirty="0">
              <a:latin typeface="+mn-ea"/>
            </a:endParaRPr>
          </a:p>
          <a:p>
            <a:pPr algn="ctr"/>
            <a:r>
              <a:rPr lang="ja-JP" altLang="en-US" sz="2800" dirty="0">
                <a:latin typeface="+mn-ea"/>
              </a:rPr>
              <a:t>（　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en-US" altLang="ja-JP" sz="2800" dirty="0">
                <a:latin typeface="+mn-ea"/>
              </a:rPr>
              <a:t>10°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㋑</a:t>
            </a:r>
            <a:r>
              <a:rPr lang="en-US" altLang="ja-JP" sz="2800" dirty="0">
                <a:latin typeface="+mn-ea"/>
              </a:rPr>
              <a:t>45°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en-US" altLang="ja-JP" sz="2800" dirty="0">
                <a:latin typeface="+mn-ea"/>
              </a:rPr>
              <a:t>90°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en-US" altLang="ja-JP" sz="2800" dirty="0">
                <a:latin typeface="+mn-ea"/>
              </a:rPr>
              <a:t>145°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en-US" altLang="ja-JP" sz="2800" dirty="0">
                <a:latin typeface="+mn-ea"/>
              </a:rPr>
              <a:t>210°</a:t>
            </a:r>
            <a:r>
              <a:rPr lang="ja-JP" altLang="en-US" sz="2800" dirty="0">
                <a:latin typeface="+mn-ea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19740300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242AEE-17A8-64D7-5BD5-E7F63F2B8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C75C79B-72AD-51EE-5303-69BADFEFC95A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１組の三角定規を組み合わせてできる、</a:t>
            </a:r>
            <a:r>
              <a:rPr lang="ja-JP" altLang="en-US" sz="2800" b="1" dirty="0">
                <a:latin typeface="+mn-ea"/>
              </a:rPr>
              <a:t>ア</a:t>
            </a:r>
            <a:r>
              <a:rPr lang="ja-JP" altLang="en-US" sz="2800" dirty="0">
                <a:latin typeface="+mn-ea"/>
              </a:rPr>
              <a:t>の角の大きさは（　①　）</a:t>
            </a:r>
            <a:r>
              <a:rPr lang="en-US" altLang="ja-JP" sz="2800" dirty="0">
                <a:latin typeface="+mn-ea"/>
              </a:rPr>
              <a:t>°</a:t>
            </a:r>
            <a:r>
              <a:rPr lang="ja-JP" altLang="en-US" sz="2800" dirty="0">
                <a:latin typeface="+mn-ea"/>
              </a:rPr>
              <a:t>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C0A3A9A-6DC3-DCC7-083C-6C61B4D95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11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直角三角形 3">
            <a:extLst>
              <a:ext uri="{FF2B5EF4-FFF2-40B4-BE49-F238E27FC236}">
                <a16:creationId xmlns:a16="http://schemas.microsoft.com/office/drawing/2014/main" id="{0F5DC3DA-504D-0946-0272-44D008322838}"/>
              </a:ext>
            </a:extLst>
          </p:cNvPr>
          <p:cNvSpPr/>
          <p:nvPr/>
        </p:nvSpPr>
        <p:spPr>
          <a:xfrm>
            <a:off x="5766634" y="3320150"/>
            <a:ext cx="1800000" cy="1800000"/>
          </a:xfrm>
          <a:prstGeom prst="rtTriangle">
            <a:avLst/>
          </a:prstGeom>
          <a:solidFill>
            <a:srgbClr val="C1E5F5">
              <a:alpha val="6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239B6BB8-D932-7D0C-6403-F0FDF782A6AD}"/>
              </a:ext>
            </a:extLst>
          </p:cNvPr>
          <p:cNvSpPr/>
          <p:nvPr/>
        </p:nvSpPr>
        <p:spPr>
          <a:xfrm>
            <a:off x="6095318" y="4431949"/>
            <a:ext cx="288235" cy="28823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latin typeface="+mn-ea"/>
              </a:rPr>
              <a:t>c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6" name="直角三角形 15">
            <a:extLst>
              <a:ext uri="{FF2B5EF4-FFF2-40B4-BE49-F238E27FC236}">
                <a16:creationId xmlns:a16="http://schemas.microsoft.com/office/drawing/2014/main" id="{94F9C23E-4113-CD72-F498-9F950F8F8464}"/>
              </a:ext>
            </a:extLst>
          </p:cNvPr>
          <p:cNvSpPr/>
          <p:nvPr/>
        </p:nvSpPr>
        <p:spPr>
          <a:xfrm rot="10800000" flipH="1" flipV="1">
            <a:off x="5008302" y="3651350"/>
            <a:ext cx="2545583" cy="1468800"/>
          </a:xfrm>
          <a:prstGeom prst="rtTriangle">
            <a:avLst/>
          </a:prstGeom>
          <a:solidFill>
            <a:srgbClr val="C1E5F5">
              <a:alpha val="6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8" name="円弧 17">
            <a:extLst>
              <a:ext uri="{FF2B5EF4-FFF2-40B4-BE49-F238E27FC236}">
                <a16:creationId xmlns:a16="http://schemas.microsoft.com/office/drawing/2014/main" id="{12CFB996-025B-8BE7-B2D6-E9331B64E645}"/>
              </a:ext>
            </a:extLst>
          </p:cNvPr>
          <p:cNvSpPr>
            <a:spLocks noChangeAspect="1"/>
          </p:cNvSpPr>
          <p:nvPr/>
        </p:nvSpPr>
        <p:spPr>
          <a:xfrm>
            <a:off x="6994422" y="4563696"/>
            <a:ext cx="1057330" cy="1057330"/>
          </a:xfrm>
          <a:prstGeom prst="arc">
            <a:avLst>
              <a:gd name="adj1" fmla="val 12606784"/>
              <a:gd name="adj2" fmla="val 13529393"/>
            </a:avLst>
          </a:prstGeom>
          <a:solidFill>
            <a:srgbClr val="FFFF00"/>
          </a:solidFill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1083D571-E3BF-1519-E41E-A419714B90AC}"/>
              </a:ext>
            </a:extLst>
          </p:cNvPr>
          <p:cNvSpPr txBox="1"/>
          <p:nvPr/>
        </p:nvSpPr>
        <p:spPr>
          <a:xfrm>
            <a:off x="7054738" y="4007531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ア</a:t>
            </a:r>
          </a:p>
        </p:txBody>
      </p:sp>
      <p:sp>
        <p:nvSpPr>
          <p:cNvPr id="3" name="円弧 2">
            <a:extLst>
              <a:ext uri="{FF2B5EF4-FFF2-40B4-BE49-F238E27FC236}">
                <a16:creationId xmlns:a16="http://schemas.microsoft.com/office/drawing/2014/main" id="{6B64ED13-EB30-D438-34F6-3A4F25052DDC}"/>
              </a:ext>
            </a:extLst>
          </p:cNvPr>
          <p:cNvSpPr/>
          <p:nvPr/>
        </p:nvSpPr>
        <p:spPr>
          <a:xfrm>
            <a:off x="7012503" y="4431949"/>
            <a:ext cx="394335" cy="401955"/>
          </a:xfrm>
          <a:prstGeom prst="arc">
            <a:avLst>
              <a:gd name="adj1" fmla="val 19654502"/>
              <a:gd name="adj2" fmla="val 554866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F2AE931B-0A1B-BDFB-9D43-B6D70EB686C6}"/>
              </a:ext>
            </a:extLst>
          </p:cNvPr>
          <p:cNvSpPr/>
          <p:nvPr/>
        </p:nvSpPr>
        <p:spPr>
          <a:xfrm>
            <a:off x="5378159" y="4431949"/>
            <a:ext cx="288235" cy="28823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548E2DA-0A5F-A1A2-8200-E59B45AE0C56}"/>
              </a:ext>
            </a:extLst>
          </p:cNvPr>
          <p:cNvSpPr txBox="1"/>
          <p:nvPr/>
        </p:nvSpPr>
        <p:spPr>
          <a:xfrm>
            <a:off x="0" y="6511579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４年４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角の大きさ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6221648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F5161-A297-7851-3FA6-194490984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10D64833-87F5-56D8-2607-9E0F8C513811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１組の三角定規を組み合わせてできる、</a:t>
            </a:r>
            <a:r>
              <a:rPr lang="ja-JP" altLang="en-US" sz="2800" b="1" dirty="0">
                <a:latin typeface="+mn-ea"/>
              </a:rPr>
              <a:t>イ</a:t>
            </a:r>
            <a:r>
              <a:rPr lang="ja-JP" altLang="en-US" sz="2800" dirty="0">
                <a:latin typeface="+mn-ea"/>
              </a:rPr>
              <a:t>の角の大きさは（　①　）</a:t>
            </a:r>
            <a:r>
              <a:rPr lang="en-US" altLang="ja-JP" sz="2800" dirty="0">
                <a:latin typeface="+mn-ea"/>
              </a:rPr>
              <a:t>°</a:t>
            </a:r>
            <a:r>
              <a:rPr lang="ja-JP" altLang="en-US" sz="2800" dirty="0">
                <a:latin typeface="+mn-ea"/>
              </a:rPr>
              <a:t>です。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en-US" altLang="ja-JP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774D00D-3AAF-0D46-E679-2B271C1D8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12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直角三角形 3">
            <a:extLst>
              <a:ext uri="{FF2B5EF4-FFF2-40B4-BE49-F238E27FC236}">
                <a16:creationId xmlns:a16="http://schemas.microsoft.com/office/drawing/2014/main" id="{F948CF2D-2049-438F-D6E6-E59310B9F45E}"/>
              </a:ext>
            </a:extLst>
          </p:cNvPr>
          <p:cNvSpPr/>
          <p:nvPr/>
        </p:nvSpPr>
        <p:spPr>
          <a:xfrm>
            <a:off x="5766634" y="3320150"/>
            <a:ext cx="1800000" cy="1800000"/>
          </a:xfrm>
          <a:prstGeom prst="rtTriangle">
            <a:avLst/>
          </a:prstGeom>
          <a:solidFill>
            <a:srgbClr val="C1E5F5">
              <a:alpha val="6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7" name="楕円 16">
            <a:extLst>
              <a:ext uri="{FF2B5EF4-FFF2-40B4-BE49-F238E27FC236}">
                <a16:creationId xmlns:a16="http://schemas.microsoft.com/office/drawing/2014/main" id="{BEF6BD63-A117-3E90-ACC5-C78A78FD3600}"/>
              </a:ext>
            </a:extLst>
          </p:cNvPr>
          <p:cNvSpPr/>
          <p:nvPr/>
        </p:nvSpPr>
        <p:spPr>
          <a:xfrm>
            <a:off x="6095318" y="4431949"/>
            <a:ext cx="288235" cy="28823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>
                <a:latin typeface="+mn-ea"/>
              </a:rPr>
              <a:t>c</a:t>
            </a:r>
            <a:endParaRPr kumimoji="1" lang="ja-JP" altLang="en-US" dirty="0">
              <a:latin typeface="+mn-ea"/>
            </a:endParaRPr>
          </a:p>
        </p:txBody>
      </p:sp>
      <p:sp>
        <p:nvSpPr>
          <p:cNvPr id="18" name="円弧 17">
            <a:extLst>
              <a:ext uri="{FF2B5EF4-FFF2-40B4-BE49-F238E27FC236}">
                <a16:creationId xmlns:a16="http://schemas.microsoft.com/office/drawing/2014/main" id="{95872991-180C-0023-932E-0BBA826BF41F}"/>
              </a:ext>
            </a:extLst>
          </p:cNvPr>
          <p:cNvSpPr>
            <a:spLocks noChangeAspect="1"/>
          </p:cNvSpPr>
          <p:nvPr/>
        </p:nvSpPr>
        <p:spPr>
          <a:xfrm>
            <a:off x="7049741" y="4587838"/>
            <a:ext cx="1057330" cy="1057330"/>
          </a:xfrm>
          <a:prstGeom prst="arc">
            <a:avLst>
              <a:gd name="adj1" fmla="val 13467730"/>
              <a:gd name="adj2" fmla="val 19815422"/>
            </a:avLst>
          </a:prstGeom>
          <a:solidFill>
            <a:srgbClr val="FFFF00"/>
          </a:solidFill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06DF4DC-251B-ABF6-5728-4919AA4D2D83}"/>
              </a:ext>
            </a:extLst>
          </p:cNvPr>
          <p:cNvSpPr txBox="1"/>
          <p:nvPr/>
        </p:nvSpPr>
        <p:spPr>
          <a:xfrm>
            <a:off x="7314308" y="3976136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>
                <a:latin typeface="+mn-ea"/>
              </a:rPr>
              <a:t>イ</a:t>
            </a:r>
            <a:endParaRPr lang="ja-JP" altLang="en-US" sz="3600" b="1" dirty="0">
              <a:latin typeface="+mn-ea"/>
            </a:endParaRPr>
          </a:p>
        </p:txBody>
      </p:sp>
      <p:sp>
        <p:nvSpPr>
          <p:cNvPr id="6" name="直角三角形 5">
            <a:extLst>
              <a:ext uri="{FF2B5EF4-FFF2-40B4-BE49-F238E27FC236}">
                <a16:creationId xmlns:a16="http://schemas.microsoft.com/office/drawing/2014/main" id="{B262E7AC-9E65-C998-FF04-8C06AFAF5755}"/>
              </a:ext>
            </a:extLst>
          </p:cNvPr>
          <p:cNvSpPr/>
          <p:nvPr/>
        </p:nvSpPr>
        <p:spPr>
          <a:xfrm rot="10800000" flipV="1">
            <a:off x="7596120" y="3651350"/>
            <a:ext cx="2545584" cy="1468800"/>
          </a:xfrm>
          <a:prstGeom prst="rtTriangle">
            <a:avLst/>
          </a:prstGeom>
          <a:solidFill>
            <a:srgbClr val="C1E5F5">
              <a:alpha val="69804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5" name="楕円 4">
            <a:extLst>
              <a:ext uri="{FF2B5EF4-FFF2-40B4-BE49-F238E27FC236}">
                <a16:creationId xmlns:a16="http://schemas.microsoft.com/office/drawing/2014/main" id="{9AC77417-96B2-8D54-460F-ECC26C60A02E}"/>
              </a:ext>
            </a:extLst>
          </p:cNvPr>
          <p:cNvSpPr/>
          <p:nvPr/>
        </p:nvSpPr>
        <p:spPr>
          <a:xfrm>
            <a:off x="9480259" y="4431949"/>
            <a:ext cx="288235" cy="28823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F967D4A-122C-B52B-7C92-37E4B3B784E4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>
                <a:latin typeface="+mn-ea"/>
              </a:rPr>
              <a:t>４年４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>
                <a:latin typeface="+mn-ea"/>
              </a:rPr>
              <a:t>角の大きさ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9634505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23745B-4CCD-FB53-4FCA-9D4D209ED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2757F73-C152-17C0-27BA-55B32A58F004}"/>
              </a:ext>
            </a:extLst>
          </p:cNvPr>
          <p:cNvSpPr txBox="1"/>
          <p:nvPr/>
        </p:nvSpPr>
        <p:spPr>
          <a:xfrm>
            <a:off x="881726" y="543726"/>
            <a:ext cx="1037894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㋐と㋑の直線は平行です。</a:t>
            </a:r>
          </a:p>
          <a:p>
            <a:r>
              <a:rPr lang="ja-JP" altLang="en-US" sz="2800" b="1" dirty="0">
                <a:latin typeface="+mn-ea"/>
              </a:rPr>
              <a:t>ウ</a:t>
            </a:r>
            <a:r>
              <a:rPr lang="ja-JP" altLang="en-US" sz="2800" dirty="0">
                <a:latin typeface="+mn-ea"/>
              </a:rPr>
              <a:t>の角の大きさは（　</a:t>
            </a:r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　）</a:t>
            </a:r>
            <a:r>
              <a:rPr lang="en-US" altLang="ja-JP" sz="2800" dirty="0">
                <a:latin typeface="+mn-ea"/>
              </a:rPr>
              <a:t>°</a:t>
            </a:r>
            <a:r>
              <a:rPr lang="ja-JP" altLang="en-US" sz="2800" dirty="0">
                <a:latin typeface="+mn-ea"/>
              </a:rPr>
              <a:t>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にあてはまるを数を、分度器を使わずに求めましょう。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0A4077F-2633-B7E2-E036-B3E95BE1F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13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03F9AA2-222D-6969-4804-094A7FDBD247}"/>
              </a:ext>
            </a:extLst>
          </p:cNvPr>
          <p:cNvSpPr txBox="1"/>
          <p:nvPr/>
        </p:nvSpPr>
        <p:spPr>
          <a:xfrm>
            <a:off x="7830610" y="2543626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>
                <a:latin typeface="+mn-ea"/>
              </a:rPr>
              <a:t>70</a:t>
            </a:r>
            <a:r>
              <a:rPr kumimoji="1" lang="en-US" altLang="ja-JP" sz="2800" dirty="0">
                <a:latin typeface="+mn-ea"/>
              </a:rPr>
              <a:t>°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19" name="円弧 18">
            <a:extLst>
              <a:ext uri="{FF2B5EF4-FFF2-40B4-BE49-F238E27FC236}">
                <a16:creationId xmlns:a16="http://schemas.microsoft.com/office/drawing/2014/main" id="{3378E75F-8216-BEB5-246F-F6760734EF3E}"/>
              </a:ext>
            </a:extLst>
          </p:cNvPr>
          <p:cNvSpPr/>
          <p:nvPr/>
        </p:nvSpPr>
        <p:spPr>
          <a:xfrm>
            <a:off x="8546107" y="2817369"/>
            <a:ext cx="720000" cy="720000"/>
          </a:xfrm>
          <a:prstGeom prst="arc">
            <a:avLst>
              <a:gd name="adj1" fmla="val 10525577"/>
              <a:gd name="adj2" fmla="val 15067788"/>
            </a:avLst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" name="円弧 2">
            <a:extLst>
              <a:ext uri="{FF2B5EF4-FFF2-40B4-BE49-F238E27FC236}">
                <a16:creationId xmlns:a16="http://schemas.microsoft.com/office/drawing/2014/main" id="{82381F37-EBC3-3674-521B-8DDCD976C69C}"/>
              </a:ext>
            </a:extLst>
          </p:cNvPr>
          <p:cNvSpPr/>
          <p:nvPr/>
        </p:nvSpPr>
        <p:spPr>
          <a:xfrm>
            <a:off x="9028544" y="4155011"/>
            <a:ext cx="720000" cy="720000"/>
          </a:xfrm>
          <a:prstGeom prst="arc">
            <a:avLst>
              <a:gd name="adj1" fmla="val 15036974"/>
              <a:gd name="adj2" fmla="val 356632"/>
            </a:avLst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F751F7F-2E6F-455F-A9FA-6E2963796799}"/>
              </a:ext>
            </a:extLst>
          </p:cNvPr>
          <p:cNvSpPr txBox="1"/>
          <p:nvPr/>
        </p:nvSpPr>
        <p:spPr>
          <a:xfrm>
            <a:off x="8606796" y="383794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ウ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2EDA9234-E39E-BE4E-7991-279D7334B478}"/>
              </a:ext>
            </a:extLst>
          </p:cNvPr>
          <p:cNvCxnSpPr/>
          <p:nvPr/>
        </p:nvCxnSpPr>
        <p:spPr>
          <a:xfrm>
            <a:off x="7024099" y="3207513"/>
            <a:ext cx="376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39895130-21EB-91CD-973A-38F771339BCC}"/>
              </a:ext>
            </a:extLst>
          </p:cNvPr>
          <p:cNvCxnSpPr/>
          <p:nvPr/>
        </p:nvCxnSpPr>
        <p:spPr>
          <a:xfrm>
            <a:off x="7024099" y="4550854"/>
            <a:ext cx="376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70C7AF62-8876-2903-7E9E-422BCB0A176B}"/>
              </a:ext>
            </a:extLst>
          </p:cNvPr>
          <p:cNvCxnSpPr>
            <a:cxnSpLocks/>
          </p:cNvCxnSpPr>
          <p:nvPr/>
        </p:nvCxnSpPr>
        <p:spPr>
          <a:xfrm>
            <a:off x="8526239" y="2014453"/>
            <a:ext cx="1566247" cy="45166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円弧 13">
            <a:extLst>
              <a:ext uri="{FF2B5EF4-FFF2-40B4-BE49-F238E27FC236}">
                <a16:creationId xmlns:a16="http://schemas.microsoft.com/office/drawing/2014/main" id="{5781AE29-1DD6-C14C-E52E-D54E647BAF01}"/>
              </a:ext>
            </a:extLst>
          </p:cNvPr>
          <p:cNvSpPr>
            <a:spLocks noChangeAspect="1"/>
          </p:cNvSpPr>
          <p:nvPr/>
        </p:nvSpPr>
        <p:spPr>
          <a:xfrm>
            <a:off x="8920544" y="4082854"/>
            <a:ext cx="936000" cy="936000"/>
          </a:xfrm>
          <a:prstGeom prst="arc">
            <a:avLst>
              <a:gd name="adj1" fmla="val 53207"/>
              <a:gd name="adj2" fmla="val 4096084"/>
            </a:avLst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8" name="円弧 17">
            <a:extLst>
              <a:ext uri="{FF2B5EF4-FFF2-40B4-BE49-F238E27FC236}">
                <a16:creationId xmlns:a16="http://schemas.microsoft.com/office/drawing/2014/main" id="{60B4DFA8-4B3D-47CE-24E1-A761B2244D93}"/>
              </a:ext>
            </a:extLst>
          </p:cNvPr>
          <p:cNvSpPr>
            <a:spLocks noChangeAspect="1"/>
          </p:cNvSpPr>
          <p:nvPr/>
        </p:nvSpPr>
        <p:spPr>
          <a:xfrm>
            <a:off x="8916829" y="4090291"/>
            <a:ext cx="936000" cy="936000"/>
          </a:xfrm>
          <a:prstGeom prst="arc">
            <a:avLst>
              <a:gd name="adj1" fmla="val 10949236"/>
              <a:gd name="adj2" fmla="val 15332739"/>
            </a:avLst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4D99407-71EB-844D-3C59-F87D580519D6}"/>
              </a:ext>
            </a:extLst>
          </p:cNvPr>
          <p:cNvSpPr txBox="1"/>
          <p:nvPr/>
        </p:nvSpPr>
        <p:spPr>
          <a:xfrm>
            <a:off x="9511139" y="3817526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エ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5F8E1FDA-2FF4-741D-9D3F-E53DDF4A5BAF}"/>
              </a:ext>
            </a:extLst>
          </p:cNvPr>
          <p:cNvSpPr txBox="1"/>
          <p:nvPr/>
        </p:nvSpPr>
        <p:spPr>
          <a:xfrm>
            <a:off x="9711755" y="472963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オ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0CC2E74-ED61-A3A2-AB1E-2B5FB1863A91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 dirty="0">
                <a:latin typeface="+mn-ea"/>
              </a:rPr>
              <a:t>４年９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 dirty="0">
                <a:latin typeface="+mn-ea"/>
              </a:rPr>
              <a:t>垂直、平行と四角形</a:t>
            </a:r>
            <a:r>
              <a:rPr lang="en-US" altLang="ja-JP" sz="1800" dirty="0">
                <a:latin typeface="+mn-ea"/>
              </a:rPr>
              <a:t>】</a:t>
            </a:r>
            <a:endParaRPr kumimoji="0" lang="en-US" altLang="ja-JP" sz="1800" dirty="0">
              <a:latin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E081163-5058-8D50-9C02-96ED2D1C3090}"/>
              </a:ext>
            </a:extLst>
          </p:cNvPr>
          <p:cNvSpPr txBox="1"/>
          <p:nvPr/>
        </p:nvSpPr>
        <p:spPr>
          <a:xfrm>
            <a:off x="6280657" y="2916622"/>
            <a:ext cx="7235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㋐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C320A81-4A54-8875-4703-247C428CBFA8}"/>
              </a:ext>
            </a:extLst>
          </p:cNvPr>
          <p:cNvSpPr txBox="1"/>
          <p:nvPr/>
        </p:nvSpPr>
        <p:spPr>
          <a:xfrm>
            <a:off x="6280656" y="4272795"/>
            <a:ext cx="7235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㋑</a:t>
            </a:r>
          </a:p>
        </p:txBody>
      </p:sp>
    </p:spTree>
    <p:extLst>
      <p:ext uri="{BB962C8B-B14F-4D97-AF65-F5344CB8AC3E}">
        <p14:creationId xmlns:p14="http://schemas.microsoft.com/office/powerpoint/2010/main" val="19865711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EE3498-894D-BCB7-8055-BA908BD4A5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C85EBAA-EE02-6AEC-CACC-36F7F4E46645}"/>
              </a:ext>
            </a:extLst>
          </p:cNvPr>
          <p:cNvSpPr txBox="1"/>
          <p:nvPr/>
        </p:nvSpPr>
        <p:spPr>
          <a:xfrm>
            <a:off x="881726" y="543726"/>
            <a:ext cx="1037894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㋐と㋑の直線は平行です。</a:t>
            </a:r>
          </a:p>
          <a:p>
            <a:r>
              <a:rPr lang="ja-JP" altLang="en-US" sz="2800" b="1" dirty="0">
                <a:latin typeface="+mn-ea"/>
              </a:rPr>
              <a:t>エ</a:t>
            </a:r>
            <a:r>
              <a:rPr lang="ja-JP" altLang="en-US" sz="2800" dirty="0">
                <a:latin typeface="+mn-ea"/>
              </a:rPr>
              <a:t>の角の大きさは（　</a:t>
            </a:r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　）</a:t>
            </a:r>
            <a:r>
              <a:rPr lang="en-US" altLang="ja-JP" sz="2800" dirty="0">
                <a:latin typeface="+mn-ea"/>
              </a:rPr>
              <a:t>°</a:t>
            </a:r>
            <a:r>
              <a:rPr lang="ja-JP" altLang="en-US" sz="2800" dirty="0">
                <a:latin typeface="+mn-ea"/>
              </a:rPr>
              <a:t>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にあてはまるを数を、分度器を使わずに求めましょう。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97CB190-88A0-64E0-8BB6-BCE8F540D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14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7103C46C-8FF3-8024-35D7-F6F445783924}"/>
              </a:ext>
            </a:extLst>
          </p:cNvPr>
          <p:cNvSpPr txBox="1"/>
          <p:nvPr/>
        </p:nvSpPr>
        <p:spPr>
          <a:xfrm>
            <a:off x="7830610" y="2543626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>
                <a:latin typeface="+mn-ea"/>
              </a:rPr>
              <a:t>70</a:t>
            </a:r>
            <a:r>
              <a:rPr kumimoji="1" lang="en-US" altLang="ja-JP" sz="2800" dirty="0">
                <a:latin typeface="+mn-ea"/>
              </a:rPr>
              <a:t>°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19" name="円弧 18">
            <a:extLst>
              <a:ext uri="{FF2B5EF4-FFF2-40B4-BE49-F238E27FC236}">
                <a16:creationId xmlns:a16="http://schemas.microsoft.com/office/drawing/2014/main" id="{257C9E25-2960-09DA-8F04-CBC8C7D98613}"/>
              </a:ext>
            </a:extLst>
          </p:cNvPr>
          <p:cNvSpPr/>
          <p:nvPr/>
        </p:nvSpPr>
        <p:spPr>
          <a:xfrm>
            <a:off x="8546107" y="2817369"/>
            <a:ext cx="720000" cy="720000"/>
          </a:xfrm>
          <a:prstGeom prst="arc">
            <a:avLst>
              <a:gd name="adj1" fmla="val 10525577"/>
              <a:gd name="adj2" fmla="val 15067788"/>
            </a:avLst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" name="円弧 2">
            <a:extLst>
              <a:ext uri="{FF2B5EF4-FFF2-40B4-BE49-F238E27FC236}">
                <a16:creationId xmlns:a16="http://schemas.microsoft.com/office/drawing/2014/main" id="{63E00B6C-DC3A-BCBD-ABD9-E9211B187562}"/>
              </a:ext>
            </a:extLst>
          </p:cNvPr>
          <p:cNvSpPr/>
          <p:nvPr/>
        </p:nvSpPr>
        <p:spPr>
          <a:xfrm>
            <a:off x="9028544" y="4155011"/>
            <a:ext cx="720000" cy="720000"/>
          </a:xfrm>
          <a:prstGeom prst="arc">
            <a:avLst>
              <a:gd name="adj1" fmla="val 15036974"/>
              <a:gd name="adj2" fmla="val 356632"/>
            </a:avLst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490BDDE-9DB6-C91F-4E06-1765929F6305}"/>
              </a:ext>
            </a:extLst>
          </p:cNvPr>
          <p:cNvSpPr txBox="1"/>
          <p:nvPr/>
        </p:nvSpPr>
        <p:spPr>
          <a:xfrm>
            <a:off x="8606796" y="383794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ウ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BC9BB5F0-3311-931D-262D-E85A3265741B}"/>
              </a:ext>
            </a:extLst>
          </p:cNvPr>
          <p:cNvCxnSpPr/>
          <p:nvPr/>
        </p:nvCxnSpPr>
        <p:spPr>
          <a:xfrm>
            <a:off x="7024099" y="3207513"/>
            <a:ext cx="376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6EC6E236-F393-1A84-0DF8-8D46A915EC93}"/>
              </a:ext>
            </a:extLst>
          </p:cNvPr>
          <p:cNvCxnSpPr/>
          <p:nvPr/>
        </p:nvCxnSpPr>
        <p:spPr>
          <a:xfrm>
            <a:off x="7024099" y="4550854"/>
            <a:ext cx="376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A378406-33CD-AC4E-A9D2-1B73CD3AD494}"/>
              </a:ext>
            </a:extLst>
          </p:cNvPr>
          <p:cNvCxnSpPr>
            <a:cxnSpLocks/>
          </p:cNvCxnSpPr>
          <p:nvPr/>
        </p:nvCxnSpPr>
        <p:spPr>
          <a:xfrm>
            <a:off x="8526239" y="2014453"/>
            <a:ext cx="1566247" cy="45166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円弧 13">
            <a:extLst>
              <a:ext uri="{FF2B5EF4-FFF2-40B4-BE49-F238E27FC236}">
                <a16:creationId xmlns:a16="http://schemas.microsoft.com/office/drawing/2014/main" id="{C043BC86-FE34-0FE9-7048-91D5A4146A0D}"/>
              </a:ext>
            </a:extLst>
          </p:cNvPr>
          <p:cNvSpPr>
            <a:spLocks noChangeAspect="1"/>
          </p:cNvSpPr>
          <p:nvPr/>
        </p:nvSpPr>
        <p:spPr>
          <a:xfrm>
            <a:off x="8920544" y="4082854"/>
            <a:ext cx="936000" cy="936000"/>
          </a:xfrm>
          <a:prstGeom prst="arc">
            <a:avLst>
              <a:gd name="adj1" fmla="val 21482362"/>
              <a:gd name="adj2" fmla="val 4096084"/>
            </a:avLst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8" name="円弧 17">
            <a:extLst>
              <a:ext uri="{FF2B5EF4-FFF2-40B4-BE49-F238E27FC236}">
                <a16:creationId xmlns:a16="http://schemas.microsoft.com/office/drawing/2014/main" id="{9AE3125A-7FEB-C738-CCC0-35F0CC9A4220}"/>
              </a:ext>
            </a:extLst>
          </p:cNvPr>
          <p:cNvSpPr>
            <a:spLocks noChangeAspect="1"/>
          </p:cNvSpPr>
          <p:nvPr/>
        </p:nvSpPr>
        <p:spPr>
          <a:xfrm>
            <a:off x="8916829" y="4090291"/>
            <a:ext cx="936000" cy="936000"/>
          </a:xfrm>
          <a:prstGeom prst="arc">
            <a:avLst>
              <a:gd name="adj1" fmla="val 10949236"/>
              <a:gd name="adj2" fmla="val 15332739"/>
            </a:avLst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38DB12E-CFAC-8C1C-9E6A-32A48E7FCB81}"/>
              </a:ext>
            </a:extLst>
          </p:cNvPr>
          <p:cNvSpPr txBox="1"/>
          <p:nvPr/>
        </p:nvSpPr>
        <p:spPr>
          <a:xfrm>
            <a:off x="9511139" y="3817526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エ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BDDC35D-4872-4C5B-F3A9-FF6EDAC79F75}"/>
              </a:ext>
            </a:extLst>
          </p:cNvPr>
          <p:cNvSpPr txBox="1"/>
          <p:nvPr/>
        </p:nvSpPr>
        <p:spPr>
          <a:xfrm>
            <a:off x="9711755" y="472963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オ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24514777-8BAA-C8EA-9BEC-5ED62821D512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 dirty="0">
                <a:latin typeface="+mn-ea"/>
              </a:rPr>
              <a:t>４年９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 dirty="0">
                <a:latin typeface="+mn-ea"/>
              </a:rPr>
              <a:t>垂直、平行と四角形</a:t>
            </a:r>
            <a:r>
              <a:rPr lang="en-US" altLang="ja-JP" sz="1800" dirty="0">
                <a:latin typeface="+mn-ea"/>
              </a:rPr>
              <a:t>】</a:t>
            </a:r>
            <a:endParaRPr kumimoji="0" lang="en-US" altLang="ja-JP" sz="1800" dirty="0">
              <a:latin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3BBCB885-D194-95A5-A50D-E09C36FF1B4E}"/>
              </a:ext>
            </a:extLst>
          </p:cNvPr>
          <p:cNvSpPr txBox="1"/>
          <p:nvPr/>
        </p:nvSpPr>
        <p:spPr>
          <a:xfrm>
            <a:off x="6280657" y="2916622"/>
            <a:ext cx="7235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㋐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92810EA-699A-2F31-A6FB-95F3976321CD}"/>
              </a:ext>
            </a:extLst>
          </p:cNvPr>
          <p:cNvSpPr txBox="1"/>
          <p:nvPr/>
        </p:nvSpPr>
        <p:spPr>
          <a:xfrm>
            <a:off x="6280656" y="4272795"/>
            <a:ext cx="7235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㋑</a:t>
            </a:r>
          </a:p>
        </p:txBody>
      </p:sp>
    </p:spTree>
    <p:extLst>
      <p:ext uri="{BB962C8B-B14F-4D97-AF65-F5344CB8AC3E}">
        <p14:creationId xmlns:p14="http://schemas.microsoft.com/office/powerpoint/2010/main" val="22422437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63246-7927-A540-D6CD-14CB374751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611D621F-8B76-BB1E-3A6E-B7AAEF6037D0}"/>
              </a:ext>
            </a:extLst>
          </p:cNvPr>
          <p:cNvSpPr txBox="1"/>
          <p:nvPr/>
        </p:nvSpPr>
        <p:spPr>
          <a:xfrm>
            <a:off x="881726" y="543726"/>
            <a:ext cx="1037894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㋐と㋑の直線は平行です。</a:t>
            </a:r>
          </a:p>
          <a:p>
            <a:r>
              <a:rPr lang="ja-JP" altLang="en-US" sz="2800" b="1" dirty="0">
                <a:latin typeface="+mn-ea"/>
              </a:rPr>
              <a:t>オ</a:t>
            </a:r>
            <a:r>
              <a:rPr lang="ja-JP" altLang="en-US" sz="2800" dirty="0">
                <a:latin typeface="+mn-ea"/>
              </a:rPr>
              <a:t>の角の大きさは（　</a:t>
            </a:r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　）</a:t>
            </a:r>
            <a:r>
              <a:rPr lang="en-US" altLang="ja-JP" sz="2800" dirty="0">
                <a:latin typeface="+mn-ea"/>
              </a:rPr>
              <a:t>°</a:t>
            </a:r>
            <a:r>
              <a:rPr lang="ja-JP" altLang="en-US" sz="2800" dirty="0">
                <a:latin typeface="+mn-ea"/>
              </a:rPr>
              <a:t>です。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にあてはまるを数を、分度器を使わずに求めましょう。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0516962-3C6B-E6E8-DD4C-292C82AC5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15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76380E1-A518-0BD6-C71E-FDD942986A02}"/>
              </a:ext>
            </a:extLst>
          </p:cNvPr>
          <p:cNvSpPr txBox="1"/>
          <p:nvPr/>
        </p:nvSpPr>
        <p:spPr>
          <a:xfrm>
            <a:off x="7830610" y="2543626"/>
            <a:ext cx="90281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dirty="0">
                <a:latin typeface="+mn-ea"/>
              </a:rPr>
              <a:t>70</a:t>
            </a:r>
            <a:r>
              <a:rPr kumimoji="1" lang="en-US" altLang="ja-JP" sz="2800" dirty="0">
                <a:latin typeface="+mn-ea"/>
              </a:rPr>
              <a:t>°</a:t>
            </a:r>
            <a:endParaRPr kumimoji="1" lang="ja-JP" altLang="en-US" sz="2800">
              <a:latin typeface="+mn-ea"/>
            </a:endParaRPr>
          </a:p>
        </p:txBody>
      </p:sp>
      <p:sp>
        <p:nvSpPr>
          <p:cNvPr id="19" name="円弧 18">
            <a:extLst>
              <a:ext uri="{FF2B5EF4-FFF2-40B4-BE49-F238E27FC236}">
                <a16:creationId xmlns:a16="http://schemas.microsoft.com/office/drawing/2014/main" id="{3FB99316-4928-A182-2127-F93CCB15FD24}"/>
              </a:ext>
            </a:extLst>
          </p:cNvPr>
          <p:cNvSpPr/>
          <p:nvPr/>
        </p:nvSpPr>
        <p:spPr>
          <a:xfrm>
            <a:off x="8546107" y="2817369"/>
            <a:ext cx="720000" cy="720000"/>
          </a:xfrm>
          <a:prstGeom prst="arc">
            <a:avLst>
              <a:gd name="adj1" fmla="val 10525577"/>
              <a:gd name="adj2" fmla="val 15067788"/>
            </a:avLst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3" name="円弧 2">
            <a:extLst>
              <a:ext uri="{FF2B5EF4-FFF2-40B4-BE49-F238E27FC236}">
                <a16:creationId xmlns:a16="http://schemas.microsoft.com/office/drawing/2014/main" id="{E4B06CDB-059F-7D4E-0EE8-C0BC9100422E}"/>
              </a:ext>
            </a:extLst>
          </p:cNvPr>
          <p:cNvSpPr/>
          <p:nvPr/>
        </p:nvSpPr>
        <p:spPr>
          <a:xfrm>
            <a:off x="9028544" y="4155011"/>
            <a:ext cx="720000" cy="720000"/>
          </a:xfrm>
          <a:prstGeom prst="arc">
            <a:avLst>
              <a:gd name="adj1" fmla="val 15036974"/>
              <a:gd name="adj2" fmla="val 356632"/>
            </a:avLst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3960223-D562-EB4D-CFF9-D9C59CCF32D1}"/>
              </a:ext>
            </a:extLst>
          </p:cNvPr>
          <p:cNvSpPr txBox="1"/>
          <p:nvPr/>
        </p:nvSpPr>
        <p:spPr>
          <a:xfrm>
            <a:off x="8606796" y="3837947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ウ</a:t>
            </a:r>
          </a:p>
        </p:txBody>
      </p:sp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058E79C7-FF5B-5A0A-EC36-868BF55C7359}"/>
              </a:ext>
            </a:extLst>
          </p:cNvPr>
          <p:cNvCxnSpPr/>
          <p:nvPr/>
        </p:nvCxnSpPr>
        <p:spPr>
          <a:xfrm>
            <a:off x="7024099" y="3207513"/>
            <a:ext cx="376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C742485F-96F4-6010-A7A0-C512F8C31751}"/>
              </a:ext>
            </a:extLst>
          </p:cNvPr>
          <p:cNvCxnSpPr/>
          <p:nvPr/>
        </p:nvCxnSpPr>
        <p:spPr>
          <a:xfrm>
            <a:off x="7024099" y="4550854"/>
            <a:ext cx="376401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643B41E8-8C64-6D02-9855-16F6A5CC2B69}"/>
              </a:ext>
            </a:extLst>
          </p:cNvPr>
          <p:cNvCxnSpPr>
            <a:cxnSpLocks/>
          </p:cNvCxnSpPr>
          <p:nvPr/>
        </p:nvCxnSpPr>
        <p:spPr>
          <a:xfrm>
            <a:off x="8526239" y="2014453"/>
            <a:ext cx="1566247" cy="451668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円弧 13">
            <a:extLst>
              <a:ext uri="{FF2B5EF4-FFF2-40B4-BE49-F238E27FC236}">
                <a16:creationId xmlns:a16="http://schemas.microsoft.com/office/drawing/2014/main" id="{17675F6A-E2EB-3595-5470-FEF747531A73}"/>
              </a:ext>
            </a:extLst>
          </p:cNvPr>
          <p:cNvSpPr>
            <a:spLocks noChangeAspect="1"/>
          </p:cNvSpPr>
          <p:nvPr/>
        </p:nvSpPr>
        <p:spPr>
          <a:xfrm>
            <a:off x="8920544" y="4082854"/>
            <a:ext cx="936000" cy="936000"/>
          </a:xfrm>
          <a:prstGeom prst="arc">
            <a:avLst>
              <a:gd name="adj1" fmla="val 21482362"/>
              <a:gd name="adj2" fmla="val 4096084"/>
            </a:avLst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8" name="円弧 17">
            <a:extLst>
              <a:ext uri="{FF2B5EF4-FFF2-40B4-BE49-F238E27FC236}">
                <a16:creationId xmlns:a16="http://schemas.microsoft.com/office/drawing/2014/main" id="{81F84275-89A1-35C5-D457-29D9266894AF}"/>
              </a:ext>
            </a:extLst>
          </p:cNvPr>
          <p:cNvSpPr>
            <a:spLocks noChangeAspect="1"/>
          </p:cNvSpPr>
          <p:nvPr/>
        </p:nvSpPr>
        <p:spPr>
          <a:xfrm>
            <a:off x="8916829" y="4090291"/>
            <a:ext cx="936000" cy="936000"/>
          </a:xfrm>
          <a:prstGeom prst="arc">
            <a:avLst>
              <a:gd name="adj1" fmla="val 10949236"/>
              <a:gd name="adj2" fmla="val 15332739"/>
            </a:avLst>
          </a:prstGeom>
          <a:ln w="1905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BA439BC0-0F8C-F895-895E-643936CBB2E1}"/>
              </a:ext>
            </a:extLst>
          </p:cNvPr>
          <p:cNvSpPr txBox="1"/>
          <p:nvPr/>
        </p:nvSpPr>
        <p:spPr>
          <a:xfrm>
            <a:off x="9511139" y="3817526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エ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D270D015-0D5E-E5D5-25C2-DFE8C70CE77B}"/>
              </a:ext>
            </a:extLst>
          </p:cNvPr>
          <p:cNvSpPr txBox="1"/>
          <p:nvPr/>
        </p:nvSpPr>
        <p:spPr>
          <a:xfrm>
            <a:off x="9711755" y="4729634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オ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86378C2-63F4-D83B-788C-1197A6F906DC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 dirty="0">
                <a:latin typeface="+mn-ea"/>
              </a:rPr>
              <a:t>４年９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 dirty="0">
                <a:latin typeface="+mn-ea"/>
              </a:rPr>
              <a:t>垂直、平行と四角形</a:t>
            </a:r>
            <a:r>
              <a:rPr lang="en-US" altLang="ja-JP" sz="1800" dirty="0">
                <a:latin typeface="+mn-ea"/>
              </a:rPr>
              <a:t>】</a:t>
            </a:r>
            <a:endParaRPr kumimoji="0" lang="en-US" altLang="ja-JP" sz="1800" dirty="0">
              <a:latin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7BB09242-5D06-A0EA-1328-F4A93D00E3D7}"/>
              </a:ext>
            </a:extLst>
          </p:cNvPr>
          <p:cNvSpPr txBox="1"/>
          <p:nvPr/>
        </p:nvSpPr>
        <p:spPr>
          <a:xfrm>
            <a:off x="6280657" y="2916622"/>
            <a:ext cx="7235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㋐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0975F2A-1AD2-A13D-73DB-F6500698D1FB}"/>
              </a:ext>
            </a:extLst>
          </p:cNvPr>
          <p:cNvSpPr txBox="1"/>
          <p:nvPr/>
        </p:nvSpPr>
        <p:spPr>
          <a:xfrm>
            <a:off x="6280656" y="4272795"/>
            <a:ext cx="7235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㋑</a:t>
            </a:r>
          </a:p>
        </p:txBody>
      </p:sp>
    </p:spTree>
    <p:extLst>
      <p:ext uri="{BB962C8B-B14F-4D97-AF65-F5344CB8AC3E}">
        <p14:creationId xmlns:p14="http://schemas.microsoft.com/office/powerpoint/2010/main" val="6478686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FCF8A-8D7E-4725-1E19-28F0681A9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BD49A81D-5E4B-58E5-86C1-619528C0E6C2}"/>
              </a:ext>
            </a:extLst>
          </p:cNvPr>
          <p:cNvSpPr txBox="1"/>
          <p:nvPr/>
        </p:nvSpPr>
        <p:spPr>
          <a:xfrm>
            <a:off x="881726" y="543726"/>
            <a:ext cx="10606889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ja-JP" altLang="en-US" sz="2800" dirty="0">
                <a:latin typeface="+mn-ea"/>
              </a:rPr>
              <a:t>四角形の対角線は</a:t>
            </a:r>
            <a:r>
              <a:rPr lang="ja-JP" altLang="en-US" sz="2800" dirty="0">
                <a:latin typeface="+mn-ea"/>
              </a:rPr>
              <a:t>（　①　）</a:t>
            </a:r>
            <a:r>
              <a:rPr kumimoji="0" lang="ja-JP" altLang="en-US" sz="2800" dirty="0">
                <a:latin typeface="+mn-ea"/>
              </a:rPr>
              <a:t>本あります</a:t>
            </a:r>
            <a:r>
              <a:rPr lang="ja-JP" altLang="en-US" sz="2800" dirty="0">
                <a:latin typeface="+mn-ea"/>
              </a:rPr>
              <a:t>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dirty="0">
                <a:latin typeface="+mn-ea"/>
              </a:rPr>
              <a:t>①にあてはまる数を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kumimoji="0" lang="ja-JP" altLang="en-US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095E245-82EA-E535-10DB-4F012E21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16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B0AF107-D522-D458-0D4F-F953288948C2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altLang="ja-JP" sz="1800" dirty="0">
                <a:latin typeface="+mn-ea"/>
              </a:rPr>
              <a:t>【</a:t>
            </a:r>
            <a:r>
              <a:rPr kumimoji="0" lang="ja-JP" altLang="en-US" sz="1800" dirty="0">
                <a:latin typeface="+mn-ea"/>
              </a:rPr>
              <a:t>４年９</a:t>
            </a:r>
            <a:r>
              <a:rPr kumimoji="0" lang="en-US" altLang="ja-JP" sz="1800" dirty="0">
                <a:latin typeface="+mn-ea"/>
              </a:rPr>
              <a:t>.</a:t>
            </a:r>
            <a:r>
              <a:rPr kumimoji="0" lang="ja-JP" altLang="en-US" sz="1800" dirty="0">
                <a:latin typeface="+mn-ea"/>
              </a:rPr>
              <a:t>垂直、平行と四角形</a:t>
            </a:r>
            <a:r>
              <a:rPr kumimoji="0" lang="en-US" altLang="ja-JP" sz="1800" dirty="0">
                <a:latin typeface="+mn-ea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26678902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12D275-8E85-16E0-94DC-6C6EAA6B1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3F9D402-5EFE-BA14-EDF0-1908A4A84E83}"/>
              </a:ext>
            </a:extLst>
          </p:cNvPr>
          <p:cNvSpPr txBox="1"/>
          <p:nvPr/>
        </p:nvSpPr>
        <p:spPr>
          <a:xfrm>
            <a:off x="881726" y="543726"/>
            <a:ext cx="105402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/>
              <a:t>図のように、５本の直線で囲まれた図形を五角形（ごかくけい）といいます。</a:t>
            </a:r>
          </a:p>
          <a:p>
            <a:r>
              <a:rPr lang="ja-JP" altLang="en-US" sz="2800" dirty="0"/>
              <a:t>図の五角形の、頂点</a:t>
            </a:r>
            <a:r>
              <a:rPr lang="ja-JP" altLang="en-US" sz="2800" b="1" dirty="0"/>
              <a:t>Ａ</a:t>
            </a:r>
            <a:r>
              <a:rPr lang="ja-JP" altLang="en-US" sz="2800" dirty="0"/>
              <a:t>から対角線は（　</a:t>
            </a:r>
            <a:r>
              <a:rPr lang="en-US" altLang="ja-JP" sz="2800" dirty="0"/>
              <a:t>①</a:t>
            </a:r>
            <a:r>
              <a:rPr lang="ja-JP" altLang="en-US" sz="2800" dirty="0"/>
              <a:t>　）本引けます。</a:t>
            </a:r>
            <a:endParaRPr lang="en-US" altLang="ja-JP" sz="2800" dirty="0"/>
          </a:p>
          <a:p>
            <a:r>
              <a:rPr lang="en-US" altLang="ja-JP" sz="2800" dirty="0"/>
              <a:t>①</a:t>
            </a:r>
            <a:r>
              <a:rPr lang="ja-JP" altLang="en-US" sz="2800" dirty="0"/>
              <a:t>にあてはまる数を</a:t>
            </a:r>
            <a:r>
              <a:rPr lang="ja-JP" altLang="en-US" sz="2800"/>
              <a:t>書きましょう。</a:t>
            </a:r>
            <a:endParaRPr lang="ja-JP" altLang="en-US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0708EF4E-F74B-FECD-1FBA-779851FF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17</a:t>
            </a:fld>
            <a:endParaRPr kumimoji="1" lang="ja-JP" altLang="en-US" dirty="0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91D824FF-004E-F999-626D-FB9D90F241EA}"/>
              </a:ext>
            </a:extLst>
          </p:cNvPr>
          <p:cNvSpPr/>
          <p:nvPr/>
        </p:nvSpPr>
        <p:spPr>
          <a:xfrm>
            <a:off x="5025483" y="3178097"/>
            <a:ext cx="2141034" cy="2832410"/>
          </a:xfrm>
          <a:custGeom>
            <a:avLst/>
            <a:gdLst>
              <a:gd name="connsiteX0" fmla="*/ 869795 w 2141034"/>
              <a:gd name="connsiteY0" fmla="*/ 0 h 2832410"/>
              <a:gd name="connsiteX1" fmla="*/ 0 w 2141034"/>
              <a:gd name="connsiteY1" fmla="*/ 1416205 h 2832410"/>
              <a:gd name="connsiteX2" fmla="*/ 1070517 w 2141034"/>
              <a:gd name="connsiteY2" fmla="*/ 2832410 h 2832410"/>
              <a:gd name="connsiteX3" fmla="*/ 2141034 w 2141034"/>
              <a:gd name="connsiteY3" fmla="*/ 2419815 h 2832410"/>
              <a:gd name="connsiteX4" fmla="*/ 1750741 w 2141034"/>
              <a:gd name="connsiteY4" fmla="*/ 367990 h 2832410"/>
              <a:gd name="connsiteX5" fmla="*/ 869795 w 2141034"/>
              <a:gd name="connsiteY5" fmla="*/ 0 h 2832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141034" h="2832410">
                <a:moveTo>
                  <a:pt x="869795" y="0"/>
                </a:moveTo>
                <a:lnTo>
                  <a:pt x="0" y="1416205"/>
                </a:lnTo>
                <a:lnTo>
                  <a:pt x="1070517" y="2832410"/>
                </a:lnTo>
                <a:lnTo>
                  <a:pt x="2141034" y="2419815"/>
                </a:lnTo>
                <a:lnTo>
                  <a:pt x="1750741" y="367990"/>
                </a:lnTo>
                <a:lnTo>
                  <a:pt x="869795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07B8DB8-B1F3-BB80-79D6-DCCC6C76FD11}"/>
              </a:ext>
            </a:extLst>
          </p:cNvPr>
          <p:cNvSpPr txBox="1"/>
          <p:nvPr/>
        </p:nvSpPr>
        <p:spPr>
          <a:xfrm>
            <a:off x="4413937" y="4332692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dirty="0"/>
              <a:t>Ａ</a:t>
            </a:r>
            <a:endParaRPr kumimoji="1" lang="ja-JP" altLang="en-US" sz="2800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0C5C567-2F91-D45E-74BB-EFB7213E4BD2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/>
              <a:t>【</a:t>
            </a:r>
            <a:r>
              <a:rPr lang="ja-JP" altLang="en-US" sz="1800" dirty="0"/>
              <a:t>４年９</a:t>
            </a:r>
            <a:r>
              <a:rPr lang="en-US" altLang="ja-JP" sz="1800" dirty="0"/>
              <a:t>.</a:t>
            </a:r>
            <a:r>
              <a:rPr lang="ja-JP" altLang="en-US" sz="1800" dirty="0"/>
              <a:t>垂直、平行と四角形</a:t>
            </a:r>
            <a:r>
              <a:rPr lang="en-US" altLang="ja-JP" sz="1800" dirty="0"/>
              <a:t>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9183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1C7B39-186F-4AB2-A62A-571BF56A7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E5D75FEA-68AB-69C6-137D-B3F9FA1EA630}"/>
              </a:ext>
            </a:extLst>
          </p:cNvPr>
          <p:cNvSpPr txBox="1"/>
          <p:nvPr/>
        </p:nvSpPr>
        <p:spPr>
          <a:xfrm>
            <a:off x="881726" y="543726"/>
            <a:ext cx="10540253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+mn-ea"/>
              </a:rPr>
              <a:t>図のように、６本の直線で囲まれた図形を六角形（ろくかくけい）といいます。</a:t>
            </a:r>
          </a:p>
          <a:p>
            <a:r>
              <a:rPr lang="ja-JP" altLang="en-US" sz="2800" dirty="0">
                <a:latin typeface="+mn-ea"/>
              </a:rPr>
              <a:t>図の六角形の、頂点</a:t>
            </a:r>
            <a:r>
              <a:rPr lang="ja-JP" altLang="en-US" sz="2800" b="1" dirty="0">
                <a:latin typeface="+mn-ea"/>
              </a:rPr>
              <a:t>Ｂ</a:t>
            </a:r>
            <a:r>
              <a:rPr lang="ja-JP" altLang="en-US" sz="2800" dirty="0">
                <a:latin typeface="+mn-ea"/>
              </a:rPr>
              <a:t>から対角線は（　</a:t>
            </a:r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　）本引けます。</a:t>
            </a:r>
            <a:endParaRPr lang="en-US" altLang="ja-JP" sz="2800" dirty="0">
              <a:latin typeface="+mn-ea"/>
            </a:endParaRPr>
          </a:p>
          <a:p>
            <a:r>
              <a:rPr lang="en-US" altLang="ja-JP" sz="2800" dirty="0">
                <a:latin typeface="+mn-ea"/>
              </a:rPr>
              <a:t>①</a:t>
            </a:r>
            <a:r>
              <a:rPr lang="ja-JP" altLang="en-US" sz="2800" dirty="0">
                <a:latin typeface="+mn-ea"/>
              </a:rPr>
              <a:t>にあてはまる数を</a:t>
            </a:r>
            <a:r>
              <a:rPr lang="ja-JP" altLang="en-US" sz="2800">
                <a:latin typeface="+mn-ea"/>
              </a:rPr>
              <a:t>書きましょう。</a:t>
            </a:r>
            <a:endParaRPr lang="ja-JP" altLang="en-US" sz="2800" dirty="0">
              <a:latin typeface="+mn-ea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97FDB5F3-6453-BF4E-F8C0-CE071C51C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18</a:t>
            </a:fld>
            <a:endParaRPr kumimoji="1" lang="ja-JP" altLang="en-US" dirty="0">
              <a:latin typeface="+mn-ea"/>
            </a:endParaRPr>
          </a:p>
        </p:txBody>
      </p:sp>
      <p:sp>
        <p:nvSpPr>
          <p:cNvPr id="3" name="フリーフォーム 2">
            <a:extLst>
              <a:ext uri="{FF2B5EF4-FFF2-40B4-BE49-F238E27FC236}">
                <a16:creationId xmlns:a16="http://schemas.microsoft.com/office/drawing/2014/main" id="{68E705EC-A698-D5A5-3D48-093F1C949868}"/>
              </a:ext>
            </a:extLst>
          </p:cNvPr>
          <p:cNvSpPr/>
          <p:nvPr/>
        </p:nvSpPr>
        <p:spPr>
          <a:xfrm>
            <a:off x="3624146" y="3334215"/>
            <a:ext cx="3278459" cy="3055434"/>
          </a:xfrm>
          <a:custGeom>
            <a:avLst/>
            <a:gdLst>
              <a:gd name="connsiteX0" fmla="*/ 1828800 w 3278459"/>
              <a:gd name="connsiteY0" fmla="*/ 0 h 3055434"/>
              <a:gd name="connsiteX1" fmla="*/ 0 w 3278459"/>
              <a:gd name="connsiteY1" fmla="*/ 1025912 h 3055434"/>
              <a:gd name="connsiteX2" fmla="*/ 345688 w 3278459"/>
              <a:gd name="connsiteY2" fmla="*/ 2375209 h 3055434"/>
              <a:gd name="connsiteX3" fmla="*/ 2274849 w 3278459"/>
              <a:gd name="connsiteY3" fmla="*/ 3055434 h 3055434"/>
              <a:gd name="connsiteX4" fmla="*/ 3278459 w 3278459"/>
              <a:gd name="connsiteY4" fmla="*/ 1427356 h 3055434"/>
              <a:gd name="connsiteX5" fmla="*/ 3189249 w 3278459"/>
              <a:gd name="connsiteY5" fmla="*/ 390292 h 3055434"/>
              <a:gd name="connsiteX6" fmla="*/ 1828800 w 3278459"/>
              <a:gd name="connsiteY6" fmla="*/ 0 h 30554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78459" h="3055434">
                <a:moveTo>
                  <a:pt x="1828800" y="0"/>
                </a:moveTo>
                <a:lnTo>
                  <a:pt x="0" y="1025912"/>
                </a:lnTo>
                <a:lnTo>
                  <a:pt x="345688" y="2375209"/>
                </a:lnTo>
                <a:lnTo>
                  <a:pt x="2274849" y="3055434"/>
                </a:lnTo>
                <a:lnTo>
                  <a:pt x="3278459" y="1427356"/>
                </a:lnTo>
                <a:lnTo>
                  <a:pt x="3189249" y="390292"/>
                </a:lnTo>
                <a:lnTo>
                  <a:pt x="1828800" y="0"/>
                </a:lnTo>
                <a:close/>
              </a:path>
            </a:pathLst>
          </a:cu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8F4569B-1581-84AF-CC86-CDDF99B54872}"/>
              </a:ext>
            </a:extLst>
          </p:cNvPr>
          <p:cNvSpPr txBox="1"/>
          <p:nvPr/>
        </p:nvSpPr>
        <p:spPr>
          <a:xfrm>
            <a:off x="6902605" y="3167390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+mn-ea"/>
              </a:rPr>
              <a:t>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624341-8DF7-6BF1-6C10-6116ADD365C4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 dirty="0">
                <a:latin typeface="+mn-ea"/>
              </a:rPr>
              <a:t>４年９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 dirty="0">
                <a:latin typeface="+mn-ea"/>
              </a:rPr>
              <a:t>垂直、平行と四角形</a:t>
            </a:r>
            <a:r>
              <a:rPr lang="en-US" altLang="ja-JP" sz="1800" dirty="0">
                <a:latin typeface="+mn-ea"/>
              </a:rPr>
              <a:t>】</a:t>
            </a:r>
            <a:endParaRPr kumimoji="0" lang="en-US" altLang="ja-JP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846082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D7C11F-00E2-9BFD-0409-13AF864FF9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73F3010-13F4-58DD-C212-087FABE2733D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/>
              <a:t>㋐</a:t>
            </a:r>
            <a:r>
              <a:rPr lang="ja-JP" altLang="en-US" sz="2800" dirty="0"/>
              <a:t>の三角形を何まいか組み合わせて、</a:t>
            </a:r>
            <a:r>
              <a:rPr lang="ja-JP" altLang="en-US" sz="2800" b="1" dirty="0"/>
              <a:t>㋑</a:t>
            </a:r>
            <a:r>
              <a:rPr lang="ja-JP" altLang="en-US" sz="2800" dirty="0"/>
              <a:t>の図形を作ります。</a:t>
            </a:r>
            <a:endParaRPr lang="en-US" altLang="ja-JP" sz="2800" dirty="0"/>
          </a:p>
          <a:p>
            <a:r>
              <a:rPr lang="ja-JP" altLang="en-US" sz="2800" b="1" dirty="0"/>
              <a:t>㋑</a:t>
            </a:r>
            <a:r>
              <a:rPr lang="ja-JP" altLang="en-US" sz="2800" dirty="0"/>
              <a:t>の図形は、</a:t>
            </a:r>
            <a:r>
              <a:rPr lang="ja-JP" altLang="en-US" sz="2800" b="1" dirty="0"/>
              <a:t>㋐</a:t>
            </a:r>
            <a:r>
              <a:rPr lang="ja-JP" altLang="en-US" sz="2800" dirty="0"/>
              <a:t>の三角形が（　</a:t>
            </a:r>
            <a:r>
              <a:rPr lang="en-US" altLang="ja-JP" sz="2800" dirty="0"/>
              <a:t>①</a:t>
            </a:r>
            <a:r>
              <a:rPr lang="ja-JP" altLang="en-US" sz="2800" dirty="0"/>
              <a:t>　）まい必要です。</a:t>
            </a:r>
            <a:endParaRPr lang="en-US" altLang="ja-JP" sz="2800" dirty="0"/>
          </a:p>
          <a:p>
            <a:r>
              <a:rPr lang="en-US" altLang="ja-JP" sz="2800" dirty="0"/>
              <a:t>①</a:t>
            </a:r>
            <a:r>
              <a:rPr lang="ja-JP" altLang="en-US" sz="2800" dirty="0"/>
              <a:t>にあてはまる数を書きましょう。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44F4EDCE-0E7C-FB4E-197C-18203ADB7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8F642D09-0392-B7C1-7BF6-764F1E4206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8032326"/>
              </p:ext>
            </p:extLst>
          </p:nvPr>
        </p:nvGraphicFramePr>
        <p:xfrm>
          <a:off x="3936001" y="2144626"/>
          <a:ext cx="4319997" cy="431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261147"/>
                  </a:ext>
                </a:extLst>
              </a:tr>
            </a:tbl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8F1E832-7746-779A-EDFA-2EEB1E9A8C44}"/>
              </a:ext>
            </a:extLst>
          </p:cNvPr>
          <p:cNvSpPr txBox="1"/>
          <p:nvPr/>
        </p:nvSpPr>
        <p:spPr>
          <a:xfrm>
            <a:off x="4122496" y="2281002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㋐</a:t>
            </a:r>
          </a:p>
        </p:txBody>
      </p:sp>
      <p:sp>
        <p:nvSpPr>
          <p:cNvPr id="9" name="直角三角形 8">
            <a:extLst>
              <a:ext uri="{FF2B5EF4-FFF2-40B4-BE49-F238E27FC236}">
                <a16:creationId xmlns:a16="http://schemas.microsoft.com/office/drawing/2014/main" id="{A2CC25FF-7D2F-A6F2-E0B8-9C1D659561C8}"/>
              </a:ext>
            </a:extLst>
          </p:cNvPr>
          <p:cNvSpPr/>
          <p:nvPr/>
        </p:nvSpPr>
        <p:spPr>
          <a:xfrm rot="16200000">
            <a:off x="4350535" y="2558658"/>
            <a:ext cx="756000" cy="756000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直角三角形 9">
            <a:extLst>
              <a:ext uri="{FF2B5EF4-FFF2-40B4-BE49-F238E27FC236}">
                <a16:creationId xmlns:a16="http://schemas.microsoft.com/office/drawing/2014/main" id="{99D8A371-8D2E-33B4-34B1-DDBE09E3E207}"/>
              </a:ext>
            </a:extLst>
          </p:cNvPr>
          <p:cNvSpPr/>
          <p:nvPr/>
        </p:nvSpPr>
        <p:spPr>
          <a:xfrm rot="10800000">
            <a:off x="5526334" y="3723645"/>
            <a:ext cx="756000" cy="756000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直角三角形 10">
            <a:extLst>
              <a:ext uri="{FF2B5EF4-FFF2-40B4-BE49-F238E27FC236}">
                <a16:creationId xmlns:a16="http://schemas.microsoft.com/office/drawing/2014/main" id="{E8B714AB-CD2A-64A4-779C-E71CAB5CBEEB}"/>
              </a:ext>
            </a:extLst>
          </p:cNvPr>
          <p:cNvSpPr/>
          <p:nvPr/>
        </p:nvSpPr>
        <p:spPr>
          <a:xfrm rot="10800000" flipH="1">
            <a:off x="7084643" y="3723644"/>
            <a:ext cx="756000" cy="756000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545CA92A-60F6-8EC0-32F7-62CDFE2FAA14}"/>
              </a:ext>
            </a:extLst>
          </p:cNvPr>
          <p:cNvSpPr/>
          <p:nvPr/>
        </p:nvSpPr>
        <p:spPr>
          <a:xfrm rot="2700000">
            <a:off x="6148503" y="4350576"/>
            <a:ext cx="1080000" cy="1080000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B801B0F-8999-948A-CBEF-634899AF64E8}"/>
              </a:ext>
            </a:extLst>
          </p:cNvPr>
          <p:cNvSpPr txBox="1"/>
          <p:nvPr/>
        </p:nvSpPr>
        <p:spPr>
          <a:xfrm>
            <a:off x="6376577" y="3077313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/>
              <a:t>㋑</a:t>
            </a:r>
            <a:endParaRPr lang="en-US" altLang="ja-JP" sz="3600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9C790E2-11D4-463E-33E6-85E501730D2A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altLang="ja-JP" sz="1800" dirty="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１年</a:t>
            </a:r>
            <a:r>
              <a:rPr kumimoji="0" lang="en-US" altLang="ja-JP" sz="1800" dirty="0">
                <a:latin typeface="+mn-ea"/>
              </a:rPr>
              <a:t>18.</a:t>
            </a:r>
            <a:r>
              <a:rPr kumimoji="0" lang="ja-JP" altLang="en-US" sz="1800">
                <a:latin typeface="Arial" panose="020B0604020202020204" pitchFamily="34" charset="0"/>
              </a:rPr>
              <a:t>かたちづくり</a:t>
            </a:r>
            <a:r>
              <a:rPr kumimoji="0" lang="en-US" altLang="ja-JP" sz="1800" dirty="0">
                <a:latin typeface="Arial" panose="020B0604020202020204" pitchFamily="34" charset="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13671867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4E6D6-9C39-21A2-AC75-5FD516FA8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82965657-9B80-3EB4-9A5E-FA3DF5121CDF}"/>
              </a:ext>
            </a:extLst>
          </p:cNvPr>
          <p:cNvSpPr txBox="1"/>
          <p:nvPr/>
        </p:nvSpPr>
        <p:spPr>
          <a:xfrm>
            <a:off x="881726" y="543729"/>
            <a:ext cx="10540253" cy="5220000"/>
          </a:xfrm>
          <a:prstGeom prst="rect">
            <a:avLst/>
          </a:prstGeom>
          <a:noFill/>
        </p:spPr>
        <p:txBody>
          <a:bodyPr wrap="square" numCol="2" spcCol="360000">
            <a:spAutoFit/>
          </a:bodyPr>
          <a:lstStyle/>
          <a:p>
            <a:pPr lvl="0"/>
            <a:r>
              <a:rPr lang="ja-JP" altLang="en-US" sz="2800" dirty="0"/>
              <a:t>解答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６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８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イ、オ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㋔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㋒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３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㋑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㋓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㋒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㋔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15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105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70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110</a:t>
            </a:r>
          </a:p>
          <a:p>
            <a:pPr marL="712788" indent="-712788">
              <a:buFont typeface="+mj-lt"/>
              <a:buAutoNum type="arabicPeriod"/>
            </a:pPr>
            <a:r>
              <a:rPr lang="en-US" altLang="ja-JP" sz="2800" dirty="0"/>
              <a:t>70</a:t>
            </a:r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２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２</a:t>
            </a:r>
            <a:endParaRPr lang="en-US" altLang="ja-JP" sz="2800" dirty="0"/>
          </a:p>
          <a:p>
            <a:pPr marL="712788" indent="-712788">
              <a:buFont typeface="+mj-lt"/>
              <a:buAutoNum type="arabicPeriod"/>
            </a:pPr>
            <a:r>
              <a:rPr lang="ja-JP" altLang="en-US" sz="2800" dirty="0"/>
              <a:t>３</a:t>
            </a:r>
            <a:endParaRPr lang="en-US" altLang="ja-JP" sz="2800" dirty="0"/>
          </a:p>
        </p:txBody>
      </p:sp>
    </p:spTree>
    <p:extLst>
      <p:ext uri="{BB962C8B-B14F-4D97-AF65-F5344CB8AC3E}">
        <p14:creationId xmlns:p14="http://schemas.microsoft.com/office/powerpoint/2010/main" val="261913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0E7C4A-DDD3-CB29-E5B6-FA7206814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6E22E16-A2AC-83D9-DD72-EE464A306431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/>
              <a:t>㋐</a:t>
            </a:r>
            <a:r>
              <a:rPr lang="ja-JP" altLang="en-US" sz="2800" dirty="0"/>
              <a:t>の三角形を何まいか組み合わせて、</a:t>
            </a:r>
            <a:r>
              <a:rPr lang="ja-JP" altLang="en-US" sz="2800" b="1" dirty="0"/>
              <a:t>㋒</a:t>
            </a:r>
            <a:r>
              <a:rPr lang="ja-JP" altLang="en-US" sz="2800" dirty="0"/>
              <a:t>の図形を作ります。</a:t>
            </a:r>
            <a:endParaRPr lang="en-US" altLang="ja-JP" sz="2800" dirty="0"/>
          </a:p>
          <a:p>
            <a:r>
              <a:rPr lang="ja-JP" altLang="en-US" sz="2800" b="1" dirty="0"/>
              <a:t>㋒</a:t>
            </a:r>
            <a:r>
              <a:rPr lang="ja-JP" altLang="en-US" sz="2800" dirty="0"/>
              <a:t>の図形は、</a:t>
            </a:r>
            <a:r>
              <a:rPr lang="ja-JP" altLang="en-US" sz="2800" b="1" dirty="0"/>
              <a:t>㋐</a:t>
            </a:r>
            <a:r>
              <a:rPr lang="ja-JP" altLang="en-US" sz="2800" dirty="0"/>
              <a:t>の三角形が（　</a:t>
            </a:r>
            <a:r>
              <a:rPr lang="en-US" altLang="ja-JP" sz="2800" dirty="0"/>
              <a:t>①</a:t>
            </a:r>
            <a:r>
              <a:rPr lang="ja-JP" altLang="en-US" sz="2800" dirty="0"/>
              <a:t>　）まい必要です。</a:t>
            </a:r>
            <a:endParaRPr lang="en-US" altLang="ja-JP" sz="2800" dirty="0"/>
          </a:p>
          <a:p>
            <a:r>
              <a:rPr lang="en-US" altLang="ja-JP" sz="2800" dirty="0"/>
              <a:t>①</a:t>
            </a:r>
            <a:r>
              <a:rPr lang="ja-JP" altLang="en-US" sz="2800" dirty="0"/>
              <a:t>にあてはまる数を書きましょう。</a:t>
            </a:r>
            <a:endParaRPr lang="en-US" altLang="ja-JP" sz="2800" dirty="0"/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7DE0C4D-98C2-A14A-ADBB-FD81105944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2</a:t>
            </a:fld>
            <a:endParaRPr kumimoji="1" lang="ja-JP" altLang="en-US" dirty="0"/>
          </a:p>
        </p:txBody>
      </p:sp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7EBB4949-63A6-8A3F-DA47-F4091B9E01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634324"/>
              </p:ext>
            </p:extLst>
          </p:nvPr>
        </p:nvGraphicFramePr>
        <p:xfrm>
          <a:off x="3936001" y="2144626"/>
          <a:ext cx="4319997" cy="4319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27">
                  <a:extLst>
                    <a:ext uri="{9D8B030D-6E8A-4147-A177-3AD203B41FA5}">
                      <a16:colId xmlns:a16="http://schemas.microsoft.com/office/drawing/2014/main" val="184360472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070419119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115916505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933307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054864961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226537005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821355597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599857063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512013320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3794829552"/>
                    </a:ext>
                  </a:extLst>
                </a:gridCol>
                <a:gridCol w="392727">
                  <a:extLst>
                    <a:ext uri="{9D8B030D-6E8A-4147-A177-3AD203B41FA5}">
                      <a16:colId xmlns:a16="http://schemas.microsoft.com/office/drawing/2014/main" val="2842313516"/>
                    </a:ext>
                  </a:extLst>
                </a:gridCol>
              </a:tblGrid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790522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3562178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4022313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244725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880751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881944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6018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6794946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71190785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9597072"/>
                  </a:ext>
                </a:extLst>
              </a:tr>
              <a:tr h="392727"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4261147"/>
                  </a:ext>
                </a:extLst>
              </a:tr>
            </a:tbl>
          </a:graphicData>
        </a:graphic>
      </p:graphicFrame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8F7B967-0AE1-B404-6240-4A68D949EE34}"/>
              </a:ext>
            </a:extLst>
          </p:cNvPr>
          <p:cNvSpPr txBox="1"/>
          <p:nvPr/>
        </p:nvSpPr>
        <p:spPr>
          <a:xfrm>
            <a:off x="4122496" y="2281002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㋐</a:t>
            </a:r>
          </a:p>
        </p:txBody>
      </p:sp>
      <p:sp>
        <p:nvSpPr>
          <p:cNvPr id="9" name="直角三角形 8">
            <a:extLst>
              <a:ext uri="{FF2B5EF4-FFF2-40B4-BE49-F238E27FC236}">
                <a16:creationId xmlns:a16="http://schemas.microsoft.com/office/drawing/2014/main" id="{F128E83E-C31D-769F-E855-94A8FB2D0344}"/>
              </a:ext>
            </a:extLst>
          </p:cNvPr>
          <p:cNvSpPr/>
          <p:nvPr/>
        </p:nvSpPr>
        <p:spPr>
          <a:xfrm rot="16200000">
            <a:off x="4350535" y="2558658"/>
            <a:ext cx="756000" cy="756000"/>
          </a:xfrm>
          <a:prstGeom prst="rt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277C5DD-7333-88EB-A58C-150FBEB06C46}"/>
              </a:ext>
            </a:extLst>
          </p:cNvPr>
          <p:cNvSpPr txBox="1"/>
          <p:nvPr/>
        </p:nvSpPr>
        <p:spPr>
          <a:xfrm>
            <a:off x="6376577" y="3077313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/>
              <a:t>㋒</a:t>
            </a:r>
            <a:endParaRPr lang="en-US" altLang="ja-JP" sz="3600" b="1" dirty="0"/>
          </a:p>
        </p:txBody>
      </p:sp>
      <p:sp>
        <p:nvSpPr>
          <p:cNvPr id="4" name="三角形 3">
            <a:extLst>
              <a:ext uri="{FF2B5EF4-FFF2-40B4-BE49-F238E27FC236}">
                <a16:creationId xmlns:a16="http://schemas.microsoft.com/office/drawing/2014/main" id="{F04CA3F5-1CC9-C182-1693-7D44B66BAA53}"/>
              </a:ext>
            </a:extLst>
          </p:cNvPr>
          <p:cNvSpPr/>
          <p:nvPr/>
        </p:nvSpPr>
        <p:spPr>
          <a:xfrm rot="5400000">
            <a:off x="5921497" y="4118316"/>
            <a:ext cx="1522572" cy="765308"/>
          </a:xfrm>
          <a:prstGeom prst="triangle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フリーフォーム 4">
            <a:extLst>
              <a:ext uri="{FF2B5EF4-FFF2-40B4-BE49-F238E27FC236}">
                <a16:creationId xmlns:a16="http://schemas.microsoft.com/office/drawing/2014/main" id="{0C08DC22-D766-793F-519C-F5EF1FE4EBA1}"/>
              </a:ext>
            </a:extLst>
          </p:cNvPr>
          <p:cNvSpPr/>
          <p:nvPr/>
        </p:nvSpPr>
        <p:spPr>
          <a:xfrm>
            <a:off x="4744097" y="5294026"/>
            <a:ext cx="3083710" cy="769014"/>
          </a:xfrm>
          <a:custGeom>
            <a:avLst/>
            <a:gdLst>
              <a:gd name="connsiteX0" fmla="*/ 0 w 3141098"/>
              <a:gd name="connsiteY0" fmla="*/ 0 h 791969"/>
              <a:gd name="connsiteX1" fmla="*/ 3141098 w 3141098"/>
              <a:gd name="connsiteY1" fmla="*/ 0 h 791969"/>
              <a:gd name="connsiteX2" fmla="*/ 2356780 w 3141098"/>
              <a:gd name="connsiteY2" fmla="*/ 791969 h 791969"/>
              <a:gd name="connsiteX3" fmla="*/ 788144 w 3141098"/>
              <a:gd name="connsiteY3" fmla="*/ 791969 h 791969"/>
              <a:gd name="connsiteX4" fmla="*/ 0 w 3141098"/>
              <a:gd name="connsiteY4" fmla="*/ 0 h 791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141098" h="791969">
                <a:moveTo>
                  <a:pt x="0" y="0"/>
                </a:moveTo>
                <a:lnTo>
                  <a:pt x="3141098" y="0"/>
                </a:lnTo>
                <a:lnTo>
                  <a:pt x="2356780" y="791969"/>
                </a:lnTo>
                <a:lnTo>
                  <a:pt x="788144" y="791969"/>
                </a:lnTo>
                <a:lnTo>
                  <a:pt x="0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9F491EF-FBF8-67CB-DA3D-707867051D45}"/>
              </a:ext>
            </a:extLst>
          </p:cNvPr>
          <p:cNvSpPr txBox="1"/>
          <p:nvPr/>
        </p:nvSpPr>
        <p:spPr>
          <a:xfrm>
            <a:off x="0" y="6486135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kumimoji="0" lang="en-US" altLang="ja-JP" sz="1800" dirty="0">
                <a:latin typeface="Arial" panose="020B0604020202020204" pitchFamily="34" charset="0"/>
              </a:rPr>
              <a:t>【</a:t>
            </a:r>
            <a:r>
              <a:rPr kumimoji="0" lang="ja-JP" altLang="en-US" sz="1800">
                <a:latin typeface="Arial" panose="020B0604020202020204" pitchFamily="34" charset="0"/>
              </a:rPr>
              <a:t>１年</a:t>
            </a:r>
            <a:r>
              <a:rPr kumimoji="0" lang="en-US" altLang="ja-JP" sz="1800" dirty="0">
                <a:latin typeface="+mn-ea"/>
              </a:rPr>
              <a:t>18.</a:t>
            </a:r>
            <a:r>
              <a:rPr kumimoji="0" lang="ja-JP" altLang="en-US" sz="1800">
                <a:latin typeface="Arial" panose="020B0604020202020204" pitchFamily="34" charset="0"/>
              </a:rPr>
              <a:t>かたちづくり</a:t>
            </a:r>
            <a:r>
              <a:rPr kumimoji="0" lang="en-US" altLang="ja-JP" sz="1800" dirty="0">
                <a:latin typeface="Arial" panose="020B0604020202020204" pitchFamily="34" charset="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497761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BCA704-29AA-E360-5418-5DD95853BA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F9607767-CEE4-72A1-72D0-B7211C8C509A}"/>
              </a:ext>
            </a:extLst>
          </p:cNvPr>
          <p:cNvSpPr txBox="1"/>
          <p:nvPr/>
        </p:nvSpPr>
        <p:spPr>
          <a:xfrm>
            <a:off x="881726" y="543726"/>
            <a:ext cx="1054025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/>
              <a:t>次の２つの三角形は、１組の三角定規です。</a:t>
            </a:r>
          </a:p>
          <a:p>
            <a:pPr lvl="0"/>
            <a:r>
              <a:rPr lang="ja-JP" altLang="en-US" sz="2800" b="1" dirty="0"/>
              <a:t>ア</a:t>
            </a:r>
            <a:r>
              <a:rPr lang="ja-JP" altLang="en-US" sz="2800" dirty="0"/>
              <a:t>～</a:t>
            </a:r>
            <a:r>
              <a:rPr lang="ja-JP" altLang="en-US" sz="2800" b="1" dirty="0"/>
              <a:t>カ</a:t>
            </a:r>
            <a:r>
              <a:rPr lang="ja-JP" altLang="en-US" sz="2800" dirty="0"/>
              <a:t>の角のうち、直角はどれですか。すべて選びましょう。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311733D-C962-670D-FBA4-BA1084209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56" name="直角三角形 55">
            <a:extLst>
              <a:ext uri="{FF2B5EF4-FFF2-40B4-BE49-F238E27FC236}">
                <a16:creationId xmlns:a16="http://schemas.microsoft.com/office/drawing/2014/main" id="{30C26B83-CFA7-982B-196F-426CEF660154}"/>
              </a:ext>
            </a:extLst>
          </p:cNvPr>
          <p:cNvSpPr/>
          <p:nvPr/>
        </p:nvSpPr>
        <p:spPr>
          <a:xfrm rot="2703676">
            <a:off x="4067052" y="3030334"/>
            <a:ext cx="1800000" cy="1800000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楕円 4">
            <a:extLst>
              <a:ext uri="{FF2B5EF4-FFF2-40B4-BE49-F238E27FC236}">
                <a16:creationId xmlns:a16="http://schemas.microsoft.com/office/drawing/2014/main" id="{F6936A5D-E845-2FD3-FAB2-B77B5B9420A8}"/>
              </a:ext>
            </a:extLst>
          </p:cNvPr>
          <p:cNvSpPr/>
          <p:nvPr/>
        </p:nvSpPr>
        <p:spPr>
          <a:xfrm>
            <a:off x="4275132" y="3786160"/>
            <a:ext cx="288235" cy="28823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直角三角形 57">
            <a:extLst>
              <a:ext uri="{FF2B5EF4-FFF2-40B4-BE49-F238E27FC236}">
                <a16:creationId xmlns:a16="http://schemas.microsoft.com/office/drawing/2014/main" id="{96D88337-3EE4-2F24-CECD-D244FDB83C15}"/>
              </a:ext>
            </a:extLst>
          </p:cNvPr>
          <p:cNvSpPr/>
          <p:nvPr/>
        </p:nvSpPr>
        <p:spPr>
          <a:xfrm rot="16200000" flipV="1">
            <a:off x="6928184" y="3236532"/>
            <a:ext cx="2545200" cy="1468800"/>
          </a:xfrm>
          <a:prstGeom prst="rtTriangle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9" name="楕円 16">
            <a:extLst>
              <a:ext uri="{FF2B5EF4-FFF2-40B4-BE49-F238E27FC236}">
                <a16:creationId xmlns:a16="http://schemas.microsoft.com/office/drawing/2014/main" id="{60D4F703-C43D-0DAA-A1D5-049862B1FE02}"/>
              </a:ext>
            </a:extLst>
          </p:cNvPr>
          <p:cNvSpPr/>
          <p:nvPr/>
        </p:nvSpPr>
        <p:spPr>
          <a:xfrm>
            <a:off x="7815301" y="4498620"/>
            <a:ext cx="288235" cy="28823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c</a:t>
            </a:r>
            <a:endParaRPr kumimoji="1" lang="ja-JP" altLang="en-US" dirty="0"/>
          </a:p>
        </p:txBody>
      </p:sp>
      <p:sp>
        <p:nvSpPr>
          <p:cNvPr id="60" name="円弧 59">
            <a:extLst>
              <a:ext uri="{FF2B5EF4-FFF2-40B4-BE49-F238E27FC236}">
                <a16:creationId xmlns:a16="http://schemas.microsoft.com/office/drawing/2014/main" id="{4E881994-9474-C9E1-40B3-F863449671A3}"/>
              </a:ext>
            </a:extLst>
          </p:cNvPr>
          <p:cNvSpPr/>
          <p:nvPr/>
        </p:nvSpPr>
        <p:spPr>
          <a:xfrm>
            <a:off x="4622068" y="4879960"/>
            <a:ext cx="654711" cy="646332"/>
          </a:xfrm>
          <a:prstGeom prst="arc">
            <a:avLst>
              <a:gd name="adj1" fmla="val 13706199"/>
              <a:gd name="adj2" fmla="val 16310802"/>
            </a:avLst>
          </a:prstGeom>
          <a:noFill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C84D5E58-565C-FA6D-5683-9C4C1869C9B9}"/>
              </a:ext>
            </a:extLst>
          </p:cNvPr>
          <p:cNvSpPr txBox="1"/>
          <p:nvPr/>
        </p:nvSpPr>
        <p:spPr>
          <a:xfrm>
            <a:off x="4865132" y="2092155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/>
              <a:t>ア</a:t>
            </a:r>
          </a:p>
        </p:txBody>
      </p:sp>
      <p:sp>
        <p:nvSpPr>
          <p:cNvPr id="63" name="円弧 62">
            <a:extLst>
              <a:ext uri="{FF2B5EF4-FFF2-40B4-BE49-F238E27FC236}">
                <a16:creationId xmlns:a16="http://schemas.microsoft.com/office/drawing/2014/main" id="{FC972185-0E2B-981A-1C89-EE56D89850DF}"/>
              </a:ext>
            </a:extLst>
          </p:cNvPr>
          <p:cNvSpPr/>
          <p:nvPr/>
        </p:nvSpPr>
        <p:spPr>
          <a:xfrm>
            <a:off x="3366904" y="3607111"/>
            <a:ext cx="654711" cy="646332"/>
          </a:xfrm>
          <a:prstGeom prst="arc">
            <a:avLst>
              <a:gd name="adj1" fmla="val 19033416"/>
              <a:gd name="adj2" fmla="val 2573221"/>
            </a:avLst>
          </a:prstGeom>
          <a:noFill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円弧 63">
            <a:extLst>
              <a:ext uri="{FF2B5EF4-FFF2-40B4-BE49-F238E27FC236}">
                <a16:creationId xmlns:a16="http://schemas.microsoft.com/office/drawing/2014/main" id="{AE835DCA-2C45-CAF1-D34B-A1415C602EE8}"/>
              </a:ext>
            </a:extLst>
          </p:cNvPr>
          <p:cNvSpPr/>
          <p:nvPr/>
        </p:nvSpPr>
        <p:spPr>
          <a:xfrm>
            <a:off x="4639696" y="2334376"/>
            <a:ext cx="654711" cy="646332"/>
          </a:xfrm>
          <a:prstGeom prst="arc">
            <a:avLst>
              <a:gd name="adj1" fmla="val 5350153"/>
              <a:gd name="adj2" fmla="val 8067112"/>
            </a:avLst>
          </a:prstGeom>
          <a:noFill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円弧 64">
            <a:extLst>
              <a:ext uri="{FF2B5EF4-FFF2-40B4-BE49-F238E27FC236}">
                <a16:creationId xmlns:a16="http://schemas.microsoft.com/office/drawing/2014/main" id="{7C3D56D9-050A-9841-D7CC-CE0259030480}"/>
              </a:ext>
            </a:extLst>
          </p:cNvPr>
          <p:cNvSpPr/>
          <p:nvPr/>
        </p:nvSpPr>
        <p:spPr>
          <a:xfrm>
            <a:off x="7139028" y="2375166"/>
            <a:ext cx="654711" cy="646332"/>
          </a:xfrm>
          <a:prstGeom prst="arc">
            <a:avLst>
              <a:gd name="adj1" fmla="val 3701729"/>
              <a:gd name="adj2" fmla="val 5336762"/>
            </a:avLst>
          </a:prstGeom>
          <a:noFill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6" name="円弧 65">
            <a:extLst>
              <a:ext uri="{FF2B5EF4-FFF2-40B4-BE49-F238E27FC236}">
                <a16:creationId xmlns:a16="http://schemas.microsoft.com/office/drawing/2014/main" id="{E0127319-B51A-EEAB-AA9A-F0E67377206D}"/>
              </a:ext>
            </a:extLst>
          </p:cNvPr>
          <p:cNvSpPr/>
          <p:nvPr/>
        </p:nvSpPr>
        <p:spPr>
          <a:xfrm>
            <a:off x="7139027" y="4920366"/>
            <a:ext cx="654711" cy="646332"/>
          </a:xfrm>
          <a:prstGeom prst="arc">
            <a:avLst>
              <a:gd name="adj1" fmla="val 16293214"/>
              <a:gd name="adj2" fmla="val 17398"/>
            </a:avLst>
          </a:prstGeom>
          <a:noFill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7" name="円弧 66">
            <a:extLst>
              <a:ext uri="{FF2B5EF4-FFF2-40B4-BE49-F238E27FC236}">
                <a16:creationId xmlns:a16="http://schemas.microsoft.com/office/drawing/2014/main" id="{E8FD066F-2A52-953E-6CF0-FB0E2218B371}"/>
              </a:ext>
            </a:extLst>
          </p:cNvPr>
          <p:cNvSpPr/>
          <p:nvPr/>
        </p:nvSpPr>
        <p:spPr>
          <a:xfrm>
            <a:off x="8607829" y="4920366"/>
            <a:ext cx="654711" cy="646332"/>
          </a:xfrm>
          <a:prstGeom prst="arc">
            <a:avLst>
              <a:gd name="adj1" fmla="val 10860499"/>
              <a:gd name="adj2" fmla="val 14500969"/>
            </a:avLst>
          </a:prstGeom>
          <a:noFill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9" name="テキスト ボックス 68">
            <a:extLst>
              <a:ext uri="{FF2B5EF4-FFF2-40B4-BE49-F238E27FC236}">
                <a16:creationId xmlns:a16="http://schemas.microsoft.com/office/drawing/2014/main" id="{301D538D-4063-3B1A-0BEB-3432D0FAF7CF}"/>
              </a:ext>
            </a:extLst>
          </p:cNvPr>
          <p:cNvSpPr txBox="1"/>
          <p:nvPr/>
        </p:nvSpPr>
        <p:spPr>
          <a:xfrm>
            <a:off x="3166698" y="3607111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/>
              <a:t>イ</a:t>
            </a:r>
            <a:endParaRPr lang="ja-JP" altLang="en-US" sz="3600" b="1" dirty="0"/>
          </a:p>
        </p:txBody>
      </p:sp>
      <p:sp>
        <p:nvSpPr>
          <p:cNvPr id="70" name="テキスト ボックス 69">
            <a:extLst>
              <a:ext uri="{FF2B5EF4-FFF2-40B4-BE49-F238E27FC236}">
                <a16:creationId xmlns:a16="http://schemas.microsoft.com/office/drawing/2014/main" id="{575662B4-ACCA-FBF5-EB28-6A271E7D53FD}"/>
              </a:ext>
            </a:extLst>
          </p:cNvPr>
          <p:cNvSpPr txBox="1"/>
          <p:nvPr/>
        </p:nvSpPr>
        <p:spPr>
          <a:xfrm>
            <a:off x="4747046" y="5103672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/>
              <a:t>ウ</a:t>
            </a:r>
            <a:endParaRPr lang="ja-JP" altLang="en-US" sz="3600" b="1" dirty="0"/>
          </a:p>
        </p:txBody>
      </p:sp>
      <p:sp>
        <p:nvSpPr>
          <p:cNvPr id="71" name="テキスト ボックス 70">
            <a:extLst>
              <a:ext uri="{FF2B5EF4-FFF2-40B4-BE49-F238E27FC236}">
                <a16:creationId xmlns:a16="http://schemas.microsoft.com/office/drawing/2014/main" id="{725DEC4B-FB86-D731-F2E4-DDECAE11C1D5}"/>
              </a:ext>
            </a:extLst>
          </p:cNvPr>
          <p:cNvSpPr txBox="1"/>
          <p:nvPr/>
        </p:nvSpPr>
        <p:spPr>
          <a:xfrm>
            <a:off x="7173672" y="2070241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/>
              <a:t>エ</a:t>
            </a:r>
            <a:endParaRPr lang="ja-JP" altLang="en-US" sz="3600" b="1" dirty="0"/>
          </a:p>
        </p:txBody>
      </p:sp>
      <p:sp>
        <p:nvSpPr>
          <p:cNvPr id="72" name="テキスト ボックス 71">
            <a:extLst>
              <a:ext uri="{FF2B5EF4-FFF2-40B4-BE49-F238E27FC236}">
                <a16:creationId xmlns:a16="http://schemas.microsoft.com/office/drawing/2014/main" id="{F8872642-E948-9B5D-E6A4-99478A4ED596}"/>
              </a:ext>
            </a:extLst>
          </p:cNvPr>
          <p:cNvSpPr txBox="1"/>
          <p:nvPr/>
        </p:nvSpPr>
        <p:spPr>
          <a:xfrm>
            <a:off x="6892592" y="5084092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/>
              <a:t>オ</a:t>
            </a:r>
            <a:endParaRPr lang="ja-JP" altLang="en-US" sz="3600" b="1" dirty="0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0C618907-2EB4-CE36-4E0C-EA0BFBE3F12F}"/>
              </a:ext>
            </a:extLst>
          </p:cNvPr>
          <p:cNvSpPr txBox="1"/>
          <p:nvPr/>
        </p:nvSpPr>
        <p:spPr>
          <a:xfrm>
            <a:off x="8935186" y="5103671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/>
              <a:t>カ</a:t>
            </a:r>
            <a:endParaRPr lang="ja-JP" altLang="en-US" sz="3600" b="1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15188B-7432-A4E7-7ED5-D4710D583EFC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/>
              <a:t>【</a:t>
            </a:r>
            <a:r>
              <a:rPr lang="ja-JP" altLang="en-US" sz="1800" dirty="0"/>
              <a:t>２年</a:t>
            </a:r>
            <a:r>
              <a:rPr lang="en-US" altLang="ja-JP" sz="1800"/>
              <a:t>10.</a:t>
            </a:r>
            <a:r>
              <a:rPr lang="ja-JP" altLang="en-US" sz="1800" dirty="0"/>
              <a:t>長方形と正方形</a:t>
            </a:r>
            <a:r>
              <a:rPr lang="en-US" altLang="ja-JP" sz="1800" dirty="0"/>
              <a:t>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801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1CBCE-E31E-6FA5-B817-0D319D620A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265530C2-79A1-BC4F-04C0-E4F7B24CE1F4}"/>
              </a:ext>
            </a:extLst>
          </p:cNvPr>
          <p:cNvSpPr txBox="1"/>
          <p:nvPr/>
        </p:nvSpPr>
        <p:spPr>
          <a:xfrm>
            <a:off x="881727" y="543726"/>
            <a:ext cx="10429004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/>
              <a:t>図のように、長方形の紙を点線の部分で切ります。</a:t>
            </a:r>
          </a:p>
          <a:p>
            <a:pPr lvl="0"/>
            <a:r>
              <a:rPr lang="ja-JP" altLang="en-US" sz="2800" dirty="0"/>
              <a:t>切り取ったあとにできる</a:t>
            </a:r>
            <a:r>
              <a:rPr lang="en-US" altLang="ja-JP" sz="2800" dirty="0"/>
              <a:t>①</a:t>
            </a:r>
            <a:r>
              <a:rPr lang="ja-JP" altLang="en-US" sz="2800" dirty="0"/>
              <a:t>の図形は何ですか。</a:t>
            </a:r>
            <a:endParaRPr lang="en-US" altLang="ja-JP" sz="2800" dirty="0"/>
          </a:p>
          <a:p>
            <a:pPr lvl="0"/>
            <a:r>
              <a:rPr lang="ja-JP" altLang="en-US" sz="2800" b="1" dirty="0"/>
              <a:t>㋐～㋔</a:t>
            </a:r>
            <a:r>
              <a:rPr lang="ja-JP" altLang="en-US" sz="2800" dirty="0"/>
              <a:t>の中から１つ選びましょう。</a:t>
            </a:r>
          </a:p>
          <a:p>
            <a:pPr algn="ctr"/>
            <a:r>
              <a:rPr lang="ja-JP" altLang="en-US" sz="2800" dirty="0"/>
              <a:t>（　</a:t>
            </a:r>
            <a:r>
              <a:rPr lang="ja-JP" altLang="en-US" sz="2800" b="1" dirty="0"/>
              <a:t>㋐</a:t>
            </a:r>
            <a:r>
              <a:rPr lang="ja-JP" altLang="en-US" sz="2800" dirty="0"/>
              <a:t>長方形　　</a:t>
            </a:r>
            <a:r>
              <a:rPr lang="ja-JP" altLang="en-US" sz="2800" b="1" dirty="0"/>
              <a:t>㋑</a:t>
            </a:r>
            <a:r>
              <a:rPr lang="ja-JP" altLang="en-US" sz="2800" dirty="0"/>
              <a:t>正方形　　</a:t>
            </a:r>
            <a:r>
              <a:rPr lang="ja-JP" altLang="en-US" sz="2800" b="1" dirty="0"/>
              <a:t>㋒</a:t>
            </a:r>
            <a:r>
              <a:rPr lang="ja-JP" altLang="en-US" sz="2800" dirty="0"/>
              <a:t>二等辺三角形　　</a:t>
            </a:r>
            <a:endParaRPr lang="en-US" altLang="ja-JP" sz="2800" dirty="0"/>
          </a:p>
          <a:p>
            <a:pPr algn="ctr"/>
            <a:r>
              <a:rPr lang="ja-JP" altLang="en-US" sz="2800" b="1" dirty="0"/>
              <a:t>㋓</a:t>
            </a:r>
            <a:r>
              <a:rPr lang="ja-JP" altLang="en-US" sz="2800" dirty="0"/>
              <a:t>正三角形　　</a:t>
            </a:r>
            <a:r>
              <a:rPr lang="ja-JP" altLang="en-US" sz="2800" b="1" dirty="0"/>
              <a:t>㋔</a:t>
            </a:r>
            <a:r>
              <a:rPr lang="ja-JP" altLang="en-US" sz="2800" dirty="0"/>
              <a:t>直角三角形　）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2BA2451-1A55-5708-4262-055346540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CC4AC09-C45E-B002-0D9C-BCE8054B17E2}"/>
              </a:ext>
            </a:extLst>
          </p:cNvPr>
          <p:cNvSpPr/>
          <p:nvPr/>
        </p:nvSpPr>
        <p:spPr>
          <a:xfrm>
            <a:off x="3730119" y="3194540"/>
            <a:ext cx="4731761" cy="2880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92AFC8AE-F330-FE86-A405-3DC59DF89F75}"/>
              </a:ext>
            </a:extLst>
          </p:cNvPr>
          <p:cNvCxnSpPr>
            <a:cxnSpLocks/>
          </p:cNvCxnSpPr>
          <p:nvPr/>
        </p:nvCxnSpPr>
        <p:spPr>
          <a:xfrm flipH="1">
            <a:off x="5314950" y="4951903"/>
            <a:ext cx="3146930" cy="1122637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グラフィックス 9" descr="はさみ 単色塗りつぶし">
            <a:extLst>
              <a:ext uri="{FF2B5EF4-FFF2-40B4-BE49-F238E27FC236}">
                <a16:creationId xmlns:a16="http://schemas.microsoft.com/office/drawing/2014/main" id="{8E1AAC5D-2D2F-21D3-F1DE-A9CEACA8CD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1078382">
            <a:off x="8256999" y="4177340"/>
            <a:ext cx="914400" cy="9144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F0E6B21-3AB4-724E-6CA9-795578BA66C0}"/>
              </a:ext>
            </a:extLst>
          </p:cNvPr>
          <p:cNvSpPr txBox="1"/>
          <p:nvPr/>
        </p:nvSpPr>
        <p:spPr>
          <a:xfrm>
            <a:off x="7208593" y="5325549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dirty="0"/>
              <a:t>①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8047664-8249-698D-35A3-E59F95B2F238}"/>
              </a:ext>
            </a:extLst>
          </p:cNvPr>
          <p:cNvSpPr txBox="1"/>
          <p:nvPr/>
        </p:nvSpPr>
        <p:spPr>
          <a:xfrm>
            <a:off x="0" y="648866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/>
              <a:t>【</a:t>
            </a:r>
            <a:r>
              <a:rPr lang="ja-JP" altLang="en-US" sz="1800" dirty="0"/>
              <a:t>３年</a:t>
            </a:r>
            <a:r>
              <a:rPr lang="en-US" altLang="ja-JP" sz="1800" dirty="0"/>
              <a:t>18.</a:t>
            </a:r>
            <a:r>
              <a:rPr lang="ja-JP" altLang="en-US" sz="1800" dirty="0"/>
              <a:t>三角形と角</a:t>
            </a:r>
            <a:r>
              <a:rPr lang="en-US" altLang="ja-JP" sz="1800" dirty="0"/>
              <a:t>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823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FBE067-70DA-6292-179B-B314EA9A75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平行四辺形 4">
            <a:extLst>
              <a:ext uri="{FF2B5EF4-FFF2-40B4-BE49-F238E27FC236}">
                <a16:creationId xmlns:a16="http://schemas.microsoft.com/office/drawing/2014/main" id="{1298C95A-0430-C951-12FC-511B03E01440}"/>
              </a:ext>
            </a:extLst>
          </p:cNvPr>
          <p:cNvSpPr/>
          <p:nvPr/>
        </p:nvSpPr>
        <p:spPr>
          <a:xfrm flipV="1">
            <a:off x="3514731" y="3396882"/>
            <a:ext cx="4849870" cy="2677657"/>
          </a:xfrm>
          <a:prstGeom prst="parallelogram">
            <a:avLst>
              <a:gd name="adj" fmla="val 7761"/>
            </a:avLst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DF6F509F-7826-4F67-7403-4245582CBF43}"/>
              </a:ext>
            </a:extLst>
          </p:cNvPr>
          <p:cNvSpPr txBox="1"/>
          <p:nvPr/>
        </p:nvSpPr>
        <p:spPr>
          <a:xfrm>
            <a:off x="881726" y="543726"/>
            <a:ext cx="1114055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/>
              <a:t>図のように、長方形の紙を半分に折り、点線の部分で切ります。</a:t>
            </a:r>
          </a:p>
          <a:p>
            <a:r>
              <a:rPr lang="ja-JP" altLang="en-US" sz="2800" dirty="0"/>
              <a:t>切り取って広げた</a:t>
            </a:r>
            <a:r>
              <a:rPr lang="en-US" altLang="ja-JP" sz="2800" dirty="0"/>
              <a:t>①</a:t>
            </a:r>
            <a:r>
              <a:rPr lang="ja-JP" altLang="en-US" sz="2800" dirty="0"/>
              <a:t>の図形は何ですか。</a:t>
            </a:r>
            <a:endParaRPr lang="en-US" altLang="ja-JP" sz="2800" dirty="0"/>
          </a:p>
          <a:p>
            <a:r>
              <a:rPr lang="ja-JP" altLang="en-US" sz="2800" b="1" dirty="0"/>
              <a:t>㋐～㋔</a:t>
            </a:r>
            <a:r>
              <a:rPr lang="ja-JP" altLang="en-US" sz="2800" dirty="0"/>
              <a:t>の中から１つ選びましょう。</a:t>
            </a:r>
          </a:p>
          <a:p>
            <a:pPr algn="ctr"/>
            <a:r>
              <a:rPr lang="ja-JP" altLang="en-US" sz="2800" dirty="0"/>
              <a:t>（　</a:t>
            </a:r>
            <a:r>
              <a:rPr lang="ja-JP" altLang="en-US" sz="2800" b="1" dirty="0"/>
              <a:t>㋐</a:t>
            </a:r>
            <a:r>
              <a:rPr lang="ja-JP" altLang="en-US" sz="2800" dirty="0"/>
              <a:t>長方形　　</a:t>
            </a:r>
            <a:r>
              <a:rPr lang="ja-JP" altLang="en-US" sz="2800" b="1" dirty="0"/>
              <a:t>㋑</a:t>
            </a:r>
            <a:r>
              <a:rPr lang="ja-JP" altLang="en-US" sz="2800" dirty="0"/>
              <a:t>正方形　　</a:t>
            </a:r>
            <a:r>
              <a:rPr lang="ja-JP" altLang="en-US" sz="2800" b="1" dirty="0"/>
              <a:t>㋒</a:t>
            </a:r>
            <a:r>
              <a:rPr lang="ja-JP" altLang="en-US" sz="2800" dirty="0"/>
              <a:t>二等辺三角形　　</a:t>
            </a:r>
            <a:endParaRPr lang="en-US" altLang="ja-JP" sz="2800" dirty="0"/>
          </a:p>
          <a:p>
            <a:pPr algn="ctr"/>
            <a:r>
              <a:rPr lang="ja-JP" altLang="en-US" sz="2800" b="1" dirty="0"/>
              <a:t>㋓</a:t>
            </a:r>
            <a:r>
              <a:rPr lang="ja-JP" altLang="en-US" sz="2800" dirty="0"/>
              <a:t>正三角形　　</a:t>
            </a:r>
            <a:r>
              <a:rPr lang="ja-JP" altLang="en-US" sz="2800" b="1" dirty="0"/>
              <a:t>㋔</a:t>
            </a:r>
            <a:r>
              <a:rPr lang="ja-JP" altLang="en-US" sz="2800" dirty="0"/>
              <a:t>直角三角形　）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57BBF1E1-183D-0FE6-0F5A-92AE09E1B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61C80B7-D120-B062-86FD-AA86F7FFA07B}"/>
              </a:ext>
            </a:extLst>
          </p:cNvPr>
          <p:cNvSpPr/>
          <p:nvPr/>
        </p:nvSpPr>
        <p:spPr>
          <a:xfrm>
            <a:off x="3730119" y="3194540"/>
            <a:ext cx="4731761" cy="2880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2B55997B-2D83-9B0E-7DFD-EAC1033BE2D4}"/>
              </a:ext>
            </a:extLst>
          </p:cNvPr>
          <p:cNvCxnSpPr>
            <a:cxnSpLocks/>
          </p:cNvCxnSpPr>
          <p:nvPr/>
        </p:nvCxnSpPr>
        <p:spPr>
          <a:xfrm flipH="1">
            <a:off x="4415681" y="4951903"/>
            <a:ext cx="4046199" cy="112263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グラフィックス 9" descr="はさみ 単色塗りつぶし">
            <a:extLst>
              <a:ext uri="{FF2B5EF4-FFF2-40B4-BE49-F238E27FC236}">
                <a16:creationId xmlns:a16="http://schemas.microsoft.com/office/drawing/2014/main" id="{C1F0CBB7-FAD3-E9CB-0106-CE963FC6B8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237029">
            <a:off x="8278586" y="4299260"/>
            <a:ext cx="914400" cy="9144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2606BD2-6B52-E697-034A-3F29305738C7}"/>
              </a:ext>
            </a:extLst>
          </p:cNvPr>
          <p:cNvSpPr txBox="1"/>
          <p:nvPr/>
        </p:nvSpPr>
        <p:spPr>
          <a:xfrm>
            <a:off x="7208593" y="5325549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dirty="0"/>
              <a:t>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C6CB211-1F6E-4E06-BB29-E9EBA1D3A8B9}"/>
              </a:ext>
            </a:extLst>
          </p:cNvPr>
          <p:cNvSpPr txBox="1"/>
          <p:nvPr/>
        </p:nvSpPr>
        <p:spPr>
          <a:xfrm>
            <a:off x="0" y="6488668"/>
            <a:ext cx="6858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/>
              <a:t>【</a:t>
            </a:r>
            <a:r>
              <a:rPr lang="ja-JP" altLang="en-US" sz="1800" dirty="0"/>
              <a:t>３年</a:t>
            </a:r>
            <a:r>
              <a:rPr lang="en-US" altLang="ja-JP" sz="1800" dirty="0"/>
              <a:t>18.</a:t>
            </a:r>
            <a:r>
              <a:rPr lang="ja-JP" altLang="en-US" sz="1800" dirty="0"/>
              <a:t>三角形と角</a:t>
            </a:r>
            <a:r>
              <a:rPr lang="en-US" altLang="ja-JP" sz="1800" dirty="0"/>
              <a:t>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319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B3ACB0-01F9-6B70-D265-48E89B7F9D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4FDF3AAE-16B6-BA4A-A5BD-777EA1312140}"/>
              </a:ext>
            </a:extLst>
          </p:cNvPr>
          <p:cNvSpPr txBox="1"/>
          <p:nvPr/>
        </p:nvSpPr>
        <p:spPr>
          <a:xfrm>
            <a:off x="881726" y="543726"/>
            <a:ext cx="7650023" cy="48320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b="1" dirty="0">
                <a:latin typeface="+mn-ea"/>
              </a:rPr>
              <a:t>ア</a:t>
            </a:r>
            <a:r>
              <a:rPr lang="ja-JP" altLang="en-US" sz="2800" dirty="0">
                <a:latin typeface="+mn-ea"/>
              </a:rPr>
              <a:t>の角と、</a:t>
            </a:r>
            <a:r>
              <a:rPr lang="ja-JP" altLang="en-US" sz="2800" b="1" dirty="0">
                <a:latin typeface="+mn-ea"/>
              </a:rPr>
              <a:t>イ</a:t>
            </a:r>
            <a:r>
              <a:rPr lang="ja-JP" altLang="en-US" sz="2800" dirty="0">
                <a:latin typeface="+mn-ea"/>
              </a:rPr>
              <a:t>の角の大きさを比べます。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イ</a:t>
            </a:r>
            <a:r>
              <a:rPr lang="ja-JP" altLang="en-US" sz="2800" dirty="0">
                <a:latin typeface="+mn-ea"/>
              </a:rPr>
              <a:t>の角をつくっている２つの辺は、</a:t>
            </a:r>
            <a:r>
              <a:rPr lang="ja-JP" altLang="en-US" sz="2800" b="1" dirty="0">
                <a:latin typeface="+mn-ea"/>
              </a:rPr>
              <a:t>ア</a:t>
            </a:r>
            <a:r>
              <a:rPr lang="ja-JP" altLang="en-US" sz="2800" dirty="0">
                <a:latin typeface="+mn-ea"/>
              </a:rPr>
              <a:t>の角の２つの辺をそれぞれのばしたものです。</a:t>
            </a:r>
          </a:p>
          <a:p>
            <a:r>
              <a:rPr lang="ja-JP" altLang="en-US" sz="2800" b="1" dirty="0">
                <a:latin typeface="+mn-ea"/>
              </a:rPr>
              <a:t>ア</a:t>
            </a:r>
            <a:r>
              <a:rPr lang="ja-JP" altLang="en-US" sz="2800" dirty="0">
                <a:latin typeface="+mn-ea"/>
              </a:rPr>
              <a:t>の角と</a:t>
            </a:r>
            <a:r>
              <a:rPr lang="ja-JP" altLang="en-US" sz="2800" b="1" dirty="0">
                <a:latin typeface="+mn-ea"/>
              </a:rPr>
              <a:t>イ</a:t>
            </a:r>
            <a:r>
              <a:rPr lang="ja-JP" altLang="en-US" sz="2800" dirty="0">
                <a:latin typeface="+mn-ea"/>
              </a:rPr>
              <a:t>の角について、どのようなことがわかりますか。分度器を使わずに、</a:t>
            </a:r>
            <a:r>
              <a:rPr lang="ja-JP" altLang="en-US" sz="2800" b="1" dirty="0">
                <a:latin typeface="+mn-ea"/>
              </a:rPr>
              <a:t>１～４</a:t>
            </a:r>
            <a:r>
              <a:rPr lang="ja-JP" altLang="en-US" sz="2800" dirty="0">
                <a:latin typeface="+mn-ea"/>
              </a:rPr>
              <a:t>の中から１つ選びましょう。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１　ア</a:t>
            </a:r>
            <a:r>
              <a:rPr lang="ja-JP" altLang="en-US" sz="2800" dirty="0">
                <a:latin typeface="+mn-ea"/>
              </a:rPr>
              <a:t>の角の大きさのほうが大きい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２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イ</a:t>
            </a:r>
            <a:r>
              <a:rPr lang="ja-JP" altLang="en-US" sz="2800" dirty="0">
                <a:latin typeface="+mn-ea"/>
              </a:rPr>
              <a:t>の角の大きさのほうが大きい</a:t>
            </a:r>
            <a:endParaRPr lang="en-US" altLang="ja-JP" sz="2800" dirty="0">
              <a:latin typeface="+mn-ea"/>
            </a:endParaRPr>
          </a:p>
          <a:p>
            <a:r>
              <a:rPr lang="ja-JP" altLang="en-US" sz="2800" b="1" dirty="0">
                <a:latin typeface="+mn-ea"/>
              </a:rPr>
              <a:t>３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ア</a:t>
            </a:r>
            <a:r>
              <a:rPr lang="ja-JP" altLang="en-US" sz="2800" dirty="0">
                <a:latin typeface="+mn-ea"/>
              </a:rPr>
              <a:t>の角と</a:t>
            </a:r>
            <a:r>
              <a:rPr lang="ja-JP" altLang="en-US" sz="2800" b="1" dirty="0">
                <a:latin typeface="+mn-ea"/>
              </a:rPr>
              <a:t>イ</a:t>
            </a:r>
            <a:r>
              <a:rPr lang="ja-JP" altLang="en-US" sz="2800" dirty="0">
                <a:latin typeface="+mn-ea"/>
              </a:rPr>
              <a:t>の角の大きさは等しい</a:t>
            </a:r>
            <a:endParaRPr lang="en-US" altLang="ja-JP" sz="2800" dirty="0">
              <a:latin typeface="+mn-ea"/>
            </a:endParaRPr>
          </a:p>
          <a:p>
            <a:pPr marL="717550" indent="-717550"/>
            <a:r>
              <a:rPr lang="ja-JP" altLang="en-US" sz="2800" b="1" dirty="0">
                <a:latin typeface="+mn-ea"/>
              </a:rPr>
              <a:t>４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ア</a:t>
            </a:r>
            <a:r>
              <a:rPr lang="ja-JP" altLang="en-US" sz="2800" dirty="0">
                <a:latin typeface="+mn-ea"/>
              </a:rPr>
              <a:t>の角と</a:t>
            </a:r>
            <a:r>
              <a:rPr lang="ja-JP" altLang="en-US" sz="2800" b="1" dirty="0">
                <a:latin typeface="+mn-ea"/>
              </a:rPr>
              <a:t>イ</a:t>
            </a:r>
            <a:r>
              <a:rPr lang="ja-JP" altLang="en-US" sz="2800" dirty="0">
                <a:latin typeface="+mn-ea"/>
              </a:rPr>
              <a:t>の角の大きさがわからないので、このままでは比べることができない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B426BC09-BA35-849C-D989-387872638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6</a:t>
            </a:fld>
            <a:endParaRPr kumimoji="1" lang="ja-JP" altLang="en-US" dirty="0">
              <a:latin typeface="+mn-ea"/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641F4925-D031-4641-1F3C-C12A8387437C}"/>
              </a:ext>
            </a:extLst>
          </p:cNvPr>
          <p:cNvCxnSpPr>
            <a:cxnSpLocks/>
          </p:cNvCxnSpPr>
          <p:nvPr/>
        </p:nvCxnSpPr>
        <p:spPr>
          <a:xfrm flipV="1">
            <a:off x="8751038" y="3525404"/>
            <a:ext cx="3312000" cy="165735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A8BC4020-5306-0346-75A8-3FB56201554B}"/>
              </a:ext>
            </a:extLst>
          </p:cNvPr>
          <p:cNvCxnSpPr>
            <a:cxnSpLocks/>
          </p:cNvCxnSpPr>
          <p:nvPr/>
        </p:nvCxnSpPr>
        <p:spPr>
          <a:xfrm>
            <a:off x="8751038" y="5168466"/>
            <a:ext cx="1800000" cy="144000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93C6EA50-D271-E581-7670-6864946F808E}"/>
              </a:ext>
            </a:extLst>
          </p:cNvPr>
          <p:cNvCxnSpPr>
            <a:cxnSpLocks noChangeAspect="1"/>
          </p:cNvCxnSpPr>
          <p:nvPr/>
        </p:nvCxnSpPr>
        <p:spPr>
          <a:xfrm>
            <a:off x="8751038" y="2535567"/>
            <a:ext cx="900000" cy="72000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CADF782E-14C8-B0DE-84F0-07255EBC249A}"/>
              </a:ext>
            </a:extLst>
          </p:cNvPr>
          <p:cNvCxnSpPr>
            <a:cxnSpLocks noChangeAspect="1"/>
          </p:cNvCxnSpPr>
          <p:nvPr/>
        </p:nvCxnSpPr>
        <p:spPr>
          <a:xfrm flipV="1">
            <a:off x="8751038" y="1719163"/>
            <a:ext cx="1654651" cy="82800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円弧 12">
            <a:extLst>
              <a:ext uri="{FF2B5EF4-FFF2-40B4-BE49-F238E27FC236}">
                <a16:creationId xmlns:a16="http://schemas.microsoft.com/office/drawing/2014/main" id="{BA3726E9-2328-88E9-84AE-B00E1A823C9D}"/>
              </a:ext>
            </a:extLst>
          </p:cNvPr>
          <p:cNvSpPr/>
          <p:nvPr/>
        </p:nvSpPr>
        <p:spPr>
          <a:xfrm>
            <a:off x="8423682" y="2211055"/>
            <a:ext cx="654711" cy="646332"/>
          </a:xfrm>
          <a:prstGeom prst="arc">
            <a:avLst>
              <a:gd name="adj1" fmla="val 20103762"/>
              <a:gd name="adj2" fmla="val 2199901"/>
            </a:avLst>
          </a:prstGeom>
          <a:noFill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6" name="円弧 15">
            <a:extLst>
              <a:ext uri="{FF2B5EF4-FFF2-40B4-BE49-F238E27FC236}">
                <a16:creationId xmlns:a16="http://schemas.microsoft.com/office/drawing/2014/main" id="{BE2BA6B1-EEB3-B0DA-1BFA-AB42BEFA8D96}"/>
              </a:ext>
            </a:extLst>
          </p:cNvPr>
          <p:cNvSpPr/>
          <p:nvPr/>
        </p:nvSpPr>
        <p:spPr>
          <a:xfrm>
            <a:off x="8423682" y="4845300"/>
            <a:ext cx="654711" cy="646332"/>
          </a:xfrm>
          <a:prstGeom prst="arc">
            <a:avLst>
              <a:gd name="adj1" fmla="val 20103762"/>
              <a:gd name="adj2" fmla="val 2199901"/>
            </a:avLst>
          </a:prstGeom>
          <a:noFill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6AEB844-B1C7-18E8-BD91-ECCD86802E3A}"/>
              </a:ext>
            </a:extLst>
          </p:cNvPr>
          <p:cNvSpPr txBox="1"/>
          <p:nvPr/>
        </p:nvSpPr>
        <p:spPr>
          <a:xfrm>
            <a:off x="9248394" y="2249236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 dirty="0">
                <a:latin typeface="+mn-ea"/>
              </a:rPr>
              <a:t>ア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9890E71-4336-2494-D631-DA57E8851487}"/>
              </a:ext>
            </a:extLst>
          </p:cNvPr>
          <p:cNvSpPr txBox="1"/>
          <p:nvPr/>
        </p:nvSpPr>
        <p:spPr>
          <a:xfrm>
            <a:off x="9248973" y="4884827"/>
            <a:ext cx="58542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b="1">
                <a:latin typeface="+mn-ea"/>
              </a:rPr>
              <a:t>イ</a:t>
            </a:r>
            <a:endParaRPr lang="ja-JP" altLang="en-US" sz="3600" b="1" dirty="0">
              <a:latin typeface="+mn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22EDA44-C6AA-9973-7144-A1860AE1CB6D}"/>
              </a:ext>
            </a:extLst>
          </p:cNvPr>
          <p:cNvSpPr txBox="1"/>
          <p:nvPr/>
        </p:nvSpPr>
        <p:spPr>
          <a:xfrm>
            <a:off x="0" y="6477118"/>
            <a:ext cx="68462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 dirty="0">
                <a:latin typeface="+mn-ea"/>
              </a:rPr>
              <a:t>３年</a:t>
            </a:r>
            <a:r>
              <a:rPr lang="en-US" altLang="ja-JP" sz="1800" dirty="0">
                <a:latin typeface="+mn-ea"/>
              </a:rPr>
              <a:t>18.</a:t>
            </a:r>
            <a:r>
              <a:rPr lang="ja-JP" altLang="en-US" sz="1800" dirty="0">
                <a:latin typeface="+mn-ea"/>
              </a:rPr>
              <a:t>三角形と角</a:t>
            </a:r>
            <a:r>
              <a:rPr lang="en-US" altLang="ja-JP" sz="1800" dirty="0">
                <a:latin typeface="+mn-ea"/>
              </a:rPr>
              <a:t>】</a:t>
            </a:r>
            <a:endParaRPr kumimoji="0" lang="en-US" altLang="ja-JP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588117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6145E-39FD-86F2-67BA-E612E348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テキスト ボックス 67">
            <a:extLst>
              <a:ext uri="{FF2B5EF4-FFF2-40B4-BE49-F238E27FC236}">
                <a16:creationId xmlns:a16="http://schemas.microsoft.com/office/drawing/2014/main" id="{3F5543A6-6702-5286-1819-469B6AC3B708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図の角の大きさとして、いちばん近いものを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ja-JP" altLang="en-US" sz="2800" dirty="0">
                <a:latin typeface="+mn-ea"/>
              </a:rPr>
              <a:t>の中から１つ選びましょう。分度器を使わずに考えましょう。</a:t>
            </a:r>
            <a:endParaRPr lang="en-US" altLang="ja-JP" sz="2800" dirty="0">
              <a:latin typeface="+mn-ea"/>
            </a:endParaRPr>
          </a:p>
          <a:p>
            <a:pPr algn="ctr"/>
            <a:r>
              <a:rPr lang="ja-JP" altLang="en-US" sz="2800" dirty="0">
                <a:latin typeface="+mn-ea"/>
              </a:rPr>
              <a:t>（　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en-US" altLang="ja-JP" sz="2800" dirty="0">
                <a:latin typeface="+mn-ea"/>
              </a:rPr>
              <a:t>10°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㋑</a:t>
            </a:r>
            <a:r>
              <a:rPr lang="en-US" altLang="ja-JP" sz="2800" dirty="0">
                <a:latin typeface="+mn-ea"/>
              </a:rPr>
              <a:t>45° 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en-US" altLang="ja-JP" sz="2800" dirty="0">
                <a:latin typeface="+mn-ea"/>
              </a:rPr>
              <a:t>90°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en-US" altLang="ja-JP" sz="2800" dirty="0">
                <a:latin typeface="+mn-ea"/>
              </a:rPr>
              <a:t>145°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en-US" altLang="ja-JP" sz="2800" dirty="0">
                <a:latin typeface="+mn-ea"/>
              </a:rPr>
              <a:t>210°</a:t>
            </a:r>
            <a:r>
              <a:rPr lang="ja-JP" altLang="en-US" sz="2800" dirty="0">
                <a:latin typeface="+mn-ea"/>
              </a:rPr>
              <a:t>）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CB86E662-857B-F3C9-7D2F-04C394467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>
                <a:latin typeface="+mn-ea"/>
              </a:rPr>
              <a:t>7</a:t>
            </a:fld>
            <a:endParaRPr kumimoji="1" lang="ja-JP" altLang="en-US" dirty="0">
              <a:latin typeface="+mn-ea"/>
            </a:endParaRPr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399780B3-2072-E679-7F57-651BC8C24E38}"/>
              </a:ext>
            </a:extLst>
          </p:cNvPr>
          <p:cNvCxnSpPr>
            <a:cxnSpLocks/>
          </p:cNvCxnSpPr>
          <p:nvPr/>
        </p:nvCxnSpPr>
        <p:spPr>
          <a:xfrm flipH="1">
            <a:off x="5232860" y="3965322"/>
            <a:ext cx="1726279" cy="1066141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円弧 3">
            <a:extLst>
              <a:ext uri="{FF2B5EF4-FFF2-40B4-BE49-F238E27FC236}">
                <a16:creationId xmlns:a16="http://schemas.microsoft.com/office/drawing/2014/main" id="{E2A14C12-2188-F6DA-68F2-661E92E40635}"/>
              </a:ext>
            </a:extLst>
          </p:cNvPr>
          <p:cNvSpPr/>
          <p:nvPr/>
        </p:nvSpPr>
        <p:spPr>
          <a:xfrm>
            <a:off x="4905502" y="4706102"/>
            <a:ext cx="654711" cy="646332"/>
          </a:xfrm>
          <a:prstGeom prst="arc">
            <a:avLst>
              <a:gd name="adj1" fmla="val 17232508"/>
              <a:gd name="adj2" fmla="val 19741670"/>
            </a:avLst>
          </a:prstGeom>
          <a:noFill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n-ea"/>
            </a:endParaRPr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10456A83-7663-35F1-27B6-FBAFE059408C}"/>
              </a:ext>
            </a:extLst>
          </p:cNvPr>
          <p:cNvCxnSpPr>
            <a:cxnSpLocks/>
          </p:cNvCxnSpPr>
          <p:nvPr/>
        </p:nvCxnSpPr>
        <p:spPr>
          <a:xfrm flipH="1">
            <a:off x="5232859" y="3093784"/>
            <a:ext cx="468980" cy="1950373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967D0D0-C559-AA5A-E355-A54D7DA4F800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>
                <a:latin typeface="+mn-ea"/>
              </a:rPr>
              <a:t>【</a:t>
            </a:r>
            <a:r>
              <a:rPr lang="ja-JP" altLang="en-US" sz="1800">
                <a:latin typeface="+mn-ea"/>
              </a:rPr>
              <a:t>４年４</a:t>
            </a:r>
            <a:r>
              <a:rPr lang="en-US" altLang="ja-JP" sz="1800" dirty="0">
                <a:latin typeface="+mn-ea"/>
              </a:rPr>
              <a:t>.</a:t>
            </a:r>
            <a:r>
              <a:rPr lang="ja-JP" altLang="en-US" sz="1800">
                <a:latin typeface="+mn-ea"/>
              </a:rPr>
              <a:t>角の大きさ</a:t>
            </a:r>
            <a:r>
              <a:rPr lang="en-US" altLang="ja-JP" sz="1800" dirty="0">
                <a:latin typeface="+mn-ea"/>
              </a:rPr>
              <a:t>】</a:t>
            </a:r>
            <a:endParaRPr kumimoji="0" lang="en-US" altLang="ja-JP" sz="18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902397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96FBF-10E4-D22E-0238-68BB62E043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E81A2370-1763-1CBB-B7B5-9B7B36920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FD8D9-0933-4DFC-9336-0D1486BA97A6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00CEE70A-BC2D-C868-98CB-59F59B8E54A2}"/>
              </a:ext>
            </a:extLst>
          </p:cNvPr>
          <p:cNvCxnSpPr>
            <a:cxnSpLocks/>
          </p:cNvCxnSpPr>
          <p:nvPr/>
        </p:nvCxnSpPr>
        <p:spPr>
          <a:xfrm flipH="1">
            <a:off x="5363704" y="3960483"/>
            <a:ext cx="746584" cy="1913855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円弧 3">
            <a:extLst>
              <a:ext uri="{FF2B5EF4-FFF2-40B4-BE49-F238E27FC236}">
                <a16:creationId xmlns:a16="http://schemas.microsoft.com/office/drawing/2014/main" id="{4A4448AE-E96F-1EA4-47B0-D3698F96C9EC}"/>
              </a:ext>
            </a:extLst>
          </p:cNvPr>
          <p:cNvSpPr/>
          <p:nvPr/>
        </p:nvSpPr>
        <p:spPr>
          <a:xfrm>
            <a:off x="5782932" y="3637317"/>
            <a:ext cx="654711" cy="646332"/>
          </a:xfrm>
          <a:prstGeom prst="arc">
            <a:avLst>
              <a:gd name="adj1" fmla="val 19638299"/>
              <a:gd name="adj2" fmla="val 6534966"/>
            </a:avLst>
          </a:prstGeom>
          <a:noFill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2DD0037A-2EF0-508D-0248-21CDFE332823}"/>
              </a:ext>
            </a:extLst>
          </p:cNvPr>
          <p:cNvCxnSpPr>
            <a:cxnSpLocks/>
          </p:cNvCxnSpPr>
          <p:nvPr/>
        </p:nvCxnSpPr>
        <p:spPr>
          <a:xfrm flipH="1">
            <a:off x="6096000" y="2761841"/>
            <a:ext cx="1717132" cy="121293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5733C093-91B0-66DC-5DCD-0A2A3C5CBF2B}"/>
              </a:ext>
            </a:extLst>
          </p:cNvPr>
          <p:cNvSpPr txBox="1"/>
          <p:nvPr/>
        </p:nvSpPr>
        <p:spPr>
          <a:xfrm>
            <a:off x="0" y="6488668"/>
            <a:ext cx="68458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altLang="ja-JP" sz="1800" dirty="0"/>
              <a:t>【</a:t>
            </a:r>
            <a:r>
              <a:rPr lang="ja-JP" altLang="en-US" sz="1800"/>
              <a:t>４年４</a:t>
            </a:r>
            <a:r>
              <a:rPr lang="en-US" altLang="ja-JP" sz="1800" dirty="0"/>
              <a:t>.</a:t>
            </a:r>
            <a:r>
              <a:rPr lang="ja-JP" altLang="en-US" sz="1800"/>
              <a:t>角の大きさ</a:t>
            </a:r>
            <a:r>
              <a:rPr lang="en-US" altLang="ja-JP" sz="1800" dirty="0"/>
              <a:t>】</a:t>
            </a:r>
            <a:endParaRPr kumimoji="0" lang="en-US" altLang="ja-JP" sz="1800" dirty="0">
              <a:latin typeface="Arial" panose="020B0604020202020204" pitchFamily="34" charset="0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03D5F9C-06B5-7567-BFF0-DFA6B7356A8E}"/>
              </a:ext>
            </a:extLst>
          </p:cNvPr>
          <p:cNvSpPr txBox="1"/>
          <p:nvPr/>
        </p:nvSpPr>
        <p:spPr>
          <a:xfrm>
            <a:off x="881726" y="543726"/>
            <a:ext cx="10540253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ja-JP" altLang="en-US" sz="2800" dirty="0">
                <a:latin typeface="+mn-ea"/>
              </a:rPr>
              <a:t>図の角の大きさとして、いちばん近いものを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ja-JP" altLang="en-US" sz="2800" dirty="0">
                <a:latin typeface="+mn-ea"/>
              </a:rPr>
              <a:t>～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ja-JP" altLang="en-US" sz="2800" dirty="0">
                <a:latin typeface="+mn-ea"/>
              </a:rPr>
              <a:t>の中から１つ選びましょう。分度器を使わずに考えましょう。</a:t>
            </a:r>
            <a:endParaRPr lang="en-US" altLang="ja-JP" sz="2800" dirty="0">
              <a:latin typeface="+mn-ea"/>
            </a:endParaRPr>
          </a:p>
          <a:p>
            <a:pPr algn="ctr"/>
            <a:r>
              <a:rPr lang="ja-JP" altLang="en-US" sz="2800" dirty="0">
                <a:latin typeface="+mn-ea"/>
              </a:rPr>
              <a:t>（　</a:t>
            </a:r>
            <a:r>
              <a:rPr lang="ja-JP" altLang="en-US" sz="2800" b="1" dirty="0">
                <a:latin typeface="+mn-ea"/>
              </a:rPr>
              <a:t>㋐</a:t>
            </a:r>
            <a:r>
              <a:rPr lang="en-US" altLang="ja-JP" sz="2800" dirty="0">
                <a:latin typeface="+mn-ea"/>
              </a:rPr>
              <a:t>10°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㋑</a:t>
            </a:r>
            <a:r>
              <a:rPr lang="en-US" altLang="ja-JP" sz="2800" dirty="0">
                <a:latin typeface="+mn-ea"/>
              </a:rPr>
              <a:t>45°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㋒</a:t>
            </a:r>
            <a:r>
              <a:rPr lang="en-US" altLang="ja-JP" sz="2800" dirty="0">
                <a:latin typeface="+mn-ea"/>
              </a:rPr>
              <a:t>90°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㋓</a:t>
            </a:r>
            <a:r>
              <a:rPr lang="en-US" altLang="ja-JP" sz="2800" dirty="0">
                <a:latin typeface="+mn-ea"/>
              </a:rPr>
              <a:t>145°</a:t>
            </a:r>
            <a:r>
              <a:rPr lang="ja-JP" altLang="en-US" sz="2800" dirty="0">
                <a:latin typeface="+mn-ea"/>
              </a:rPr>
              <a:t>　</a:t>
            </a:r>
            <a:r>
              <a:rPr lang="ja-JP" altLang="en-US" sz="2800" b="1" dirty="0">
                <a:latin typeface="+mn-ea"/>
              </a:rPr>
              <a:t>㋔</a:t>
            </a:r>
            <a:r>
              <a:rPr lang="en-US" altLang="ja-JP" sz="2800" dirty="0">
                <a:latin typeface="+mn-ea"/>
              </a:rPr>
              <a:t>210°</a:t>
            </a:r>
            <a:r>
              <a:rPr lang="ja-JP" altLang="en-US" sz="2800" dirty="0">
                <a:latin typeface="+mn-ea"/>
              </a:rPr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4099478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ユーザー定義 1">
      <a:majorFont>
        <a:latin typeface="BIZ UDゴシック"/>
        <a:ea typeface="BIZ UDゴシック"/>
        <a:cs typeface=""/>
      </a:majorFont>
      <a:minorFont>
        <a:latin typeface="BIZ UDゴシック"/>
        <a:ea typeface="BIZ UD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60d21fbe-0215-4329-b29a-4bd358d2244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EBFC54FAC50A34B83F1976D685BB980" ma:contentTypeVersion="11" ma:contentTypeDescription="新しいドキュメントを作成します。" ma:contentTypeScope="" ma:versionID="0b202723156dba7797fc945c306416b8">
  <xsd:schema xmlns:xsd="http://www.w3.org/2001/XMLSchema" xmlns:xs="http://www.w3.org/2001/XMLSchema" xmlns:p="http://schemas.microsoft.com/office/2006/metadata/properties" xmlns:ns3="60d21fbe-0215-4329-b29a-4bd358d22447" targetNamespace="http://schemas.microsoft.com/office/2006/metadata/properties" ma:root="true" ma:fieldsID="644a4b7346243ed9e32bbd636d812e0a" ns3:_="">
    <xsd:import namespace="60d21fbe-0215-4329-b29a-4bd358d2244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d21fbe-0215-4329-b29a-4bd358d2244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D34986-5572-4BB9-90C8-091FBFBACFB1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60d21fbe-0215-4329-b29a-4bd358d22447"/>
    <ds:schemaRef ds:uri="http://purl.org/dc/terms/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D1636F8-C03F-49D7-BAB1-3B654219E0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d21fbe-0215-4329-b29a-4bd358d2244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E20F549-83D7-41C0-B46D-DB43EDC53FF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6082</TotalTime>
  <Words>996</Words>
  <Application>Microsoft Office PowerPoint</Application>
  <PresentationFormat>ワイド画面</PresentationFormat>
  <Paragraphs>154</Paragraphs>
  <Slides>20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4" baseType="lpstr">
      <vt:lpstr>BIZ UDゴシック</vt:lpstr>
      <vt:lpstr>游ゴシック</vt:lpstr>
      <vt:lpstr>Arial</vt:lpstr>
      <vt:lpstr>Office テーマ</vt:lpstr>
      <vt:lpstr>レディネステスト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宮城県総合教育センター</dc:creator>
  <cp:revision>60</cp:revision>
  <cp:lastPrinted>2026-03-13T01:10:04Z</cp:lastPrinted>
  <dcterms:created xsi:type="dcterms:W3CDTF">2025-08-29T05:34:34Z</dcterms:created>
  <dcterms:modified xsi:type="dcterms:W3CDTF">2026-03-13T01:10:20Z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0x0101000EBFC54FAC50A34B83F1976D685BB980</vt:lpwstr>
  </property>
</Properties>
</file>