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313" r:id="rId6"/>
    <p:sldId id="314" r:id="rId7"/>
    <p:sldId id="316" r:id="rId8"/>
    <p:sldId id="320" r:id="rId9"/>
    <p:sldId id="274" r:id="rId10"/>
    <p:sldId id="298" r:id="rId11"/>
    <p:sldId id="283" r:id="rId12"/>
    <p:sldId id="311" r:id="rId13"/>
    <p:sldId id="328" r:id="rId14"/>
    <p:sldId id="319" r:id="rId15"/>
    <p:sldId id="327" r:id="rId16"/>
  </p:sldIdLst>
  <p:sldSz cx="12192000" cy="6858000"/>
  <p:notesSz cx="10020300" cy="6891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FFFF"/>
    <a:srgbClr val="F2F2F2"/>
    <a:srgbClr val="C3C3C3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0040FC-1A3F-BE40-891F-9E3330BB0878}" v="81" dt="2026-02-16T17:18:38.4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94" autoAdjust="0"/>
    <p:restoredTop sz="93973" autoAdjust="0"/>
  </p:normalViewPr>
  <p:slideViewPr>
    <p:cSldViewPr snapToGrid="0">
      <p:cViewPr varScale="1">
        <p:scale>
          <a:sx n="62" d="100"/>
          <a:sy n="62" d="100"/>
        </p:scale>
        <p:origin x="7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011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C32A0CA-3451-F74F-74CE-D95DFC9081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6DCD1D3-6C35-D324-68E9-57BA0EC220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75313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6F73B-6B26-49BF-94FE-6075B2F6AB5B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D9D7B8-6C41-E1C7-AEF0-204A2C2BE8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45263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991C3A5-DA2E-AC5B-6345-C910C088E7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75313" y="6545263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D5BF-BF36-4612-A8E1-63A4B55218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3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4341900" cy="345004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76094" y="4"/>
            <a:ext cx="4341898" cy="345004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r">
              <a:defRPr sz="1200"/>
            </a:lvl1pPr>
          </a:lstStyle>
          <a:p>
            <a:fld id="{BADA077D-70CF-4CED-A527-9833764A2DE9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3850" cy="2325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10" rIns="91419" bIns="4571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1799" y="3316838"/>
            <a:ext cx="8016702" cy="2713083"/>
          </a:xfrm>
          <a:prstGeom prst="rect">
            <a:avLst/>
          </a:prstGeom>
        </p:spPr>
        <p:txBody>
          <a:bodyPr vert="horz" lIns="91419" tIns="45710" rIns="91419" bIns="4571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546335"/>
            <a:ext cx="4341900" cy="345004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76094" y="6546335"/>
            <a:ext cx="4341898" cy="345004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r">
              <a:defRPr sz="1200"/>
            </a:lvl1pPr>
          </a:lstStyle>
          <a:p>
            <a:fld id="{C0CC9C12-88FE-4AD4-859C-15CF73CEF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9317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C9C12-88FE-4AD4-859C-15CF73CEF22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3637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C9C12-88FE-4AD4-859C-15CF73CEF22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9895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0EE472-DBC2-FC1C-43A0-7C5F79E14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BEBC4C4-A708-7F01-5182-7B6712218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943E38-92B7-7416-9FF5-008846E00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56F7-96BE-4354-8C85-9F9F3B08C1BB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676626-BFB0-5420-0906-244B8DA94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7C824F-30BA-0B34-00DD-A08D72016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988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9CEEFA-5CB7-A011-4465-2F30C13BB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05BE046-B910-CBFC-75BD-C8F6AC7CD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956179-1638-FCA1-1172-69B8DFD20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56F7-96BE-4354-8C85-9F9F3B08C1BB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11A5A3-B0AA-6E36-4904-4E7FD844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C9C4F8-1CC6-D669-2B61-FD48451CD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3915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E01B1CF-6762-B4C5-D78C-A30BEF8D55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11748AB-90A7-B28C-A4ED-F476CCC45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E9791D-061C-02E4-F04C-98EF3F3D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56F7-96BE-4354-8C85-9F9F3B08C1BB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FA0415-AC13-022F-174E-032CCECDF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594BD4-6F9F-2560-8369-96D2E5EC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83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EC5D90-C9C3-9D03-97FA-2ADD003C2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676C22-7938-DF30-51DD-740672FD0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717BE7-B5C4-55B5-21CC-DF10E56D8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56F7-96BE-4354-8C85-9F9F3B08C1BB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34A645-0999-81D9-CA95-D92D90521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3873C1-DF31-42E0-A7FF-1375F65C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5257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B967BB-43B5-F7A5-F9C9-56CBB9561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18B1D5-787C-8DEF-F00D-0C6C227B8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180DDA-B0DF-26A2-7442-8C90956D3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56F7-96BE-4354-8C85-9F9F3B08C1BB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AB2B29-624B-7942-4396-81F6D5DE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C9C6F8-5B5F-EB31-6E81-156278D12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9700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97F074-37D7-34F5-096C-893004565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28BF53-8509-2E05-8551-D198531D7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99A676C-AB77-9182-889B-B52B657AF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AF9594F-AED9-5BDC-263F-069DF0533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56F7-96BE-4354-8C85-9F9F3B08C1BB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D0635F2-53E2-2EE4-10F4-C418E6CE9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FD59F5D-4293-931E-1AFF-1706F1686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276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C0E9FF-C0DA-FB1A-67AE-21F83948B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6E30B81-E8F3-0568-18A3-5698A0610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F9DAB59-727D-16AD-A70E-0D31A213D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A092FC4-1F57-76B1-9F2F-D33A0FCF61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384888B-48CA-5DE3-1D7F-F36BB25E62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2528858-8998-1DEB-4E86-CC7F007C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56F7-96BE-4354-8C85-9F9F3B08C1BB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5F1A489-37EE-CBBE-4940-5A3652D39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4666455-6244-8CF6-F9FC-2694A8B6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651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93C61C-351A-9030-880D-2F5EA50CA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3A444CC-6507-67C7-3C74-F93FD31BE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56F7-96BE-4354-8C85-9F9F3B08C1BB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A341A8D-C7E4-BCDD-9288-C8B58FE20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0447C77-16DA-5013-A637-B74D29D65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188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027B98B-6657-ACD3-02A8-9F8E584E5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56F7-96BE-4354-8C85-9F9F3B08C1BB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16F3FAC-7F8C-284B-7D5C-FEDE34960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AA2F98B-76ED-7212-E036-36EC21F5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36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0BF441-1A4B-65FE-B0F5-834076B96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520EA7-EEFF-A518-3C1D-82F9570CC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32C53C9-17BB-355B-FCBA-A3EE608EA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42660E6-865D-8681-5C48-75037FC4C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56F7-96BE-4354-8C85-9F9F3B08C1BB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47D6890-8BC6-B034-F7E2-E3CE634DC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4732D5-96C6-2CE7-FE52-715649E81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441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A4C783-A8C5-8EFD-D282-3DA1F6673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A63C920-8DC4-7819-54BE-C9AB57F12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85B6E79-3AFB-88F9-C736-26D18B2D3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D2629DB-6BEC-9709-FB72-3CF46BBF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56F7-96BE-4354-8C85-9F9F3B08C1BB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B91CBF8-9827-5F80-C9BC-C95CF1F02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6B42963-315A-EFF1-DFFC-0538B13B7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348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A9AEAE7-C5A6-2923-320B-410C250DA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F01530-C70E-A2B1-8F07-BC88393A1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26A56A-BE01-82C9-F537-50D609D4B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5E56F7-96BE-4354-8C85-9F9F3B08C1BB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8342D4-C021-9C2D-42A7-4700EFFEA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063A79-374D-B333-86D2-74E41E0A6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493981" y="928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CFD8D9-0933-4DFC-9336-0D1486BA97A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862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1AF7BE-179F-2243-C08A-1A1189CAB0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レディネステスト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53DC93D-AECF-D503-416A-CF3AE77C7F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５</a:t>
            </a:r>
            <a:r>
              <a:rPr lang="ja-JP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６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.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合同な図形</a:t>
            </a:r>
            <a:endParaRPr kumimoji="1"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7517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18C42-34DF-5060-E75C-CA2E723A7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1B056D52-1B90-C102-07D4-FE96C40D50D5}"/>
              </a:ext>
            </a:extLst>
          </p:cNvPr>
          <p:cNvSpPr txBox="1"/>
          <p:nvPr/>
        </p:nvSpPr>
        <p:spPr>
          <a:xfrm>
            <a:off x="881726" y="543726"/>
            <a:ext cx="1054025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+mn-ea"/>
              </a:rPr>
              <a:t>次の四角形のうち、「２本の対角線の長さが等しい」という</a:t>
            </a:r>
            <a:r>
              <a:rPr lang="ja-JP" altLang="en-US" sz="2800" b="1" dirty="0">
                <a:latin typeface="+mn-ea"/>
              </a:rPr>
              <a:t>特ちょうが、いつでもあてはまる</a:t>
            </a:r>
            <a:r>
              <a:rPr lang="ja-JP" altLang="en-US" sz="2800" dirty="0">
                <a:latin typeface="+mn-ea"/>
              </a:rPr>
              <a:t>ものを、</a:t>
            </a:r>
            <a:r>
              <a:rPr lang="ja-JP" altLang="en-US" sz="2800" b="1" dirty="0">
                <a:latin typeface="+mn-ea"/>
              </a:rPr>
              <a:t>㋐</a:t>
            </a:r>
            <a:r>
              <a:rPr lang="ja-JP" altLang="en-US" sz="2800" dirty="0">
                <a:latin typeface="+mn-ea"/>
              </a:rPr>
              <a:t>～</a:t>
            </a:r>
            <a:r>
              <a:rPr lang="ja-JP" altLang="en-US" sz="2800" b="1" dirty="0">
                <a:latin typeface="+mn-ea"/>
              </a:rPr>
              <a:t>㋔</a:t>
            </a:r>
            <a:r>
              <a:rPr lang="ja-JP" altLang="en-US" sz="2800" dirty="0">
                <a:latin typeface="+mn-ea"/>
              </a:rPr>
              <a:t>の中からすべて選びましょう。</a:t>
            </a:r>
            <a:endParaRPr lang="en-US" altLang="ja-JP" sz="2800" dirty="0">
              <a:latin typeface="+mn-ea"/>
            </a:endParaRPr>
          </a:p>
          <a:p>
            <a:pPr lvl="0" algn="ctr"/>
            <a:r>
              <a:rPr lang="ja-JP" altLang="en-US" sz="2800" dirty="0">
                <a:latin typeface="+mn-ea"/>
              </a:rPr>
              <a:t>（　</a:t>
            </a:r>
            <a:r>
              <a:rPr lang="ja-JP" altLang="en-US" sz="2800" b="1" dirty="0">
                <a:latin typeface="+mn-ea"/>
              </a:rPr>
              <a:t>㋐</a:t>
            </a:r>
            <a:r>
              <a:rPr lang="ja-JP" altLang="en-US" sz="2800" dirty="0">
                <a:latin typeface="+mn-ea"/>
              </a:rPr>
              <a:t>台形　</a:t>
            </a:r>
            <a:r>
              <a:rPr lang="ja-JP" altLang="en-US" sz="2800" b="1" dirty="0">
                <a:latin typeface="+mn-ea"/>
              </a:rPr>
              <a:t>㋑</a:t>
            </a:r>
            <a:r>
              <a:rPr lang="ja-JP" altLang="en-US" sz="2800" dirty="0">
                <a:latin typeface="+mn-ea"/>
              </a:rPr>
              <a:t>平行四辺形　</a:t>
            </a:r>
            <a:r>
              <a:rPr lang="ja-JP" altLang="en-US" sz="2800" b="1" dirty="0">
                <a:latin typeface="+mn-ea"/>
              </a:rPr>
              <a:t>㋒</a:t>
            </a:r>
            <a:r>
              <a:rPr lang="ja-JP" altLang="en-US" sz="2800" dirty="0">
                <a:latin typeface="+mn-ea"/>
              </a:rPr>
              <a:t>ひし形　</a:t>
            </a:r>
            <a:r>
              <a:rPr lang="ja-JP" altLang="en-US" sz="2800" b="1" dirty="0">
                <a:latin typeface="+mn-ea"/>
              </a:rPr>
              <a:t>㋓</a:t>
            </a:r>
            <a:r>
              <a:rPr lang="ja-JP" altLang="en-US" sz="2800" dirty="0">
                <a:latin typeface="+mn-ea"/>
              </a:rPr>
              <a:t>長方形　</a:t>
            </a:r>
            <a:r>
              <a:rPr lang="ja-JP" altLang="en-US" sz="2800" b="1" dirty="0">
                <a:latin typeface="+mn-ea"/>
              </a:rPr>
              <a:t>㋔</a:t>
            </a:r>
            <a:r>
              <a:rPr lang="ja-JP" altLang="en-US" sz="2800" dirty="0">
                <a:latin typeface="+mn-ea"/>
              </a:rPr>
              <a:t>正方形）</a:t>
            </a:r>
            <a:endParaRPr lang="en-US" altLang="ja-JP" sz="2800" dirty="0">
              <a:latin typeface="+mn-ea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9BAA358-7354-E085-9D09-CCB04B7F5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>
                <a:latin typeface="+mn-ea"/>
              </a:rPr>
              <a:t>9</a:t>
            </a:fld>
            <a:endParaRPr kumimoji="1" lang="ja-JP" altLang="en-US" dirty="0">
              <a:latin typeface="+mn-ea"/>
            </a:endParaRPr>
          </a:p>
        </p:txBody>
      </p:sp>
      <p:sp>
        <p:nvSpPr>
          <p:cNvPr id="4" name="平行四辺形 3">
            <a:extLst>
              <a:ext uri="{FF2B5EF4-FFF2-40B4-BE49-F238E27FC236}">
                <a16:creationId xmlns:a16="http://schemas.microsoft.com/office/drawing/2014/main" id="{863C1A49-73F2-69D5-6B2D-240AB5A18344}"/>
              </a:ext>
            </a:extLst>
          </p:cNvPr>
          <p:cNvSpPr/>
          <p:nvPr/>
        </p:nvSpPr>
        <p:spPr>
          <a:xfrm>
            <a:off x="2793411" y="3541852"/>
            <a:ext cx="1875099" cy="1384995"/>
          </a:xfrm>
          <a:prstGeom prst="parallelogram">
            <a:avLst>
              <a:gd name="adj" fmla="val 32545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5" name="ひし形 4">
            <a:extLst>
              <a:ext uri="{FF2B5EF4-FFF2-40B4-BE49-F238E27FC236}">
                <a16:creationId xmlns:a16="http://schemas.microsoft.com/office/drawing/2014/main" id="{2500D97F-41CD-05ED-421E-19F2A9AFA28C}"/>
              </a:ext>
            </a:extLst>
          </p:cNvPr>
          <p:cNvSpPr/>
          <p:nvPr/>
        </p:nvSpPr>
        <p:spPr>
          <a:xfrm>
            <a:off x="5135839" y="3541852"/>
            <a:ext cx="2164466" cy="1384995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74F4FEC-BDD1-3AE6-0658-7E8CEC1FF792}"/>
              </a:ext>
            </a:extLst>
          </p:cNvPr>
          <p:cNvSpPr/>
          <p:nvPr/>
        </p:nvSpPr>
        <p:spPr>
          <a:xfrm>
            <a:off x="7700758" y="3541852"/>
            <a:ext cx="1875099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3A0DB29-C247-1618-71DE-73A762D589F2}"/>
              </a:ext>
            </a:extLst>
          </p:cNvPr>
          <p:cNvSpPr/>
          <p:nvPr/>
        </p:nvSpPr>
        <p:spPr>
          <a:xfrm>
            <a:off x="10278511" y="3541852"/>
            <a:ext cx="1386000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FFD56041-A618-36EC-8B16-3C0C781CBB2C}"/>
              </a:ext>
            </a:extLst>
          </p:cNvPr>
          <p:cNvSpPr/>
          <p:nvPr/>
        </p:nvSpPr>
        <p:spPr>
          <a:xfrm>
            <a:off x="780155" y="3534927"/>
            <a:ext cx="1437640" cy="1391920"/>
          </a:xfrm>
          <a:custGeom>
            <a:avLst/>
            <a:gdLst>
              <a:gd name="csX0" fmla="*/ 269240 w 1437640"/>
              <a:gd name="csY0" fmla="*/ 0 h 1391920"/>
              <a:gd name="csX1" fmla="*/ 0 w 1437640"/>
              <a:gd name="csY1" fmla="*/ 1391920 h 1391920"/>
              <a:gd name="csX2" fmla="*/ 1437640 w 1437640"/>
              <a:gd name="csY2" fmla="*/ 1386840 h 1391920"/>
              <a:gd name="csX3" fmla="*/ 762000 w 1437640"/>
              <a:gd name="csY3" fmla="*/ 5080 h 1391920"/>
              <a:gd name="csX4" fmla="*/ 269240 w 1437640"/>
              <a:gd name="csY4" fmla="*/ 0 h 13919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437640" h="1391920">
                <a:moveTo>
                  <a:pt x="269240" y="0"/>
                </a:moveTo>
                <a:lnTo>
                  <a:pt x="0" y="1391920"/>
                </a:lnTo>
                <a:lnTo>
                  <a:pt x="1437640" y="1386840"/>
                </a:lnTo>
                <a:lnTo>
                  <a:pt x="762000" y="5080"/>
                </a:lnTo>
                <a:lnTo>
                  <a:pt x="26924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EF1C851-AD6C-FF09-9CC1-2800B9FAC66E}"/>
              </a:ext>
            </a:extLst>
          </p:cNvPr>
          <p:cNvSpPr txBox="1"/>
          <p:nvPr/>
        </p:nvSpPr>
        <p:spPr>
          <a:xfrm>
            <a:off x="500844" y="2782668"/>
            <a:ext cx="748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>
                <a:latin typeface="+mn-ea"/>
              </a:rPr>
              <a:t>㋐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E05F66C-5A4B-2ED0-75B7-FB3E896CE87B}"/>
              </a:ext>
            </a:extLst>
          </p:cNvPr>
          <p:cNvSpPr txBox="1"/>
          <p:nvPr/>
        </p:nvSpPr>
        <p:spPr>
          <a:xfrm>
            <a:off x="2793410" y="2758423"/>
            <a:ext cx="33025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>
                <a:latin typeface="+mn-ea"/>
              </a:rPr>
              <a:t>㋑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C6C2F8F-9993-44A5-6EFD-CD88F7ED6D71}"/>
              </a:ext>
            </a:extLst>
          </p:cNvPr>
          <p:cNvSpPr txBox="1"/>
          <p:nvPr/>
        </p:nvSpPr>
        <p:spPr>
          <a:xfrm>
            <a:off x="5085977" y="2782668"/>
            <a:ext cx="585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>
                <a:latin typeface="+mn-ea"/>
              </a:rPr>
              <a:t>㋒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EC4BAD4-C1D7-B5BA-8D3F-BCFAEBE37027}"/>
              </a:ext>
            </a:extLst>
          </p:cNvPr>
          <p:cNvSpPr txBox="1"/>
          <p:nvPr/>
        </p:nvSpPr>
        <p:spPr>
          <a:xfrm>
            <a:off x="7378543" y="2758423"/>
            <a:ext cx="585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>
                <a:latin typeface="+mn-ea"/>
              </a:rPr>
              <a:t>㋓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7E91E38-A271-49A1-CD3F-74A4DA5143D4}"/>
              </a:ext>
            </a:extLst>
          </p:cNvPr>
          <p:cNvSpPr txBox="1"/>
          <p:nvPr/>
        </p:nvSpPr>
        <p:spPr>
          <a:xfrm>
            <a:off x="9671109" y="2758423"/>
            <a:ext cx="585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>
                <a:latin typeface="+mn-ea"/>
              </a:rPr>
              <a:t>㋔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7616841-4A20-1032-4063-595E59B10B44}"/>
              </a:ext>
            </a:extLst>
          </p:cNvPr>
          <p:cNvSpPr txBox="1"/>
          <p:nvPr/>
        </p:nvSpPr>
        <p:spPr>
          <a:xfrm>
            <a:off x="0" y="6488668"/>
            <a:ext cx="6846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800" dirty="0">
                <a:latin typeface="+mn-ea"/>
              </a:rPr>
              <a:t>【</a:t>
            </a:r>
            <a:r>
              <a:rPr kumimoji="0" lang="ja-JP" altLang="en-US" sz="1800">
                <a:latin typeface="+mn-ea"/>
              </a:rPr>
              <a:t>４年９</a:t>
            </a:r>
            <a:r>
              <a:rPr kumimoji="0" lang="en-US" altLang="ja-JP" sz="1800" dirty="0">
                <a:latin typeface="+mn-ea"/>
              </a:rPr>
              <a:t>.</a:t>
            </a:r>
            <a:r>
              <a:rPr kumimoji="0" lang="ja-JP" altLang="en-US" sz="1800">
                <a:latin typeface="+mn-ea"/>
              </a:rPr>
              <a:t>垂直・平行と四角形</a:t>
            </a:r>
            <a:r>
              <a:rPr kumimoji="0" lang="en-US" altLang="ja-JP" sz="1800" dirty="0">
                <a:latin typeface="+mn-ea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4292058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278A2-155F-94F0-E3DF-8055E6F8C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ACEC01AE-4156-941E-A76E-0B5382C0371C}"/>
              </a:ext>
            </a:extLst>
          </p:cNvPr>
          <p:cNvSpPr txBox="1"/>
          <p:nvPr/>
        </p:nvSpPr>
        <p:spPr>
          <a:xfrm>
            <a:off x="881726" y="543726"/>
            <a:ext cx="1054025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+mn-ea"/>
              </a:rPr>
              <a:t>次の四角形のうち、「２本の対角線がそれぞれの真ん中の点で交わる」という</a:t>
            </a:r>
            <a:r>
              <a:rPr lang="ja-JP" altLang="en-US" sz="2800" b="1" dirty="0">
                <a:latin typeface="+mn-ea"/>
              </a:rPr>
              <a:t>特ちょうが、いつでもあてはまる</a:t>
            </a:r>
            <a:r>
              <a:rPr lang="ja-JP" altLang="en-US" sz="2800" dirty="0">
                <a:latin typeface="+mn-ea"/>
              </a:rPr>
              <a:t>ものを、</a:t>
            </a:r>
            <a:r>
              <a:rPr lang="ja-JP" altLang="en-US" sz="2800" b="1" dirty="0">
                <a:latin typeface="+mn-ea"/>
              </a:rPr>
              <a:t>㋐</a:t>
            </a:r>
            <a:r>
              <a:rPr lang="ja-JP" altLang="en-US" sz="2800" dirty="0">
                <a:latin typeface="+mn-ea"/>
              </a:rPr>
              <a:t>～</a:t>
            </a:r>
            <a:r>
              <a:rPr lang="ja-JP" altLang="en-US" sz="2800" b="1" dirty="0">
                <a:latin typeface="+mn-ea"/>
              </a:rPr>
              <a:t>㋔</a:t>
            </a:r>
            <a:r>
              <a:rPr lang="ja-JP" altLang="en-US" sz="2800" dirty="0">
                <a:latin typeface="+mn-ea"/>
              </a:rPr>
              <a:t>の中からすべて選びましょう。</a:t>
            </a:r>
            <a:endParaRPr lang="en-US" altLang="ja-JP" sz="2800" dirty="0">
              <a:latin typeface="+mn-ea"/>
            </a:endParaRPr>
          </a:p>
          <a:p>
            <a:pPr lvl="0" algn="ctr"/>
            <a:r>
              <a:rPr lang="ja-JP" altLang="en-US" sz="2800" dirty="0">
                <a:latin typeface="+mn-ea"/>
              </a:rPr>
              <a:t>（　</a:t>
            </a:r>
            <a:r>
              <a:rPr lang="ja-JP" altLang="en-US" sz="2800" b="1" dirty="0">
                <a:latin typeface="+mn-ea"/>
              </a:rPr>
              <a:t>㋐</a:t>
            </a:r>
            <a:r>
              <a:rPr lang="ja-JP" altLang="en-US" sz="2800" dirty="0">
                <a:latin typeface="+mn-ea"/>
              </a:rPr>
              <a:t>台形　</a:t>
            </a:r>
            <a:r>
              <a:rPr lang="ja-JP" altLang="en-US" sz="2800" b="1" dirty="0">
                <a:latin typeface="+mn-ea"/>
              </a:rPr>
              <a:t>㋑</a:t>
            </a:r>
            <a:r>
              <a:rPr lang="ja-JP" altLang="en-US" sz="2800" dirty="0">
                <a:latin typeface="+mn-ea"/>
              </a:rPr>
              <a:t>平行四辺形　</a:t>
            </a:r>
            <a:r>
              <a:rPr lang="ja-JP" altLang="en-US" sz="2800" b="1" dirty="0">
                <a:latin typeface="+mn-ea"/>
              </a:rPr>
              <a:t>㋒</a:t>
            </a:r>
            <a:r>
              <a:rPr lang="ja-JP" altLang="en-US" sz="2800" dirty="0">
                <a:latin typeface="+mn-ea"/>
              </a:rPr>
              <a:t>ひし形　</a:t>
            </a:r>
            <a:r>
              <a:rPr lang="ja-JP" altLang="en-US" sz="2800" b="1" dirty="0">
                <a:latin typeface="+mn-ea"/>
              </a:rPr>
              <a:t>㋓</a:t>
            </a:r>
            <a:r>
              <a:rPr lang="ja-JP" altLang="en-US" sz="2800" dirty="0">
                <a:latin typeface="+mn-ea"/>
              </a:rPr>
              <a:t>長方形　</a:t>
            </a:r>
            <a:r>
              <a:rPr lang="ja-JP" altLang="en-US" sz="2800" b="1" dirty="0">
                <a:latin typeface="+mn-ea"/>
              </a:rPr>
              <a:t>㋔</a:t>
            </a:r>
            <a:r>
              <a:rPr lang="ja-JP" altLang="en-US" sz="2800" dirty="0">
                <a:latin typeface="+mn-ea"/>
              </a:rPr>
              <a:t>正方形）</a:t>
            </a:r>
            <a:endParaRPr lang="en-US" altLang="ja-JP" sz="2800" dirty="0">
              <a:latin typeface="+mn-ea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71CC940-BF78-3DA7-EA88-B5BC161E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>
                <a:latin typeface="+mn-ea"/>
              </a:rPr>
              <a:t>10</a:t>
            </a:fld>
            <a:endParaRPr kumimoji="1" lang="ja-JP" altLang="en-US" dirty="0">
              <a:latin typeface="+mn-ea"/>
            </a:endParaRPr>
          </a:p>
        </p:txBody>
      </p:sp>
      <p:sp>
        <p:nvSpPr>
          <p:cNvPr id="4" name="平行四辺形 3">
            <a:extLst>
              <a:ext uri="{FF2B5EF4-FFF2-40B4-BE49-F238E27FC236}">
                <a16:creationId xmlns:a16="http://schemas.microsoft.com/office/drawing/2014/main" id="{FA947B70-A8E7-306B-2748-AAD45B1AC616}"/>
              </a:ext>
            </a:extLst>
          </p:cNvPr>
          <p:cNvSpPr/>
          <p:nvPr/>
        </p:nvSpPr>
        <p:spPr>
          <a:xfrm>
            <a:off x="2793411" y="3541852"/>
            <a:ext cx="1875099" cy="1384995"/>
          </a:xfrm>
          <a:prstGeom prst="parallelogram">
            <a:avLst>
              <a:gd name="adj" fmla="val 32545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5" name="ひし形 4">
            <a:extLst>
              <a:ext uri="{FF2B5EF4-FFF2-40B4-BE49-F238E27FC236}">
                <a16:creationId xmlns:a16="http://schemas.microsoft.com/office/drawing/2014/main" id="{709431B0-C6AD-7976-1A7D-7AFD4C2AB88F}"/>
              </a:ext>
            </a:extLst>
          </p:cNvPr>
          <p:cNvSpPr/>
          <p:nvPr/>
        </p:nvSpPr>
        <p:spPr>
          <a:xfrm>
            <a:off x="5135839" y="3541852"/>
            <a:ext cx="2164466" cy="1384995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B9B9E4B-7A26-A7CC-F687-FC2715F7F8A4}"/>
              </a:ext>
            </a:extLst>
          </p:cNvPr>
          <p:cNvSpPr/>
          <p:nvPr/>
        </p:nvSpPr>
        <p:spPr>
          <a:xfrm>
            <a:off x="7700758" y="3541852"/>
            <a:ext cx="1875099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D3563DA-0CC1-9DD6-275F-81DD87A220AC}"/>
              </a:ext>
            </a:extLst>
          </p:cNvPr>
          <p:cNvSpPr/>
          <p:nvPr/>
        </p:nvSpPr>
        <p:spPr>
          <a:xfrm>
            <a:off x="10278511" y="3541852"/>
            <a:ext cx="1386000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2AD26F52-BADE-0F04-5456-15EE9EFB6BFB}"/>
              </a:ext>
            </a:extLst>
          </p:cNvPr>
          <p:cNvSpPr/>
          <p:nvPr/>
        </p:nvSpPr>
        <p:spPr>
          <a:xfrm>
            <a:off x="780155" y="3534927"/>
            <a:ext cx="1437640" cy="1391920"/>
          </a:xfrm>
          <a:custGeom>
            <a:avLst/>
            <a:gdLst>
              <a:gd name="csX0" fmla="*/ 269240 w 1437640"/>
              <a:gd name="csY0" fmla="*/ 0 h 1391920"/>
              <a:gd name="csX1" fmla="*/ 0 w 1437640"/>
              <a:gd name="csY1" fmla="*/ 1391920 h 1391920"/>
              <a:gd name="csX2" fmla="*/ 1437640 w 1437640"/>
              <a:gd name="csY2" fmla="*/ 1386840 h 1391920"/>
              <a:gd name="csX3" fmla="*/ 762000 w 1437640"/>
              <a:gd name="csY3" fmla="*/ 5080 h 1391920"/>
              <a:gd name="csX4" fmla="*/ 269240 w 1437640"/>
              <a:gd name="csY4" fmla="*/ 0 h 13919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437640" h="1391920">
                <a:moveTo>
                  <a:pt x="269240" y="0"/>
                </a:moveTo>
                <a:lnTo>
                  <a:pt x="0" y="1391920"/>
                </a:lnTo>
                <a:lnTo>
                  <a:pt x="1437640" y="1386840"/>
                </a:lnTo>
                <a:lnTo>
                  <a:pt x="762000" y="5080"/>
                </a:lnTo>
                <a:lnTo>
                  <a:pt x="26924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907A4DF-B7B7-AF0D-CAF8-B28237225A94}"/>
              </a:ext>
            </a:extLst>
          </p:cNvPr>
          <p:cNvSpPr txBox="1"/>
          <p:nvPr/>
        </p:nvSpPr>
        <p:spPr>
          <a:xfrm>
            <a:off x="500844" y="2782668"/>
            <a:ext cx="748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>
                <a:latin typeface="+mn-ea"/>
              </a:rPr>
              <a:t>㋐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A04BC32-3A56-9D26-F114-062C14359243}"/>
              </a:ext>
            </a:extLst>
          </p:cNvPr>
          <p:cNvSpPr txBox="1"/>
          <p:nvPr/>
        </p:nvSpPr>
        <p:spPr>
          <a:xfrm>
            <a:off x="2793410" y="2758423"/>
            <a:ext cx="33025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>
                <a:latin typeface="+mn-ea"/>
              </a:rPr>
              <a:t>㋑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4CF7D10-A77D-F306-A6AA-CC9DACA4A2C6}"/>
              </a:ext>
            </a:extLst>
          </p:cNvPr>
          <p:cNvSpPr txBox="1"/>
          <p:nvPr/>
        </p:nvSpPr>
        <p:spPr>
          <a:xfrm>
            <a:off x="5085977" y="2782668"/>
            <a:ext cx="585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>
                <a:latin typeface="+mn-ea"/>
              </a:rPr>
              <a:t>㋒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3B007DA-1874-B3F7-47B7-B2697272CA08}"/>
              </a:ext>
            </a:extLst>
          </p:cNvPr>
          <p:cNvSpPr txBox="1"/>
          <p:nvPr/>
        </p:nvSpPr>
        <p:spPr>
          <a:xfrm>
            <a:off x="7378543" y="2758423"/>
            <a:ext cx="585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>
                <a:latin typeface="+mn-ea"/>
              </a:rPr>
              <a:t>㋓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CF3846C-52E1-9B83-9A57-50D0502616D4}"/>
              </a:ext>
            </a:extLst>
          </p:cNvPr>
          <p:cNvSpPr txBox="1"/>
          <p:nvPr/>
        </p:nvSpPr>
        <p:spPr>
          <a:xfrm>
            <a:off x="9671109" y="2758423"/>
            <a:ext cx="585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>
                <a:latin typeface="+mn-ea"/>
              </a:rPr>
              <a:t>㋔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5619718-AA36-CFCC-FFC1-503E677B17E3}"/>
              </a:ext>
            </a:extLst>
          </p:cNvPr>
          <p:cNvSpPr txBox="1"/>
          <p:nvPr/>
        </p:nvSpPr>
        <p:spPr>
          <a:xfrm>
            <a:off x="0" y="6488668"/>
            <a:ext cx="6846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800" dirty="0">
                <a:latin typeface="+mn-ea"/>
              </a:rPr>
              <a:t>【</a:t>
            </a:r>
            <a:r>
              <a:rPr kumimoji="0" lang="ja-JP" altLang="en-US" sz="1800">
                <a:latin typeface="+mn-ea"/>
              </a:rPr>
              <a:t>４年９</a:t>
            </a:r>
            <a:r>
              <a:rPr kumimoji="0" lang="en-US" altLang="ja-JP" sz="1800" dirty="0">
                <a:latin typeface="+mn-ea"/>
              </a:rPr>
              <a:t>.</a:t>
            </a:r>
            <a:r>
              <a:rPr kumimoji="0" lang="ja-JP" altLang="en-US" sz="1800">
                <a:latin typeface="+mn-ea"/>
              </a:rPr>
              <a:t>垂直・平行と四角形</a:t>
            </a:r>
            <a:r>
              <a:rPr kumimoji="0" lang="en-US" altLang="ja-JP" sz="1800" dirty="0">
                <a:latin typeface="+mn-ea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3452254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4E6D6-9C39-21A2-AC75-5FD516FA8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2965657-9B80-3EB4-9A5E-FA3DF5121CDF}"/>
              </a:ext>
            </a:extLst>
          </p:cNvPr>
          <p:cNvSpPr txBox="1"/>
          <p:nvPr/>
        </p:nvSpPr>
        <p:spPr>
          <a:xfrm>
            <a:off x="881726" y="543726"/>
            <a:ext cx="1054025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解答</a:t>
            </a:r>
            <a:endParaRPr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762000" indent="-762000">
              <a:buFont typeface="+mj-lt"/>
              <a:buAutoNum type="arabicPeriod"/>
            </a:pPr>
            <a:r>
              <a:rPr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㋐、㋒</a:t>
            </a:r>
            <a:endParaRPr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762000" indent="-762000">
              <a:buFont typeface="+mj-lt"/>
              <a:buAutoNum type="arabicPeriod"/>
            </a:pPr>
            <a:r>
              <a:rPr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㋑、㋓</a:t>
            </a:r>
            <a:endParaRPr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762000" indent="-762000">
              <a:buFont typeface="+mj-lt"/>
              <a:buAutoNum type="arabicPeriod"/>
            </a:pPr>
            <a:r>
              <a:rPr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㋒</a:t>
            </a:r>
            <a:endParaRPr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762000" indent="-762000">
              <a:buFont typeface="+mj-lt"/>
              <a:buAutoNum type="arabicPeriod"/>
            </a:pPr>
            <a:r>
              <a:rPr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㋒</a:t>
            </a:r>
            <a:endParaRPr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762000" indent="-762000">
              <a:buFont typeface="+mj-lt"/>
              <a:buAutoNum type="arabicPeriod"/>
            </a:pPr>
            <a:r>
              <a:rPr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ウ</a:t>
            </a:r>
            <a:endParaRPr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762000" indent="-762000">
              <a:buFont typeface="+mj-lt"/>
              <a:buAutoNum type="arabicPeriod"/>
            </a:pPr>
            <a:r>
              <a:rPr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㋑</a:t>
            </a:r>
            <a:endParaRPr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762000" indent="-762000">
              <a:buFont typeface="+mj-lt"/>
              <a:buAutoNum type="arabicPeriod"/>
            </a:pPr>
            <a:r>
              <a:rPr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㋑</a:t>
            </a:r>
            <a:endParaRPr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762000" indent="-762000">
              <a:buFont typeface="+mj-lt"/>
              <a:buAutoNum type="arabicPeriod"/>
            </a:pPr>
            <a:r>
              <a:rPr lang="en-US" altLang="ja-JP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135</a:t>
            </a:r>
          </a:p>
          <a:p>
            <a:pPr marL="762000" indent="-762000">
              <a:buFont typeface="+mj-lt"/>
              <a:buAutoNum type="arabicPeriod"/>
            </a:pPr>
            <a:r>
              <a:rPr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㋓、㋔</a:t>
            </a:r>
            <a:endParaRPr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762000" indent="-762000">
              <a:buFont typeface="+mj-lt"/>
              <a:buAutoNum type="arabicPeriod"/>
            </a:pPr>
            <a:r>
              <a:rPr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㋑、㋒、㋓、㋔</a:t>
            </a:r>
            <a:endParaRPr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913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CA704-29AA-E360-5418-5DD95853B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F9607767-CEE4-72A1-72D0-B7211C8C509A}"/>
              </a:ext>
            </a:extLst>
          </p:cNvPr>
          <p:cNvSpPr txBox="1"/>
          <p:nvPr/>
        </p:nvSpPr>
        <p:spPr>
          <a:xfrm>
            <a:off x="881726" y="543726"/>
            <a:ext cx="105402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ja-JP" altLang="en-US" sz="2800" dirty="0">
                <a:latin typeface="+mn-ea"/>
              </a:rPr>
              <a:t>①の三角形をずらしたり、回したり、うら返したりしてぴったり重なる三角形はどれですか。</a:t>
            </a:r>
            <a:r>
              <a:rPr lang="ja-JP" altLang="en-US" sz="2800" b="1" dirty="0">
                <a:latin typeface="+mn-ea"/>
              </a:rPr>
              <a:t>㋐</a:t>
            </a:r>
            <a:r>
              <a:rPr lang="ja-JP" altLang="en-US" sz="2800" dirty="0">
                <a:latin typeface="+mn-ea"/>
              </a:rPr>
              <a:t>～</a:t>
            </a:r>
            <a:r>
              <a:rPr lang="ja-JP" altLang="en-US" sz="2800" b="1" dirty="0">
                <a:latin typeface="+mn-ea"/>
              </a:rPr>
              <a:t>㋒</a:t>
            </a:r>
            <a:r>
              <a:rPr lang="ja-JP" altLang="en-US" sz="2800" dirty="0">
                <a:latin typeface="+mn-ea"/>
              </a:rPr>
              <a:t>の中からすべて</a:t>
            </a:r>
            <a:r>
              <a:rPr lang="ja-JP" altLang="en-US" sz="2800">
                <a:latin typeface="+mn-ea"/>
              </a:rPr>
              <a:t>選びましょう。</a:t>
            </a:r>
            <a:endParaRPr lang="en-US" altLang="ja-JP" sz="2800" dirty="0">
              <a:latin typeface="+mn-ea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311733D-C962-670D-FBA4-BA1084209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>
                <a:latin typeface="+mn-ea"/>
              </a:rPr>
              <a:t>1</a:t>
            </a:fld>
            <a:endParaRPr kumimoji="1" lang="ja-JP" altLang="en-US" dirty="0">
              <a:latin typeface="+mn-ea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534D3A30-0D62-8C79-368A-D3E607128FA1}"/>
              </a:ext>
            </a:extLst>
          </p:cNvPr>
          <p:cNvSpPr/>
          <p:nvPr/>
        </p:nvSpPr>
        <p:spPr>
          <a:xfrm>
            <a:off x="1443789" y="209359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73066555-1839-87EB-B975-9CE45C6CA2E3}"/>
              </a:ext>
            </a:extLst>
          </p:cNvPr>
          <p:cNvSpPr/>
          <p:nvPr/>
        </p:nvSpPr>
        <p:spPr>
          <a:xfrm>
            <a:off x="2205789" y="209359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B498A88A-98AD-C64F-8D9D-EACBA2B53539}"/>
              </a:ext>
            </a:extLst>
          </p:cNvPr>
          <p:cNvSpPr/>
          <p:nvPr/>
        </p:nvSpPr>
        <p:spPr>
          <a:xfrm>
            <a:off x="2967789" y="209359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C45BB0CF-547B-0B99-7272-2C9535BA687D}"/>
              </a:ext>
            </a:extLst>
          </p:cNvPr>
          <p:cNvSpPr/>
          <p:nvPr/>
        </p:nvSpPr>
        <p:spPr>
          <a:xfrm>
            <a:off x="3729789" y="209359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D021EF10-806F-0834-CF62-1E52F170B76E}"/>
              </a:ext>
            </a:extLst>
          </p:cNvPr>
          <p:cNvSpPr/>
          <p:nvPr/>
        </p:nvSpPr>
        <p:spPr>
          <a:xfrm>
            <a:off x="4491789" y="209359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6C102A12-EFD2-F4A7-41ED-CC948D8F16A8}"/>
              </a:ext>
            </a:extLst>
          </p:cNvPr>
          <p:cNvSpPr/>
          <p:nvPr/>
        </p:nvSpPr>
        <p:spPr>
          <a:xfrm>
            <a:off x="5253789" y="209359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1AEB2FB1-E543-DD52-4FCF-968C77379803}"/>
              </a:ext>
            </a:extLst>
          </p:cNvPr>
          <p:cNvSpPr/>
          <p:nvPr/>
        </p:nvSpPr>
        <p:spPr>
          <a:xfrm>
            <a:off x="6015789" y="209359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B61020A9-D269-C2D6-89FE-42EF98AF6AC8}"/>
              </a:ext>
            </a:extLst>
          </p:cNvPr>
          <p:cNvSpPr/>
          <p:nvPr/>
        </p:nvSpPr>
        <p:spPr>
          <a:xfrm>
            <a:off x="6777789" y="209359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587F8258-958A-D320-13F0-66FF049A751E}"/>
              </a:ext>
            </a:extLst>
          </p:cNvPr>
          <p:cNvSpPr/>
          <p:nvPr/>
        </p:nvSpPr>
        <p:spPr>
          <a:xfrm>
            <a:off x="7539789" y="209359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03C2516D-0F06-86BB-CE04-0B4122ED56E4}"/>
              </a:ext>
            </a:extLst>
          </p:cNvPr>
          <p:cNvSpPr/>
          <p:nvPr/>
        </p:nvSpPr>
        <p:spPr>
          <a:xfrm>
            <a:off x="8301789" y="209359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2728B996-009A-37E8-E32C-F3C6BB1FEA7A}"/>
              </a:ext>
            </a:extLst>
          </p:cNvPr>
          <p:cNvSpPr/>
          <p:nvPr/>
        </p:nvSpPr>
        <p:spPr>
          <a:xfrm>
            <a:off x="9063789" y="209359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A87DFBF8-819E-61E7-904F-C52115381A96}"/>
              </a:ext>
            </a:extLst>
          </p:cNvPr>
          <p:cNvSpPr/>
          <p:nvPr/>
        </p:nvSpPr>
        <p:spPr>
          <a:xfrm>
            <a:off x="9825789" y="209359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2DC7B3B3-117C-271F-2DBC-1FDF79560796}"/>
              </a:ext>
            </a:extLst>
          </p:cNvPr>
          <p:cNvSpPr/>
          <p:nvPr/>
        </p:nvSpPr>
        <p:spPr>
          <a:xfrm>
            <a:off x="10587787" y="209359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6FB1FC14-32A4-D30C-35FA-ECCB7EAB3ED6}"/>
              </a:ext>
            </a:extLst>
          </p:cNvPr>
          <p:cNvSpPr/>
          <p:nvPr/>
        </p:nvSpPr>
        <p:spPr>
          <a:xfrm>
            <a:off x="1443789" y="285148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02A79928-0A75-64FC-4890-0091691FAB58}"/>
              </a:ext>
            </a:extLst>
          </p:cNvPr>
          <p:cNvSpPr/>
          <p:nvPr/>
        </p:nvSpPr>
        <p:spPr>
          <a:xfrm>
            <a:off x="2205789" y="285148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AB1B6455-BB03-86A2-0874-815384A55320}"/>
              </a:ext>
            </a:extLst>
          </p:cNvPr>
          <p:cNvSpPr/>
          <p:nvPr/>
        </p:nvSpPr>
        <p:spPr>
          <a:xfrm>
            <a:off x="2967789" y="285148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1F3782E2-D27C-62CA-F5C0-FEFDEDC28B1F}"/>
              </a:ext>
            </a:extLst>
          </p:cNvPr>
          <p:cNvSpPr/>
          <p:nvPr/>
        </p:nvSpPr>
        <p:spPr>
          <a:xfrm>
            <a:off x="3729789" y="285148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3B721E02-5FF9-052D-3504-D28C42FDE6A1}"/>
              </a:ext>
            </a:extLst>
          </p:cNvPr>
          <p:cNvSpPr/>
          <p:nvPr/>
        </p:nvSpPr>
        <p:spPr>
          <a:xfrm>
            <a:off x="4491789" y="285148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417ED74E-12F4-24E2-B33D-E9A15DB5959F}"/>
              </a:ext>
            </a:extLst>
          </p:cNvPr>
          <p:cNvSpPr/>
          <p:nvPr/>
        </p:nvSpPr>
        <p:spPr>
          <a:xfrm>
            <a:off x="5253789" y="285148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9D01E2A1-1365-7592-3427-D8E961A9B170}"/>
              </a:ext>
            </a:extLst>
          </p:cNvPr>
          <p:cNvSpPr/>
          <p:nvPr/>
        </p:nvSpPr>
        <p:spPr>
          <a:xfrm>
            <a:off x="6015789" y="285148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50008714-8A21-B6C6-1E15-074860AA2F9F}"/>
              </a:ext>
            </a:extLst>
          </p:cNvPr>
          <p:cNvSpPr/>
          <p:nvPr/>
        </p:nvSpPr>
        <p:spPr>
          <a:xfrm>
            <a:off x="6777789" y="285148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8F1ABCCB-DEC0-E696-7CE5-6A1C24CEFE4C}"/>
              </a:ext>
            </a:extLst>
          </p:cNvPr>
          <p:cNvSpPr/>
          <p:nvPr/>
        </p:nvSpPr>
        <p:spPr>
          <a:xfrm>
            <a:off x="7539789" y="285148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99C67B3F-EF20-18AB-5E52-A42504336002}"/>
              </a:ext>
            </a:extLst>
          </p:cNvPr>
          <p:cNvSpPr/>
          <p:nvPr/>
        </p:nvSpPr>
        <p:spPr>
          <a:xfrm>
            <a:off x="8301789" y="285148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AA9F1B4A-D578-F81A-2190-6FD094B577C0}"/>
              </a:ext>
            </a:extLst>
          </p:cNvPr>
          <p:cNvSpPr/>
          <p:nvPr/>
        </p:nvSpPr>
        <p:spPr>
          <a:xfrm>
            <a:off x="9063789" y="285148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EDBA858F-5507-0E22-C9D4-269759FEF654}"/>
              </a:ext>
            </a:extLst>
          </p:cNvPr>
          <p:cNvSpPr/>
          <p:nvPr/>
        </p:nvSpPr>
        <p:spPr>
          <a:xfrm>
            <a:off x="9825789" y="285148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FB6DBD95-5BC1-DA3A-EBD8-E97DEE88AB41}"/>
              </a:ext>
            </a:extLst>
          </p:cNvPr>
          <p:cNvSpPr/>
          <p:nvPr/>
        </p:nvSpPr>
        <p:spPr>
          <a:xfrm>
            <a:off x="10587787" y="285148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3ACFD83C-7845-0DA4-E3B5-A96883C1ECEA}"/>
              </a:ext>
            </a:extLst>
          </p:cNvPr>
          <p:cNvSpPr/>
          <p:nvPr/>
        </p:nvSpPr>
        <p:spPr>
          <a:xfrm>
            <a:off x="1443789" y="360938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A4788961-6452-541D-7AC6-E3C2B666780F}"/>
              </a:ext>
            </a:extLst>
          </p:cNvPr>
          <p:cNvSpPr/>
          <p:nvPr/>
        </p:nvSpPr>
        <p:spPr>
          <a:xfrm>
            <a:off x="2205789" y="360938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96C59504-A255-C72F-968D-513B18D4750F}"/>
              </a:ext>
            </a:extLst>
          </p:cNvPr>
          <p:cNvSpPr/>
          <p:nvPr/>
        </p:nvSpPr>
        <p:spPr>
          <a:xfrm>
            <a:off x="2967789" y="360938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C48DDEED-FE3E-5C99-E10B-7B96481ED0D1}"/>
              </a:ext>
            </a:extLst>
          </p:cNvPr>
          <p:cNvSpPr/>
          <p:nvPr/>
        </p:nvSpPr>
        <p:spPr>
          <a:xfrm>
            <a:off x="3729789" y="360938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5089BC6C-77E4-A8E5-6B57-13F4090B8D55}"/>
              </a:ext>
            </a:extLst>
          </p:cNvPr>
          <p:cNvSpPr/>
          <p:nvPr/>
        </p:nvSpPr>
        <p:spPr>
          <a:xfrm>
            <a:off x="4491789" y="360938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7F9C7D79-00C9-7DBD-FF4B-E3D65C8F3A9E}"/>
              </a:ext>
            </a:extLst>
          </p:cNvPr>
          <p:cNvSpPr/>
          <p:nvPr/>
        </p:nvSpPr>
        <p:spPr>
          <a:xfrm>
            <a:off x="5253789" y="360938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65866A93-4688-DCBD-477A-DB0F7ED992FE}"/>
              </a:ext>
            </a:extLst>
          </p:cNvPr>
          <p:cNvSpPr/>
          <p:nvPr/>
        </p:nvSpPr>
        <p:spPr>
          <a:xfrm>
            <a:off x="6015789" y="360938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356AA4D8-6D6B-FB94-98D5-26DB5B398703}"/>
              </a:ext>
            </a:extLst>
          </p:cNvPr>
          <p:cNvSpPr/>
          <p:nvPr/>
        </p:nvSpPr>
        <p:spPr>
          <a:xfrm>
            <a:off x="6777789" y="360938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6B1621CE-F90D-C7A2-230A-951D55D651F4}"/>
              </a:ext>
            </a:extLst>
          </p:cNvPr>
          <p:cNvSpPr/>
          <p:nvPr/>
        </p:nvSpPr>
        <p:spPr>
          <a:xfrm>
            <a:off x="7539789" y="360938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CD925A80-3605-EA74-5822-B6A23C38BD75}"/>
              </a:ext>
            </a:extLst>
          </p:cNvPr>
          <p:cNvSpPr/>
          <p:nvPr/>
        </p:nvSpPr>
        <p:spPr>
          <a:xfrm>
            <a:off x="8301789" y="360938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99EC9114-9663-5CBD-3E4C-982704BBAF77}"/>
              </a:ext>
            </a:extLst>
          </p:cNvPr>
          <p:cNvSpPr/>
          <p:nvPr/>
        </p:nvSpPr>
        <p:spPr>
          <a:xfrm>
            <a:off x="9063789" y="360938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73EE4D82-31A7-1324-9C55-C4CB7D15DBC0}"/>
              </a:ext>
            </a:extLst>
          </p:cNvPr>
          <p:cNvSpPr/>
          <p:nvPr/>
        </p:nvSpPr>
        <p:spPr>
          <a:xfrm>
            <a:off x="9825789" y="360938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D905116A-FBF4-71C8-CB6F-E98BCBF89F76}"/>
              </a:ext>
            </a:extLst>
          </p:cNvPr>
          <p:cNvSpPr/>
          <p:nvPr/>
        </p:nvSpPr>
        <p:spPr>
          <a:xfrm>
            <a:off x="10587787" y="360938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769D53B2-5E6D-D35B-CB49-D9628F343CDB}"/>
              </a:ext>
            </a:extLst>
          </p:cNvPr>
          <p:cNvSpPr/>
          <p:nvPr/>
        </p:nvSpPr>
        <p:spPr>
          <a:xfrm>
            <a:off x="1443789" y="436727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16FA33CD-4094-29AA-4710-DEE6C11A9E02}"/>
              </a:ext>
            </a:extLst>
          </p:cNvPr>
          <p:cNvSpPr/>
          <p:nvPr/>
        </p:nvSpPr>
        <p:spPr>
          <a:xfrm>
            <a:off x="2205789" y="436727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0469DB18-09C8-36D6-090E-A26A1863F9FE}"/>
              </a:ext>
            </a:extLst>
          </p:cNvPr>
          <p:cNvSpPr/>
          <p:nvPr/>
        </p:nvSpPr>
        <p:spPr>
          <a:xfrm>
            <a:off x="2967789" y="436727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294CF988-26D0-A141-2B4C-F89B3968924A}"/>
              </a:ext>
            </a:extLst>
          </p:cNvPr>
          <p:cNvSpPr/>
          <p:nvPr/>
        </p:nvSpPr>
        <p:spPr>
          <a:xfrm>
            <a:off x="3729789" y="436727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BB240D02-D0A6-CBF8-E8F8-198E6E9E3740}"/>
              </a:ext>
            </a:extLst>
          </p:cNvPr>
          <p:cNvSpPr/>
          <p:nvPr/>
        </p:nvSpPr>
        <p:spPr>
          <a:xfrm>
            <a:off x="4491789" y="436727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ED466089-B5E1-1F37-637A-1E7428FF47D5}"/>
              </a:ext>
            </a:extLst>
          </p:cNvPr>
          <p:cNvSpPr/>
          <p:nvPr/>
        </p:nvSpPr>
        <p:spPr>
          <a:xfrm>
            <a:off x="5253789" y="436727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EFFDE1F2-9326-67B3-2502-604CCE5DFE87}"/>
              </a:ext>
            </a:extLst>
          </p:cNvPr>
          <p:cNvSpPr/>
          <p:nvPr/>
        </p:nvSpPr>
        <p:spPr>
          <a:xfrm>
            <a:off x="6015789" y="436727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CD27FD26-E540-29AC-4AB8-37C044F47420}"/>
              </a:ext>
            </a:extLst>
          </p:cNvPr>
          <p:cNvSpPr/>
          <p:nvPr/>
        </p:nvSpPr>
        <p:spPr>
          <a:xfrm>
            <a:off x="6777789" y="436727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D14B4153-9507-D3D8-16A3-408845BA34D5}"/>
              </a:ext>
            </a:extLst>
          </p:cNvPr>
          <p:cNvSpPr/>
          <p:nvPr/>
        </p:nvSpPr>
        <p:spPr>
          <a:xfrm>
            <a:off x="7539789" y="436727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5A5567C9-C47F-0DE2-6EE6-40CEB441D0CD}"/>
              </a:ext>
            </a:extLst>
          </p:cNvPr>
          <p:cNvSpPr/>
          <p:nvPr/>
        </p:nvSpPr>
        <p:spPr>
          <a:xfrm>
            <a:off x="8301789" y="436727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2E5A1C10-7B6F-408D-4BC4-C78697D5D210}"/>
              </a:ext>
            </a:extLst>
          </p:cNvPr>
          <p:cNvSpPr/>
          <p:nvPr/>
        </p:nvSpPr>
        <p:spPr>
          <a:xfrm>
            <a:off x="9063789" y="436727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3BE51596-02C4-6E9B-752E-B6A740D81921}"/>
              </a:ext>
            </a:extLst>
          </p:cNvPr>
          <p:cNvSpPr/>
          <p:nvPr/>
        </p:nvSpPr>
        <p:spPr>
          <a:xfrm>
            <a:off x="9825789" y="436727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85DEF334-9A79-40A8-421C-E9B2FE400007}"/>
              </a:ext>
            </a:extLst>
          </p:cNvPr>
          <p:cNvSpPr/>
          <p:nvPr/>
        </p:nvSpPr>
        <p:spPr>
          <a:xfrm>
            <a:off x="10587787" y="436727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95" name="楕円 94">
            <a:extLst>
              <a:ext uri="{FF2B5EF4-FFF2-40B4-BE49-F238E27FC236}">
                <a16:creationId xmlns:a16="http://schemas.microsoft.com/office/drawing/2014/main" id="{070088A3-7611-38A0-C6C2-D81F20C8ECD2}"/>
              </a:ext>
            </a:extLst>
          </p:cNvPr>
          <p:cNvSpPr/>
          <p:nvPr/>
        </p:nvSpPr>
        <p:spPr>
          <a:xfrm>
            <a:off x="1425789" y="512517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96" name="楕円 95">
            <a:extLst>
              <a:ext uri="{FF2B5EF4-FFF2-40B4-BE49-F238E27FC236}">
                <a16:creationId xmlns:a16="http://schemas.microsoft.com/office/drawing/2014/main" id="{020AF5F8-25AC-FBBF-65D5-39886236CF89}"/>
              </a:ext>
            </a:extLst>
          </p:cNvPr>
          <p:cNvSpPr/>
          <p:nvPr/>
        </p:nvSpPr>
        <p:spPr>
          <a:xfrm>
            <a:off x="2187789" y="512517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97" name="楕円 96">
            <a:extLst>
              <a:ext uri="{FF2B5EF4-FFF2-40B4-BE49-F238E27FC236}">
                <a16:creationId xmlns:a16="http://schemas.microsoft.com/office/drawing/2014/main" id="{625E1099-C925-9D9D-6368-2CE3B6531BF0}"/>
              </a:ext>
            </a:extLst>
          </p:cNvPr>
          <p:cNvSpPr/>
          <p:nvPr/>
        </p:nvSpPr>
        <p:spPr>
          <a:xfrm>
            <a:off x="2949789" y="512517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98" name="楕円 97">
            <a:extLst>
              <a:ext uri="{FF2B5EF4-FFF2-40B4-BE49-F238E27FC236}">
                <a16:creationId xmlns:a16="http://schemas.microsoft.com/office/drawing/2014/main" id="{5052805A-9570-53CE-7C93-C47A0C6E388E}"/>
              </a:ext>
            </a:extLst>
          </p:cNvPr>
          <p:cNvSpPr/>
          <p:nvPr/>
        </p:nvSpPr>
        <p:spPr>
          <a:xfrm>
            <a:off x="3711789" y="512517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99" name="楕円 98">
            <a:extLst>
              <a:ext uri="{FF2B5EF4-FFF2-40B4-BE49-F238E27FC236}">
                <a16:creationId xmlns:a16="http://schemas.microsoft.com/office/drawing/2014/main" id="{7DFBD102-3BF1-3BBE-EE21-C9F1946A3968}"/>
              </a:ext>
            </a:extLst>
          </p:cNvPr>
          <p:cNvSpPr/>
          <p:nvPr/>
        </p:nvSpPr>
        <p:spPr>
          <a:xfrm>
            <a:off x="4473789" y="512517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00" name="楕円 99">
            <a:extLst>
              <a:ext uri="{FF2B5EF4-FFF2-40B4-BE49-F238E27FC236}">
                <a16:creationId xmlns:a16="http://schemas.microsoft.com/office/drawing/2014/main" id="{EDFD8906-E625-97BB-44C0-108218E5CAB9}"/>
              </a:ext>
            </a:extLst>
          </p:cNvPr>
          <p:cNvSpPr/>
          <p:nvPr/>
        </p:nvSpPr>
        <p:spPr>
          <a:xfrm>
            <a:off x="5235789" y="512517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01" name="楕円 100">
            <a:extLst>
              <a:ext uri="{FF2B5EF4-FFF2-40B4-BE49-F238E27FC236}">
                <a16:creationId xmlns:a16="http://schemas.microsoft.com/office/drawing/2014/main" id="{CF1A1C9E-2666-6872-62BA-2DACEF2BB68A}"/>
              </a:ext>
            </a:extLst>
          </p:cNvPr>
          <p:cNvSpPr/>
          <p:nvPr/>
        </p:nvSpPr>
        <p:spPr>
          <a:xfrm>
            <a:off x="5997789" y="512517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02" name="楕円 101">
            <a:extLst>
              <a:ext uri="{FF2B5EF4-FFF2-40B4-BE49-F238E27FC236}">
                <a16:creationId xmlns:a16="http://schemas.microsoft.com/office/drawing/2014/main" id="{A971C4C8-9202-0D21-7171-435A864F09FF}"/>
              </a:ext>
            </a:extLst>
          </p:cNvPr>
          <p:cNvSpPr/>
          <p:nvPr/>
        </p:nvSpPr>
        <p:spPr>
          <a:xfrm>
            <a:off x="6759789" y="512517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03" name="楕円 102">
            <a:extLst>
              <a:ext uri="{FF2B5EF4-FFF2-40B4-BE49-F238E27FC236}">
                <a16:creationId xmlns:a16="http://schemas.microsoft.com/office/drawing/2014/main" id="{2C5454D4-183F-1E51-4757-5A8FC9549B10}"/>
              </a:ext>
            </a:extLst>
          </p:cNvPr>
          <p:cNvSpPr/>
          <p:nvPr/>
        </p:nvSpPr>
        <p:spPr>
          <a:xfrm>
            <a:off x="7521789" y="512517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04" name="楕円 103">
            <a:extLst>
              <a:ext uri="{FF2B5EF4-FFF2-40B4-BE49-F238E27FC236}">
                <a16:creationId xmlns:a16="http://schemas.microsoft.com/office/drawing/2014/main" id="{374A2975-55C2-1EFB-5D73-709C93E19423}"/>
              </a:ext>
            </a:extLst>
          </p:cNvPr>
          <p:cNvSpPr/>
          <p:nvPr/>
        </p:nvSpPr>
        <p:spPr>
          <a:xfrm>
            <a:off x="8283789" y="512517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05" name="楕円 104">
            <a:extLst>
              <a:ext uri="{FF2B5EF4-FFF2-40B4-BE49-F238E27FC236}">
                <a16:creationId xmlns:a16="http://schemas.microsoft.com/office/drawing/2014/main" id="{A83C4F7C-3E98-EF9B-B0D2-03F176EDD78F}"/>
              </a:ext>
            </a:extLst>
          </p:cNvPr>
          <p:cNvSpPr/>
          <p:nvPr/>
        </p:nvSpPr>
        <p:spPr>
          <a:xfrm>
            <a:off x="9045789" y="512517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06" name="楕円 105">
            <a:extLst>
              <a:ext uri="{FF2B5EF4-FFF2-40B4-BE49-F238E27FC236}">
                <a16:creationId xmlns:a16="http://schemas.microsoft.com/office/drawing/2014/main" id="{CEAED1AD-B7D0-516E-D9D7-72E41B5A0A0A}"/>
              </a:ext>
            </a:extLst>
          </p:cNvPr>
          <p:cNvSpPr/>
          <p:nvPr/>
        </p:nvSpPr>
        <p:spPr>
          <a:xfrm>
            <a:off x="9807789" y="512517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07" name="楕円 106">
            <a:extLst>
              <a:ext uri="{FF2B5EF4-FFF2-40B4-BE49-F238E27FC236}">
                <a16:creationId xmlns:a16="http://schemas.microsoft.com/office/drawing/2014/main" id="{FE4EA379-47BA-A80F-C37C-7714EF89E53E}"/>
              </a:ext>
            </a:extLst>
          </p:cNvPr>
          <p:cNvSpPr/>
          <p:nvPr/>
        </p:nvSpPr>
        <p:spPr>
          <a:xfrm>
            <a:off x="10569787" y="512517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08" name="楕円 107">
            <a:extLst>
              <a:ext uri="{FF2B5EF4-FFF2-40B4-BE49-F238E27FC236}">
                <a16:creationId xmlns:a16="http://schemas.microsoft.com/office/drawing/2014/main" id="{9DF44313-0C45-5AFC-8981-1D3EF3D26756}"/>
              </a:ext>
            </a:extLst>
          </p:cNvPr>
          <p:cNvSpPr/>
          <p:nvPr/>
        </p:nvSpPr>
        <p:spPr>
          <a:xfrm>
            <a:off x="1425789" y="588306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09" name="楕円 108">
            <a:extLst>
              <a:ext uri="{FF2B5EF4-FFF2-40B4-BE49-F238E27FC236}">
                <a16:creationId xmlns:a16="http://schemas.microsoft.com/office/drawing/2014/main" id="{ECD6DA19-67C9-7D9D-2FD2-DC9D001A9A23}"/>
              </a:ext>
            </a:extLst>
          </p:cNvPr>
          <p:cNvSpPr/>
          <p:nvPr/>
        </p:nvSpPr>
        <p:spPr>
          <a:xfrm>
            <a:off x="2187789" y="588306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10" name="楕円 109">
            <a:extLst>
              <a:ext uri="{FF2B5EF4-FFF2-40B4-BE49-F238E27FC236}">
                <a16:creationId xmlns:a16="http://schemas.microsoft.com/office/drawing/2014/main" id="{321F20DF-E4FE-D683-DE2E-D991C649CB6F}"/>
              </a:ext>
            </a:extLst>
          </p:cNvPr>
          <p:cNvSpPr/>
          <p:nvPr/>
        </p:nvSpPr>
        <p:spPr>
          <a:xfrm>
            <a:off x="2949789" y="588306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11" name="楕円 110">
            <a:extLst>
              <a:ext uri="{FF2B5EF4-FFF2-40B4-BE49-F238E27FC236}">
                <a16:creationId xmlns:a16="http://schemas.microsoft.com/office/drawing/2014/main" id="{8E420329-43B9-C5B8-5B6D-6F81BC6915BC}"/>
              </a:ext>
            </a:extLst>
          </p:cNvPr>
          <p:cNvSpPr/>
          <p:nvPr/>
        </p:nvSpPr>
        <p:spPr>
          <a:xfrm>
            <a:off x="3711789" y="588306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12" name="楕円 111">
            <a:extLst>
              <a:ext uri="{FF2B5EF4-FFF2-40B4-BE49-F238E27FC236}">
                <a16:creationId xmlns:a16="http://schemas.microsoft.com/office/drawing/2014/main" id="{0AED74EF-0F76-070F-3AB0-108F74D2346F}"/>
              </a:ext>
            </a:extLst>
          </p:cNvPr>
          <p:cNvSpPr/>
          <p:nvPr/>
        </p:nvSpPr>
        <p:spPr>
          <a:xfrm>
            <a:off x="4473789" y="588306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13" name="楕円 112">
            <a:extLst>
              <a:ext uri="{FF2B5EF4-FFF2-40B4-BE49-F238E27FC236}">
                <a16:creationId xmlns:a16="http://schemas.microsoft.com/office/drawing/2014/main" id="{106DF4F5-D70B-B813-42BE-3A760C4A80E3}"/>
              </a:ext>
            </a:extLst>
          </p:cNvPr>
          <p:cNvSpPr/>
          <p:nvPr/>
        </p:nvSpPr>
        <p:spPr>
          <a:xfrm>
            <a:off x="5235789" y="588306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14" name="楕円 113">
            <a:extLst>
              <a:ext uri="{FF2B5EF4-FFF2-40B4-BE49-F238E27FC236}">
                <a16:creationId xmlns:a16="http://schemas.microsoft.com/office/drawing/2014/main" id="{016B3C22-23F4-4CF6-06AC-934E1C04703A}"/>
              </a:ext>
            </a:extLst>
          </p:cNvPr>
          <p:cNvSpPr/>
          <p:nvPr/>
        </p:nvSpPr>
        <p:spPr>
          <a:xfrm>
            <a:off x="5997789" y="588306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15" name="楕円 114">
            <a:extLst>
              <a:ext uri="{FF2B5EF4-FFF2-40B4-BE49-F238E27FC236}">
                <a16:creationId xmlns:a16="http://schemas.microsoft.com/office/drawing/2014/main" id="{2B107BAD-B00C-6652-0D67-69F8F174DB96}"/>
              </a:ext>
            </a:extLst>
          </p:cNvPr>
          <p:cNvSpPr/>
          <p:nvPr/>
        </p:nvSpPr>
        <p:spPr>
          <a:xfrm>
            <a:off x="6759789" y="588306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16" name="楕円 115">
            <a:extLst>
              <a:ext uri="{FF2B5EF4-FFF2-40B4-BE49-F238E27FC236}">
                <a16:creationId xmlns:a16="http://schemas.microsoft.com/office/drawing/2014/main" id="{B5825E50-7CFE-5F91-19A6-2D84905961EA}"/>
              </a:ext>
            </a:extLst>
          </p:cNvPr>
          <p:cNvSpPr/>
          <p:nvPr/>
        </p:nvSpPr>
        <p:spPr>
          <a:xfrm>
            <a:off x="7521789" y="588306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17" name="楕円 116">
            <a:extLst>
              <a:ext uri="{FF2B5EF4-FFF2-40B4-BE49-F238E27FC236}">
                <a16:creationId xmlns:a16="http://schemas.microsoft.com/office/drawing/2014/main" id="{0AA31BEC-A6A6-3B9D-F78B-C766B4806558}"/>
              </a:ext>
            </a:extLst>
          </p:cNvPr>
          <p:cNvSpPr/>
          <p:nvPr/>
        </p:nvSpPr>
        <p:spPr>
          <a:xfrm>
            <a:off x="8283789" y="588306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18" name="楕円 117">
            <a:extLst>
              <a:ext uri="{FF2B5EF4-FFF2-40B4-BE49-F238E27FC236}">
                <a16:creationId xmlns:a16="http://schemas.microsoft.com/office/drawing/2014/main" id="{135296BF-8F11-9DA8-7E1E-E0054A6C8F67}"/>
              </a:ext>
            </a:extLst>
          </p:cNvPr>
          <p:cNvSpPr/>
          <p:nvPr/>
        </p:nvSpPr>
        <p:spPr>
          <a:xfrm>
            <a:off x="9045789" y="588306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19" name="楕円 118">
            <a:extLst>
              <a:ext uri="{FF2B5EF4-FFF2-40B4-BE49-F238E27FC236}">
                <a16:creationId xmlns:a16="http://schemas.microsoft.com/office/drawing/2014/main" id="{D967C8CF-7D36-E5C7-8ED7-4B5577EE7575}"/>
              </a:ext>
            </a:extLst>
          </p:cNvPr>
          <p:cNvSpPr/>
          <p:nvPr/>
        </p:nvSpPr>
        <p:spPr>
          <a:xfrm>
            <a:off x="9807789" y="588306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20" name="楕円 119">
            <a:extLst>
              <a:ext uri="{FF2B5EF4-FFF2-40B4-BE49-F238E27FC236}">
                <a16:creationId xmlns:a16="http://schemas.microsoft.com/office/drawing/2014/main" id="{0F37D29F-E24F-69B2-F8DD-44657C006491}"/>
              </a:ext>
            </a:extLst>
          </p:cNvPr>
          <p:cNvSpPr/>
          <p:nvPr/>
        </p:nvSpPr>
        <p:spPr>
          <a:xfrm>
            <a:off x="10569787" y="588306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9CB1C2E2-DFF6-71DB-88C4-25A6944AFA71}"/>
              </a:ext>
            </a:extLst>
          </p:cNvPr>
          <p:cNvSpPr/>
          <p:nvPr/>
        </p:nvSpPr>
        <p:spPr>
          <a:xfrm>
            <a:off x="2259821" y="2893996"/>
            <a:ext cx="1528010" cy="2273968"/>
          </a:xfrm>
          <a:custGeom>
            <a:avLst/>
            <a:gdLst>
              <a:gd name="csX0" fmla="*/ 0 w 1528010"/>
              <a:gd name="csY0" fmla="*/ 0 h 2273968"/>
              <a:gd name="csX1" fmla="*/ 0 w 1528010"/>
              <a:gd name="csY1" fmla="*/ 2273968 h 2273968"/>
              <a:gd name="csX2" fmla="*/ 1528010 w 1528010"/>
              <a:gd name="csY2" fmla="*/ 1528010 h 2273968"/>
              <a:gd name="csX3" fmla="*/ 0 w 1528010"/>
              <a:gd name="csY3" fmla="*/ 0 h 227396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528010" h="2273968">
                <a:moveTo>
                  <a:pt x="0" y="0"/>
                </a:moveTo>
                <a:lnTo>
                  <a:pt x="0" y="2273968"/>
                </a:lnTo>
                <a:lnTo>
                  <a:pt x="1528010" y="152801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573E141E-1E25-3D94-B5B5-6CA76F558D07}"/>
              </a:ext>
            </a:extLst>
          </p:cNvPr>
          <p:cNvSpPr/>
          <p:nvPr/>
        </p:nvSpPr>
        <p:spPr>
          <a:xfrm rot="5400000">
            <a:off x="7966456" y="4034874"/>
            <a:ext cx="1528010" cy="2273968"/>
          </a:xfrm>
          <a:custGeom>
            <a:avLst/>
            <a:gdLst>
              <a:gd name="csX0" fmla="*/ 0 w 1528010"/>
              <a:gd name="csY0" fmla="*/ 0 h 2273968"/>
              <a:gd name="csX1" fmla="*/ 0 w 1528010"/>
              <a:gd name="csY1" fmla="*/ 2273968 h 2273968"/>
              <a:gd name="csX2" fmla="*/ 1528010 w 1528010"/>
              <a:gd name="csY2" fmla="*/ 1528010 h 2273968"/>
              <a:gd name="csX3" fmla="*/ 0 w 1528010"/>
              <a:gd name="csY3" fmla="*/ 0 h 227396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528010" h="2273968">
                <a:moveTo>
                  <a:pt x="0" y="0"/>
                </a:moveTo>
                <a:lnTo>
                  <a:pt x="0" y="2273968"/>
                </a:lnTo>
                <a:lnTo>
                  <a:pt x="1528010" y="152801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C826B963-21F8-63F0-A97C-C38399B96B0D}"/>
              </a:ext>
            </a:extLst>
          </p:cNvPr>
          <p:cNvSpPr/>
          <p:nvPr/>
        </p:nvSpPr>
        <p:spPr>
          <a:xfrm>
            <a:off x="5286841" y="2898407"/>
            <a:ext cx="1552074" cy="2273969"/>
          </a:xfrm>
          <a:custGeom>
            <a:avLst/>
            <a:gdLst>
              <a:gd name="csX0" fmla="*/ 12032 w 1552074"/>
              <a:gd name="csY0" fmla="*/ 0 h 2273969"/>
              <a:gd name="csX1" fmla="*/ 0 w 1552074"/>
              <a:gd name="csY1" fmla="*/ 2273969 h 2273969"/>
              <a:gd name="csX2" fmla="*/ 1552074 w 1552074"/>
              <a:gd name="csY2" fmla="*/ 745958 h 2273969"/>
              <a:gd name="csX3" fmla="*/ 12032 w 1552074"/>
              <a:gd name="csY3" fmla="*/ 0 h 227396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552074" h="2273969">
                <a:moveTo>
                  <a:pt x="12032" y="0"/>
                </a:moveTo>
                <a:cubicBezTo>
                  <a:pt x="8021" y="757990"/>
                  <a:pt x="4011" y="1515979"/>
                  <a:pt x="0" y="2273969"/>
                </a:cubicBezTo>
                <a:lnTo>
                  <a:pt x="1552074" y="745958"/>
                </a:lnTo>
                <a:lnTo>
                  <a:pt x="12032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B8A92D5D-6F77-F6C4-B6D2-878AFAA7DCFB}"/>
              </a:ext>
            </a:extLst>
          </p:cNvPr>
          <p:cNvSpPr/>
          <p:nvPr/>
        </p:nvSpPr>
        <p:spPr>
          <a:xfrm>
            <a:off x="7587828" y="2124952"/>
            <a:ext cx="2295939" cy="1530626"/>
          </a:xfrm>
          <a:custGeom>
            <a:avLst/>
            <a:gdLst>
              <a:gd name="csX0" fmla="*/ 0 w 2295939"/>
              <a:gd name="csY0" fmla="*/ 0 h 1530626"/>
              <a:gd name="csX1" fmla="*/ 9939 w 2295939"/>
              <a:gd name="csY1" fmla="*/ 1530626 h 1530626"/>
              <a:gd name="csX2" fmla="*/ 2295939 w 2295939"/>
              <a:gd name="csY2" fmla="*/ 775252 h 1530626"/>
              <a:gd name="csX3" fmla="*/ 0 w 2295939"/>
              <a:gd name="csY3" fmla="*/ 0 h 15306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295939" h="1530626">
                <a:moveTo>
                  <a:pt x="0" y="0"/>
                </a:moveTo>
                <a:lnTo>
                  <a:pt x="9939" y="1530626"/>
                </a:lnTo>
                <a:lnTo>
                  <a:pt x="2295939" y="775252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1F193D40-F77A-788D-D852-4599921F3A8E}"/>
              </a:ext>
            </a:extLst>
          </p:cNvPr>
          <p:cNvSpPr txBox="1"/>
          <p:nvPr/>
        </p:nvSpPr>
        <p:spPr>
          <a:xfrm>
            <a:off x="2398639" y="3663380"/>
            <a:ext cx="585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+mn-ea"/>
              </a:rPr>
              <a:t>①</a:t>
            </a: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555C7B42-59CA-206D-A6AD-F12DDD437CE0}"/>
              </a:ext>
            </a:extLst>
          </p:cNvPr>
          <p:cNvSpPr txBox="1"/>
          <p:nvPr/>
        </p:nvSpPr>
        <p:spPr>
          <a:xfrm>
            <a:off x="5361789" y="3259561"/>
            <a:ext cx="585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>
                <a:latin typeface="+mn-ea"/>
              </a:rPr>
              <a:t>㋐</a:t>
            </a:r>
            <a:endParaRPr lang="en-US" altLang="ja-JP" sz="3600" b="1" dirty="0">
              <a:latin typeface="+mn-ea"/>
            </a:endParaRP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44D142EC-EA29-52E6-0147-966981DDC2F8}"/>
              </a:ext>
            </a:extLst>
          </p:cNvPr>
          <p:cNvSpPr txBox="1"/>
          <p:nvPr/>
        </p:nvSpPr>
        <p:spPr>
          <a:xfrm>
            <a:off x="8409789" y="2528319"/>
            <a:ext cx="585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>
                <a:latin typeface="+mn-ea"/>
              </a:rPr>
              <a:t>㋑</a:t>
            </a:r>
            <a:endParaRPr lang="en-US" altLang="ja-JP" sz="3600" b="1" dirty="0">
              <a:latin typeface="+mn-ea"/>
            </a:endParaRP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738FD966-A1E8-8478-E994-809074320E45}"/>
              </a:ext>
            </a:extLst>
          </p:cNvPr>
          <p:cNvSpPr txBox="1"/>
          <p:nvPr/>
        </p:nvSpPr>
        <p:spPr>
          <a:xfrm>
            <a:off x="8444078" y="4421275"/>
            <a:ext cx="585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>
                <a:latin typeface="+mn-ea"/>
              </a:rPr>
              <a:t>㋒</a:t>
            </a:r>
            <a:endParaRPr lang="en-US" altLang="ja-JP" sz="3600" b="1" dirty="0">
              <a:latin typeface="+mn-ea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9F3E23D-F4A3-F090-E456-F6059DE2B38C}"/>
              </a:ext>
            </a:extLst>
          </p:cNvPr>
          <p:cNvSpPr txBox="1"/>
          <p:nvPr/>
        </p:nvSpPr>
        <p:spPr>
          <a:xfrm>
            <a:off x="0" y="6488668"/>
            <a:ext cx="6846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800" dirty="0">
                <a:latin typeface="+mn-ea"/>
              </a:rPr>
              <a:t>【</a:t>
            </a:r>
            <a:r>
              <a:rPr kumimoji="0" lang="ja-JP" altLang="en-US" sz="1800">
                <a:latin typeface="+mn-ea"/>
              </a:rPr>
              <a:t>１年</a:t>
            </a:r>
            <a:r>
              <a:rPr kumimoji="0" lang="en-US" altLang="ja-JP" sz="1800" dirty="0">
                <a:latin typeface="+mn-ea"/>
              </a:rPr>
              <a:t>18.</a:t>
            </a:r>
            <a:r>
              <a:rPr kumimoji="0" lang="ja-JP" altLang="en-US" sz="1800">
                <a:latin typeface="+mn-ea"/>
              </a:rPr>
              <a:t>かたちづくり</a:t>
            </a:r>
            <a:r>
              <a:rPr kumimoji="0" lang="en-US" altLang="ja-JP" sz="1800" dirty="0">
                <a:latin typeface="+mn-ea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2728801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7C11F-00E2-9BFD-0409-13AF864FF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D73F3010-13F4-58DD-C212-087FABE2733D}"/>
              </a:ext>
            </a:extLst>
          </p:cNvPr>
          <p:cNvSpPr txBox="1"/>
          <p:nvPr/>
        </p:nvSpPr>
        <p:spPr>
          <a:xfrm>
            <a:off x="881726" y="543726"/>
            <a:ext cx="105402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ja-JP" altLang="en-US" sz="2800" dirty="0">
                <a:latin typeface="+mn-ea"/>
              </a:rPr>
              <a:t>正方形はどれですか。</a:t>
            </a:r>
            <a:r>
              <a:rPr lang="ja-JP" altLang="en-US" sz="2800" b="1" dirty="0">
                <a:latin typeface="+mn-ea"/>
              </a:rPr>
              <a:t>㋐</a:t>
            </a:r>
            <a:r>
              <a:rPr lang="ja-JP" altLang="en-US" sz="2800" dirty="0">
                <a:latin typeface="+mn-ea"/>
              </a:rPr>
              <a:t>～</a:t>
            </a:r>
            <a:r>
              <a:rPr lang="ja-JP" altLang="en-US" sz="2800" b="1" dirty="0">
                <a:latin typeface="+mn-ea"/>
              </a:rPr>
              <a:t>㋔</a:t>
            </a:r>
            <a:r>
              <a:rPr lang="ja-JP" altLang="en-US" sz="2800" dirty="0">
                <a:latin typeface="+mn-ea"/>
              </a:rPr>
              <a:t>の中からすべて</a:t>
            </a:r>
            <a:r>
              <a:rPr lang="ja-JP" altLang="en-US" sz="2800">
                <a:latin typeface="+mn-ea"/>
              </a:rPr>
              <a:t>選びましょう。</a:t>
            </a:r>
            <a:endParaRPr lang="en-US" altLang="ja-JP" sz="2800" dirty="0">
              <a:latin typeface="+mn-ea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4F4EDCE-0E7C-FB4E-197C-18203ADB7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>
                <a:latin typeface="+mn-ea"/>
              </a:rPr>
              <a:t>2</a:t>
            </a:fld>
            <a:endParaRPr kumimoji="1" lang="ja-JP" altLang="en-US" dirty="0">
              <a:latin typeface="+mn-ea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8F642D09-0392-B7C1-7BF6-764F1E420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75031"/>
              </p:ext>
            </p:extLst>
          </p:nvPr>
        </p:nvGraphicFramePr>
        <p:xfrm>
          <a:off x="1580587" y="1796112"/>
          <a:ext cx="4319997" cy="4319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727">
                  <a:extLst>
                    <a:ext uri="{9D8B030D-6E8A-4147-A177-3AD203B41FA5}">
                      <a16:colId xmlns:a16="http://schemas.microsoft.com/office/drawing/2014/main" val="1843604727"/>
                    </a:ext>
                  </a:extLst>
                </a:gridCol>
                <a:gridCol w="392727">
                  <a:extLst>
                    <a:ext uri="{9D8B030D-6E8A-4147-A177-3AD203B41FA5}">
                      <a16:colId xmlns:a16="http://schemas.microsoft.com/office/drawing/2014/main" val="1070419119"/>
                    </a:ext>
                  </a:extLst>
                </a:gridCol>
                <a:gridCol w="392727">
                  <a:extLst>
                    <a:ext uri="{9D8B030D-6E8A-4147-A177-3AD203B41FA5}">
                      <a16:colId xmlns:a16="http://schemas.microsoft.com/office/drawing/2014/main" val="1159165050"/>
                    </a:ext>
                  </a:extLst>
                </a:gridCol>
                <a:gridCol w="392727">
                  <a:extLst>
                    <a:ext uri="{9D8B030D-6E8A-4147-A177-3AD203B41FA5}">
                      <a16:colId xmlns:a16="http://schemas.microsoft.com/office/drawing/2014/main" val="893330797"/>
                    </a:ext>
                  </a:extLst>
                </a:gridCol>
                <a:gridCol w="392727">
                  <a:extLst>
                    <a:ext uri="{9D8B030D-6E8A-4147-A177-3AD203B41FA5}">
                      <a16:colId xmlns:a16="http://schemas.microsoft.com/office/drawing/2014/main" val="3054864961"/>
                    </a:ext>
                  </a:extLst>
                </a:gridCol>
                <a:gridCol w="392727">
                  <a:extLst>
                    <a:ext uri="{9D8B030D-6E8A-4147-A177-3AD203B41FA5}">
                      <a16:colId xmlns:a16="http://schemas.microsoft.com/office/drawing/2014/main" val="3226537005"/>
                    </a:ext>
                  </a:extLst>
                </a:gridCol>
                <a:gridCol w="392727">
                  <a:extLst>
                    <a:ext uri="{9D8B030D-6E8A-4147-A177-3AD203B41FA5}">
                      <a16:colId xmlns:a16="http://schemas.microsoft.com/office/drawing/2014/main" val="821355597"/>
                    </a:ext>
                  </a:extLst>
                </a:gridCol>
                <a:gridCol w="392727">
                  <a:extLst>
                    <a:ext uri="{9D8B030D-6E8A-4147-A177-3AD203B41FA5}">
                      <a16:colId xmlns:a16="http://schemas.microsoft.com/office/drawing/2014/main" val="2599857063"/>
                    </a:ext>
                  </a:extLst>
                </a:gridCol>
                <a:gridCol w="392727">
                  <a:extLst>
                    <a:ext uri="{9D8B030D-6E8A-4147-A177-3AD203B41FA5}">
                      <a16:colId xmlns:a16="http://schemas.microsoft.com/office/drawing/2014/main" val="512013320"/>
                    </a:ext>
                  </a:extLst>
                </a:gridCol>
                <a:gridCol w="392727">
                  <a:extLst>
                    <a:ext uri="{9D8B030D-6E8A-4147-A177-3AD203B41FA5}">
                      <a16:colId xmlns:a16="http://schemas.microsoft.com/office/drawing/2014/main" val="3794829552"/>
                    </a:ext>
                  </a:extLst>
                </a:gridCol>
                <a:gridCol w="392727">
                  <a:extLst>
                    <a:ext uri="{9D8B030D-6E8A-4147-A177-3AD203B41FA5}">
                      <a16:colId xmlns:a16="http://schemas.microsoft.com/office/drawing/2014/main" val="2842313516"/>
                    </a:ext>
                  </a:extLst>
                </a:gridCol>
              </a:tblGrid>
              <a:tr h="392727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905222"/>
                  </a:ext>
                </a:extLst>
              </a:tr>
              <a:tr h="392727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3562178"/>
                  </a:ext>
                </a:extLst>
              </a:tr>
              <a:tr h="392727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022313"/>
                  </a:ext>
                </a:extLst>
              </a:tr>
              <a:tr h="392727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2447252"/>
                  </a:ext>
                </a:extLst>
              </a:tr>
              <a:tr h="392727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807516"/>
                  </a:ext>
                </a:extLst>
              </a:tr>
              <a:tr h="39272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819445"/>
                  </a:ext>
                </a:extLst>
              </a:tr>
              <a:tr h="392727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018072"/>
                  </a:ext>
                </a:extLst>
              </a:tr>
              <a:tr h="392727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794946"/>
                  </a:ext>
                </a:extLst>
              </a:tr>
              <a:tr h="392727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1190785"/>
                  </a:ext>
                </a:extLst>
              </a:tr>
              <a:tr h="392727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597072"/>
                  </a:ext>
                </a:extLst>
              </a:tr>
              <a:tr h="392727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261147"/>
                  </a:ext>
                </a:extLst>
              </a:tr>
            </a:tbl>
          </a:graphicData>
        </a:graphic>
      </p:graphicFrame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12D3735B-926E-DCA3-001A-E34962A3C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613297"/>
              </p:ext>
            </p:extLst>
          </p:nvPr>
        </p:nvGraphicFramePr>
        <p:xfrm>
          <a:off x="5900584" y="1796111"/>
          <a:ext cx="4319997" cy="4319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727">
                  <a:extLst>
                    <a:ext uri="{9D8B030D-6E8A-4147-A177-3AD203B41FA5}">
                      <a16:colId xmlns:a16="http://schemas.microsoft.com/office/drawing/2014/main" val="1843604727"/>
                    </a:ext>
                  </a:extLst>
                </a:gridCol>
                <a:gridCol w="392727">
                  <a:extLst>
                    <a:ext uri="{9D8B030D-6E8A-4147-A177-3AD203B41FA5}">
                      <a16:colId xmlns:a16="http://schemas.microsoft.com/office/drawing/2014/main" val="1070419119"/>
                    </a:ext>
                  </a:extLst>
                </a:gridCol>
                <a:gridCol w="392727">
                  <a:extLst>
                    <a:ext uri="{9D8B030D-6E8A-4147-A177-3AD203B41FA5}">
                      <a16:colId xmlns:a16="http://schemas.microsoft.com/office/drawing/2014/main" val="1159165050"/>
                    </a:ext>
                  </a:extLst>
                </a:gridCol>
                <a:gridCol w="392727">
                  <a:extLst>
                    <a:ext uri="{9D8B030D-6E8A-4147-A177-3AD203B41FA5}">
                      <a16:colId xmlns:a16="http://schemas.microsoft.com/office/drawing/2014/main" val="893330797"/>
                    </a:ext>
                  </a:extLst>
                </a:gridCol>
                <a:gridCol w="392727">
                  <a:extLst>
                    <a:ext uri="{9D8B030D-6E8A-4147-A177-3AD203B41FA5}">
                      <a16:colId xmlns:a16="http://schemas.microsoft.com/office/drawing/2014/main" val="3054864961"/>
                    </a:ext>
                  </a:extLst>
                </a:gridCol>
                <a:gridCol w="392727">
                  <a:extLst>
                    <a:ext uri="{9D8B030D-6E8A-4147-A177-3AD203B41FA5}">
                      <a16:colId xmlns:a16="http://schemas.microsoft.com/office/drawing/2014/main" val="3226537005"/>
                    </a:ext>
                  </a:extLst>
                </a:gridCol>
                <a:gridCol w="392727">
                  <a:extLst>
                    <a:ext uri="{9D8B030D-6E8A-4147-A177-3AD203B41FA5}">
                      <a16:colId xmlns:a16="http://schemas.microsoft.com/office/drawing/2014/main" val="821355597"/>
                    </a:ext>
                  </a:extLst>
                </a:gridCol>
                <a:gridCol w="392727">
                  <a:extLst>
                    <a:ext uri="{9D8B030D-6E8A-4147-A177-3AD203B41FA5}">
                      <a16:colId xmlns:a16="http://schemas.microsoft.com/office/drawing/2014/main" val="2599857063"/>
                    </a:ext>
                  </a:extLst>
                </a:gridCol>
                <a:gridCol w="392727">
                  <a:extLst>
                    <a:ext uri="{9D8B030D-6E8A-4147-A177-3AD203B41FA5}">
                      <a16:colId xmlns:a16="http://schemas.microsoft.com/office/drawing/2014/main" val="512013320"/>
                    </a:ext>
                  </a:extLst>
                </a:gridCol>
                <a:gridCol w="392727">
                  <a:extLst>
                    <a:ext uri="{9D8B030D-6E8A-4147-A177-3AD203B41FA5}">
                      <a16:colId xmlns:a16="http://schemas.microsoft.com/office/drawing/2014/main" val="3794829552"/>
                    </a:ext>
                  </a:extLst>
                </a:gridCol>
                <a:gridCol w="392727">
                  <a:extLst>
                    <a:ext uri="{9D8B030D-6E8A-4147-A177-3AD203B41FA5}">
                      <a16:colId xmlns:a16="http://schemas.microsoft.com/office/drawing/2014/main" val="2842313516"/>
                    </a:ext>
                  </a:extLst>
                </a:gridCol>
              </a:tblGrid>
              <a:tr h="392727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905222"/>
                  </a:ext>
                </a:extLst>
              </a:tr>
              <a:tr h="392727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3562178"/>
                  </a:ext>
                </a:extLst>
              </a:tr>
              <a:tr h="392727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022313"/>
                  </a:ext>
                </a:extLst>
              </a:tr>
              <a:tr h="392727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2447252"/>
                  </a:ext>
                </a:extLst>
              </a:tr>
              <a:tr h="392727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807516"/>
                  </a:ext>
                </a:extLst>
              </a:tr>
              <a:tr h="39272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819445"/>
                  </a:ext>
                </a:extLst>
              </a:tr>
              <a:tr h="392727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018072"/>
                  </a:ext>
                </a:extLst>
              </a:tr>
              <a:tr h="392727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794946"/>
                  </a:ext>
                </a:extLst>
              </a:tr>
              <a:tr h="392727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1190785"/>
                  </a:ext>
                </a:extLst>
              </a:tr>
              <a:tr h="392727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597072"/>
                  </a:ext>
                </a:extLst>
              </a:tr>
              <a:tr h="392727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261147"/>
                  </a:ext>
                </a:extLst>
              </a:tr>
            </a:tbl>
          </a:graphicData>
        </a:graphic>
      </p:graphicFrame>
      <p:sp>
        <p:nvSpPr>
          <p:cNvPr id="5" name="台形 4">
            <a:extLst>
              <a:ext uri="{FF2B5EF4-FFF2-40B4-BE49-F238E27FC236}">
                <a16:creationId xmlns:a16="http://schemas.microsoft.com/office/drawing/2014/main" id="{6930E0A7-E3D9-1BEE-ECC7-7D9F13437AB6}"/>
              </a:ext>
            </a:extLst>
          </p:cNvPr>
          <p:cNvSpPr/>
          <p:nvPr/>
        </p:nvSpPr>
        <p:spPr>
          <a:xfrm>
            <a:off x="2383656" y="2199464"/>
            <a:ext cx="1554480" cy="1543689"/>
          </a:xfrm>
          <a:prstGeom prst="trapezoi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4C9BECA-F8AD-969E-63BF-E3D33CD98EA1}"/>
              </a:ext>
            </a:extLst>
          </p:cNvPr>
          <p:cNvSpPr/>
          <p:nvPr/>
        </p:nvSpPr>
        <p:spPr>
          <a:xfrm>
            <a:off x="5121420" y="2199464"/>
            <a:ext cx="1554479" cy="15436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7" name="平行四辺形 6">
            <a:extLst>
              <a:ext uri="{FF2B5EF4-FFF2-40B4-BE49-F238E27FC236}">
                <a16:creationId xmlns:a16="http://schemas.microsoft.com/office/drawing/2014/main" id="{EAEE90CE-317C-DA43-1A38-C5F7BFB7C85A}"/>
              </a:ext>
            </a:extLst>
          </p:cNvPr>
          <p:cNvSpPr/>
          <p:nvPr/>
        </p:nvSpPr>
        <p:spPr>
          <a:xfrm>
            <a:off x="7492621" y="2181683"/>
            <a:ext cx="1928883" cy="1561470"/>
          </a:xfrm>
          <a:prstGeom prst="parallelogram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8" name="ひし形 7">
            <a:extLst>
              <a:ext uri="{FF2B5EF4-FFF2-40B4-BE49-F238E27FC236}">
                <a16:creationId xmlns:a16="http://schemas.microsoft.com/office/drawing/2014/main" id="{855454F5-E47E-4CCE-5A56-E64B821DF74E}"/>
              </a:ext>
            </a:extLst>
          </p:cNvPr>
          <p:cNvSpPr/>
          <p:nvPr/>
        </p:nvSpPr>
        <p:spPr>
          <a:xfrm>
            <a:off x="3543916" y="4146505"/>
            <a:ext cx="1577504" cy="1561470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CB00D295-34DC-6B91-FF50-BD21839077C9}"/>
              </a:ext>
            </a:extLst>
          </p:cNvPr>
          <p:cNvSpPr/>
          <p:nvPr/>
        </p:nvSpPr>
        <p:spPr>
          <a:xfrm>
            <a:off x="6695744" y="4158153"/>
            <a:ext cx="1562389" cy="1561470"/>
          </a:xfrm>
          <a:custGeom>
            <a:avLst/>
            <a:gdLst>
              <a:gd name="csX0" fmla="*/ 0 w 1574800"/>
              <a:gd name="csY0" fmla="*/ 0 h 2357120"/>
              <a:gd name="csX1" fmla="*/ 1569720 w 1574800"/>
              <a:gd name="csY1" fmla="*/ 5080 h 2357120"/>
              <a:gd name="csX2" fmla="*/ 1574800 w 1574800"/>
              <a:gd name="csY2" fmla="*/ 2357120 h 2357120"/>
              <a:gd name="csX3" fmla="*/ 5080 w 1574800"/>
              <a:gd name="csY3" fmla="*/ 1965960 h 2357120"/>
              <a:gd name="csX4" fmla="*/ 0 w 1574800"/>
              <a:gd name="csY4" fmla="*/ 0 h 23571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574800" h="2357120">
                <a:moveTo>
                  <a:pt x="0" y="0"/>
                </a:moveTo>
                <a:lnTo>
                  <a:pt x="1569720" y="5080"/>
                </a:lnTo>
                <a:cubicBezTo>
                  <a:pt x="1571413" y="789093"/>
                  <a:pt x="1573107" y="1573107"/>
                  <a:pt x="1574800" y="2357120"/>
                </a:cubicBezTo>
                <a:lnTo>
                  <a:pt x="5080" y="1965960"/>
                </a:lnTo>
                <a:cubicBezTo>
                  <a:pt x="3387" y="1310640"/>
                  <a:pt x="1693" y="655320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8F1E832-7746-779A-EDFA-2EEB1E9A8C44}"/>
              </a:ext>
            </a:extLst>
          </p:cNvPr>
          <p:cNvSpPr txBox="1"/>
          <p:nvPr/>
        </p:nvSpPr>
        <p:spPr>
          <a:xfrm>
            <a:off x="2845199" y="2639253"/>
            <a:ext cx="585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>
                <a:latin typeface="+mn-ea"/>
              </a:rPr>
              <a:t>㋐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8070F0D-6571-E3A6-CEED-02FB2B3787DB}"/>
              </a:ext>
            </a:extLst>
          </p:cNvPr>
          <p:cNvSpPr txBox="1"/>
          <p:nvPr/>
        </p:nvSpPr>
        <p:spPr>
          <a:xfrm>
            <a:off x="8124659" y="2639252"/>
            <a:ext cx="585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>
                <a:latin typeface="+mn-ea"/>
              </a:rPr>
              <a:t>㋒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7160F82-E813-F7FE-76EF-F9D3663593CE}"/>
              </a:ext>
            </a:extLst>
          </p:cNvPr>
          <p:cNvSpPr txBox="1"/>
          <p:nvPr/>
        </p:nvSpPr>
        <p:spPr>
          <a:xfrm>
            <a:off x="5566432" y="2639253"/>
            <a:ext cx="585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>
                <a:latin typeface="+mn-ea"/>
              </a:rPr>
              <a:t>㋑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D651BEF-BB5E-49DB-0880-3540E0D37649}"/>
              </a:ext>
            </a:extLst>
          </p:cNvPr>
          <p:cNvSpPr txBox="1"/>
          <p:nvPr/>
        </p:nvSpPr>
        <p:spPr>
          <a:xfrm>
            <a:off x="4014191" y="4604074"/>
            <a:ext cx="585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>
                <a:latin typeface="+mn-ea"/>
              </a:rPr>
              <a:t>㋓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AC76959-D180-FAB7-E895-A29733877084}"/>
              </a:ext>
            </a:extLst>
          </p:cNvPr>
          <p:cNvSpPr txBox="1"/>
          <p:nvPr/>
        </p:nvSpPr>
        <p:spPr>
          <a:xfrm>
            <a:off x="7182452" y="4604073"/>
            <a:ext cx="585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>
                <a:latin typeface="+mn-ea"/>
              </a:rPr>
              <a:t>㋔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653D333-25BD-1214-25E4-CFDDA5CFB94B}"/>
              </a:ext>
            </a:extLst>
          </p:cNvPr>
          <p:cNvSpPr txBox="1"/>
          <p:nvPr/>
        </p:nvSpPr>
        <p:spPr>
          <a:xfrm>
            <a:off x="0" y="6488668"/>
            <a:ext cx="6846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800" dirty="0">
                <a:latin typeface="+mn-ea"/>
              </a:rPr>
              <a:t>【</a:t>
            </a:r>
            <a:r>
              <a:rPr kumimoji="0" lang="ja-JP" altLang="en-US" sz="1800" dirty="0">
                <a:latin typeface="+mn-ea"/>
              </a:rPr>
              <a:t>２年</a:t>
            </a:r>
            <a:r>
              <a:rPr kumimoji="0" lang="en-US" altLang="ja-JP" sz="1800" dirty="0">
                <a:latin typeface="+mn-ea"/>
              </a:rPr>
              <a:t>10.</a:t>
            </a:r>
            <a:r>
              <a:rPr kumimoji="0" lang="ja-JP" altLang="en-US" sz="1800" dirty="0">
                <a:latin typeface="+mn-ea"/>
              </a:rPr>
              <a:t>長方形と正方形</a:t>
            </a:r>
            <a:r>
              <a:rPr kumimoji="0" lang="en-US" altLang="ja-JP" sz="1800" dirty="0">
                <a:latin typeface="+mn-ea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1367186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1CBCE-E31E-6FA5-B817-0D319D620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265530C2-79A1-BC4F-04C0-E4F7B24CE1F4}"/>
              </a:ext>
            </a:extLst>
          </p:cNvPr>
          <p:cNvSpPr txBox="1"/>
          <p:nvPr/>
        </p:nvSpPr>
        <p:spPr>
          <a:xfrm>
            <a:off x="881726" y="543726"/>
            <a:ext cx="1054025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ja-JP" altLang="en-US" sz="2800" dirty="0">
                <a:latin typeface="+mn-ea"/>
              </a:rPr>
              <a:t>図のように、長方形の紙を対角線の部分で切ります。</a:t>
            </a:r>
            <a:endParaRPr lang="en-US" altLang="ja-JP" sz="2800" dirty="0">
              <a:latin typeface="+mn-ea"/>
            </a:endParaRPr>
          </a:p>
          <a:p>
            <a:pPr lvl="0"/>
            <a:r>
              <a:rPr lang="ja-JP" altLang="en-US" sz="2800" dirty="0">
                <a:latin typeface="+mn-ea"/>
              </a:rPr>
              <a:t>切り取ったあとにできる①の図形は何ですか。</a:t>
            </a:r>
            <a:endParaRPr lang="en-US" altLang="ja-JP" sz="2800" dirty="0">
              <a:latin typeface="+mn-ea"/>
            </a:endParaRPr>
          </a:p>
          <a:p>
            <a:pPr lvl="0"/>
            <a:r>
              <a:rPr lang="ja-JP" altLang="en-US" sz="2800" b="1" dirty="0">
                <a:latin typeface="+mn-ea"/>
              </a:rPr>
              <a:t>㋐</a:t>
            </a:r>
            <a:r>
              <a:rPr lang="ja-JP" altLang="en-US" sz="2800" dirty="0">
                <a:latin typeface="+mn-ea"/>
              </a:rPr>
              <a:t>～</a:t>
            </a:r>
            <a:r>
              <a:rPr lang="ja-JP" altLang="en-US" sz="2800" b="1" dirty="0">
                <a:latin typeface="+mn-ea"/>
              </a:rPr>
              <a:t>㋒</a:t>
            </a:r>
            <a:r>
              <a:rPr lang="ja-JP" altLang="en-US" sz="2800" dirty="0">
                <a:latin typeface="+mn-ea"/>
              </a:rPr>
              <a:t>の中から１つ選びましょう。</a:t>
            </a:r>
            <a:endParaRPr lang="en-US" altLang="ja-JP" sz="2800" dirty="0">
              <a:latin typeface="+mn-ea"/>
            </a:endParaRPr>
          </a:p>
          <a:p>
            <a:pPr lvl="0" algn="ctr"/>
            <a:r>
              <a:rPr lang="ja-JP" altLang="en-US" sz="2800" dirty="0">
                <a:latin typeface="+mn-ea"/>
              </a:rPr>
              <a:t>（　</a:t>
            </a:r>
            <a:r>
              <a:rPr lang="ja-JP" altLang="en-US" sz="2800" b="1" dirty="0">
                <a:latin typeface="+mn-ea"/>
              </a:rPr>
              <a:t>㋐</a:t>
            </a:r>
            <a:r>
              <a:rPr lang="ja-JP" altLang="en-US" sz="2800" dirty="0">
                <a:latin typeface="+mn-ea"/>
              </a:rPr>
              <a:t>正三角形　　</a:t>
            </a:r>
            <a:r>
              <a:rPr lang="ja-JP" altLang="en-US" sz="2800" b="1" dirty="0">
                <a:latin typeface="+mn-ea"/>
              </a:rPr>
              <a:t>㋑</a:t>
            </a:r>
            <a:r>
              <a:rPr lang="ja-JP" altLang="en-US" sz="2800" dirty="0">
                <a:latin typeface="+mn-ea"/>
              </a:rPr>
              <a:t>二等辺三角形　　</a:t>
            </a:r>
            <a:r>
              <a:rPr lang="ja-JP" altLang="en-US" sz="2800" b="1" dirty="0">
                <a:latin typeface="+mn-ea"/>
              </a:rPr>
              <a:t>㋒</a:t>
            </a:r>
            <a:r>
              <a:rPr lang="ja-JP" altLang="en-US" sz="2800" dirty="0">
                <a:latin typeface="+mn-ea"/>
              </a:rPr>
              <a:t>直角三角形　）</a:t>
            </a:r>
            <a:endParaRPr lang="en-US" altLang="ja-JP" sz="2800" dirty="0">
              <a:latin typeface="+mn-ea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2BA2451-1A55-5708-4262-055346540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>
                <a:latin typeface="+mn-ea"/>
              </a:rPr>
              <a:t>3</a:t>
            </a:fld>
            <a:endParaRPr kumimoji="1" lang="ja-JP" altLang="en-US" dirty="0">
              <a:latin typeface="+mn-ea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CC4AC09-C45E-B002-0D9C-BCE8054B17E2}"/>
              </a:ext>
            </a:extLst>
          </p:cNvPr>
          <p:cNvSpPr/>
          <p:nvPr/>
        </p:nvSpPr>
        <p:spPr>
          <a:xfrm>
            <a:off x="3730119" y="3112479"/>
            <a:ext cx="4731761" cy="288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2AFC8AE-F330-FE86-A405-3DC59DF89F75}"/>
              </a:ext>
            </a:extLst>
          </p:cNvPr>
          <p:cNvCxnSpPr>
            <a:cxnSpLocks/>
          </p:cNvCxnSpPr>
          <p:nvPr/>
        </p:nvCxnSpPr>
        <p:spPr>
          <a:xfrm flipH="1">
            <a:off x="3730119" y="3112479"/>
            <a:ext cx="4731761" cy="2880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グラフィックス 9" descr="はさみ 単色塗りつぶし">
            <a:extLst>
              <a:ext uri="{FF2B5EF4-FFF2-40B4-BE49-F238E27FC236}">
                <a16:creationId xmlns:a16="http://schemas.microsoft.com/office/drawing/2014/main" id="{8E1AAC5D-2D2F-21D3-F1DE-A9CEACA8C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78382">
            <a:off x="8185561" y="2441178"/>
            <a:ext cx="914400" cy="9144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F0E6B21-3AB4-724E-6CA9-795578BA66C0}"/>
              </a:ext>
            </a:extLst>
          </p:cNvPr>
          <p:cNvSpPr txBox="1"/>
          <p:nvPr/>
        </p:nvSpPr>
        <p:spPr>
          <a:xfrm>
            <a:off x="6694243" y="4743425"/>
            <a:ext cx="585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+mn-ea"/>
              </a:rPr>
              <a:t>①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947DE6D-4E69-6313-3183-D42343656288}"/>
              </a:ext>
            </a:extLst>
          </p:cNvPr>
          <p:cNvSpPr txBox="1"/>
          <p:nvPr/>
        </p:nvSpPr>
        <p:spPr>
          <a:xfrm>
            <a:off x="0" y="6488668"/>
            <a:ext cx="6846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800" dirty="0">
                <a:latin typeface="+mn-ea"/>
              </a:rPr>
              <a:t>【</a:t>
            </a:r>
            <a:r>
              <a:rPr kumimoji="0" lang="ja-JP" altLang="en-US" sz="1800" dirty="0">
                <a:latin typeface="+mn-ea"/>
              </a:rPr>
              <a:t>２年</a:t>
            </a:r>
            <a:r>
              <a:rPr kumimoji="0" lang="en-US" altLang="ja-JP" sz="1800" dirty="0">
                <a:latin typeface="+mn-ea"/>
              </a:rPr>
              <a:t>10.</a:t>
            </a:r>
            <a:r>
              <a:rPr kumimoji="0" lang="ja-JP" altLang="en-US" dirty="0">
                <a:latin typeface="+mn-ea"/>
              </a:rPr>
              <a:t>長方形と正方形</a:t>
            </a:r>
            <a:r>
              <a:rPr kumimoji="0" lang="en-US" altLang="ja-JP" sz="1800" dirty="0">
                <a:latin typeface="+mn-ea"/>
              </a:rPr>
              <a:t>】【</a:t>
            </a:r>
            <a:r>
              <a:rPr kumimoji="0" lang="ja-JP" altLang="en-US" sz="1800" dirty="0">
                <a:latin typeface="+mn-ea"/>
              </a:rPr>
              <a:t>４年９</a:t>
            </a:r>
            <a:r>
              <a:rPr kumimoji="0" lang="en-US" altLang="ja-JP" sz="1800" dirty="0">
                <a:latin typeface="+mn-ea"/>
              </a:rPr>
              <a:t>.</a:t>
            </a:r>
            <a:r>
              <a:rPr kumimoji="0" lang="ja-JP" altLang="en-US" sz="1800" dirty="0">
                <a:latin typeface="+mn-ea"/>
              </a:rPr>
              <a:t>垂直・平行と四角形</a:t>
            </a:r>
            <a:r>
              <a:rPr kumimoji="0" lang="en-US" altLang="ja-JP" sz="1800" dirty="0">
                <a:latin typeface="+mn-ea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249982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3ACB0-01F9-6B70-D265-48E89B7F9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三脚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2B86446-975D-28FD-2DC4-30B2BAC64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2" y="1381994"/>
            <a:ext cx="2937096" cy="4405644"/>
          </a:xfrm>
          <a:prstGeom prst="rect">
            <a:avLst/>
          </a:prstGeom>
        </p:spPr>
      </p:pic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4FDF3AAE-16B6-BA4A-A5BD-777EA1312140}"/>
              </a:ext>
            </a:extLst>
          </p:cNvPr>
          <p:cNvSpPr txBox="1"/>
          <p:nvPr/>
        </p:nvSpPr>
        <p:spPr>
          <a:xfrm>
            <a:off x="881726" y="543726"/>
            <a:ext cx="105402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+mn-ea"/>
              </a:rPr>
              <a:t>コンパスを</a:t>
            </a:r>
            <a:r>
              <a:rPr lang="ja-JP" altLang="en-US" sz="2800" b="1" dirty="0">
                <a:latin typeface="+mn-ea"/>
              </a:rPr>
              <a:t>㋐</a:t>
            </a:r>
            <a:r>
              <a:rPr lang="ja-JP" altLang="en-US" sz="2800" dirty="0">
                <a:latin typeface="+mn-ea"/>
              </a:rPr>
              <a:t>の長さに開き、</a:t>
            </a:r>
            <a:r>
              <a:rPr lang="ja-JP" altLang="en-US" sz="2800" b="1" dirty="0">
                <a:latin typeface="+mn-ea"/>
              </a:rPr>
              <a:t>㋐</a:t>
            </a:r>
            <a:r>
              <a:rPr lang="ja-JP" altLang="en-US" sz="2800" dirty="0">
                <a:latin typeface="+mn-ea"/>
              </a:rPr>
              <a:t>～</a:t>
            </a:r>
            <a:r>
              <a:rPr lang="ja-JP" altLang="en-US" sz="2800" b="1" dirty="0">
                <a:latin typeface="+mn-ea"/>
              </a:rPr>
              <a:t>㋓</a:t>
            </a:r>
            <a:r>
              <a:rPr lang="ja-JP" altLang="en-US" sz="2800" dirty="0">
                <a:latin typeface="+mn-ea"/>
              </a:rPr>
              <a:t>の直線の長さを比べました。</a:t>
            </a:r>
            <a:endParaRPr lang="en-US" altLang="ja-JP" sz="2800" dirty="0">
              <a:latin typeface="+mn-ea"/>
            </a:endParaRPr>
          </a:p>
          <a:p>
            <a:pPr lvl="0"/>
            <a:r>
              <a:rPr lang="ja-JP" altLang="en-US" sz="2800" b="1" dirty="0">
                <a:latin typeface="+mn-ea"/>
              </a:rPr>
              <a:t>㋐</a:t>
            </a:r>
            <a:r>
              <a:rPr lang="ja-JP" altLang="en-US" sz="2800" dirty="0">
                <a:latin typeface="+mn-ea"/>
              </a:rPr>
              <a:t>～</a:t>
            </a:r>
            <a:r>
              <a:rPr lang="ja-JP" altLang="en-US" sz="2800" b="1" dirty="0">
                <a:latin typeface="+mn-ea"/>
              </a:rPr>
              <a:t>㋓</a:t>
            </a:r>
            <a:r>
              <a:rPr lang="ja-JP" altLang="en-US" sz="2800" dirty="0">
                <a:latin typeface="+mn-ea"/>
              </a:rPr>
              <a:t>の中から一番長い直線を１つ選びましょう。</a:t>
            </a:r>
            <a:endParaRPr lang="en-US" altLang="ja-JP" sz="2800" dirty="0">
              <a:latin typeface="+mn-ea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426BC09-BA35-849C-D989-38787263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>
                <a:latin typeface="+mn-ea"/>
              </a:rPr>
              <a:t>4</a:t>
            </a:fld>
            <a:endParaRPr kumimoji="1" lang="ja-JP" altLang="en-US" dirty="0">
              <a:latin typeface="+mn-ea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3DA1B058-8EF5-F123-4AAB-FE9808448E35}"/>
              </a:ext>
            </a:extLst>
          </p:cNvPr>
          <p:cNvCxnSpPr>
            <a:cxnSpLocks/>
          </p:cNvCxnSpPr>
          <p:nvPr/>
        </p:nvCxnSpPr>
        <p:spPr>
          <a:xfrm flipV="1">
            <a:off x="4346367" y="3766944"/>
            <a:ext cx="1542606" cy="188032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5B1DA67D-6147-796D-0906-5477B7614456}"/>
              </a:ext>
            </a:extLst>
          </p:cNvPr>
          <p:cNvCxnSpPr>
            <a:cxnSpLocks/>
          </p:cNvCxnSpPr>
          <p:nvPr/>
        </p:nvCxnSpPr>
        <p:spPr>
          <a:xfrm flipV="1">
            <a:off x="8034507" y="3060703"/>
            <a:ext cx="156993" cy="2606548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楕円 37">
            <a:extLst>
              <a:ext uri="{FF2B5EF4-FFF2-40B4-BE49-F238E27FC236}">
                <a16:creationId xmlns:a16="http://schemas.microsoft.com/office/drawing/2014/main" id="{C693C6D3-1E28-FAF5-E6B5-FC89F15F21F5}"/>
              </a:ext>
            </a:extLst>
          </p:cNvPr>
          <p:cNvSpPr/>
          <p:nvPr/>
        </p:nvSpPr>
        <p:spPr>
          <a:xfrm>
            <a:off x="4298535" y="561605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3D8E2A50-8AFB-C92E-84F7-428121B30B8E}"/>
              </a:ext>
            </a:extLst>
          </p:cNvPr>
          <p:cNvSpPr/>
          <p:nvPr/>
        </p:nvSpPr>
        <p:spPr>
          <a:xfrm>
            <a:off x="7992919" y="561514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1F22D623-B91B-9005-7B17-2C252506320F}"/>
              </a:ext>
            </a:extLst>
          </p:cNvPr>
          <p:cNvCxnSpPr>
            <a:cxnSpLocks/>
          </p:cNvCxnSpPr>
          <p:nvPr/>
        </p:nvCxnSpPr>
        <p:spPr>
          <a:xfrm>
            <a:off x="9752137" y="4119854"/>
            <a:ext cx="1792393" cy="1489983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楕円 40">
            <a:extLst>
              <a:ext uri="{FF2B5EF4-FFF2-40B4-BE49-F238E27FC236}">
                <a16:creationId xmlns:a16="http://schemas.microsoft.com/office/drawing/2014/main" id="{C5F02E83-83D1-9ACB-D135-583640956C41}"/>
              </a:ext>
            </a:extLst>
          </p:cNvPr>
          <p:cNvSpPr/>
          <p:nvPr/>
        </p:nvSpPr>
        <p:spPr>
          <a:xfrm>
            <a:off x="11516419" y="559525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43" name="円弧 42">
            <a:extLst>
              <a:ext uri="{FF2B5EF4-FFF2-40B4-BE49-F238E27FC236}">
                <a16:creationId xmlns:a16="http://schemas.microsoft.com/office/drawing/2014/main" id="{A86B74AE-2280-FB42-4BE0-12B8C903818A}"/>
              </a:ext>
            </a:extLst>
          </p:cNvPr>
          <p:cNvSpPr/>
          <p:nvPr/>
        </p:nvSpPr>
        <p:spPr>
          <a:xfrm>
            <a:off x="1887250" y="3215651"/>
            <a:ext cx="4903200" cy="4903200"/>
          </a:xfrm>
          <a:prstGeom prst="arc">
            <a:avLst>
              <a:gd name="adj1" fmla="val 17334733"/>
              <a:gd name="adj2" fmla="val 19769344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38DF63E-2E3E-A677-57E4-7D8CB784B17B}"/>
              </a:ext>
            </a:extLst>
          </p:cNvPr>
          <p:cNvSpPr txBox="1"/>
          <p:nvPr/>
        </p:nvSpPr>
        <p:spPr>
          <a:xfrm>
            <a:off x="1742399" y="5623373"/>
            <a:ext cx="585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>
                <a:latin typeface="+mn-ea"/>
              </a:rPr>
              <a:t>㋐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2BA7F66-D20E-E2BC-257C-463E78A52546}"/>
              </a:ext>
            </a:extLst>
          </p:cNvPr>
          <p:cNvSpPr txBox="1"/>
          <p:nvPr/>
        </p:nvSpPr>
        <p:spPr>
          <a:xfrm>
            <a:off x="4600449" y="4119855"/>
            <a:ext cx="585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>
                <a:latin typeface="+mn-ea"/>
              </a:rPr>
              <a:t>㋑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F7C5A61-1899-0CE8-E90F-E1D2BE1A1528}"/>
              </a:ext>
            </a:extLst>
          </p:cNvPr>
          <p:cNvSpPr txBox="1"/>
          <p:nvPr/>
        </p:nvSpPr>
        <p:spPr>
          <a:xfrm>
            <a:off x="7400272" y="4060775"/>
            <a:ext cx="585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>
                <a:latin typeface="+mn-ea"/>
              </a:rPr>
              <a:t>㋒</a:t>
            </a: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133403CC-708E-87E8-3CF5-0CBE39C19121}"/>
              </a:ext>
            </a:extLst>
          </p:cNvPr>
          <p:cNvCxnSpPr>
            <a:cxnSpLocks/>
          </p:cNvCxnSpPr>
          <p:nvPr/>
        </p:nvCxnSpPr>
        <p:spPr>
          <a:xfrm>
            <a:off x="818968" y="5685315"/>
            <a:ext cx="244856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94EA2B9-931A-5348-4BDA-00E0B68AE57A}"/>
              </a:ext>
            </a:extLst>
          </p:cNvPr>
          <p:cNvSpPr txBox="1"/>
          <p:nvPr/>
        </p:nvSpPr>
        <p:spPr>
          <a:xfrm>
            <a:off x="10579259" y="4119854"/>
            <a:ext cx="585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>
                <a:latin typeface="+mn-ea"/>
              </a:rPr>
              <a:t>㋓</a:t>
            </a:r>
          </a:p>
        </p:txBody>
      </p:sp>
      <p:sp>
        <p:nvSpPr>
          <p:cNvPr id="11" name="円弧 10">
            <a:extLst>
              <a:ext uri="{FF2B5EF4-FFF2-40B4-BE49-F238E27FC236}">
                <a16:creationId xmlns:a16="http://schemas.microsoft.com/office/drawing/2014/main" id="{F7955685-6A95-EF11-B288-E596B308F964}"/>
              </a:ext>
            </a:extLst>
          </p:cNvPr>
          <p:cNvSpPr/>
          <p:nvPr/>
        </p:nvSpPr>
        <p:spPr>
          <a:xfrm>
            <a:off x="5577319" y="3233715"/>
            <a:ext cx="4903200" cy="4903200"/>
          </a:xfrm>
          <a:prstGeom prst="arc">
            <a:avLst>
              <a:gd name="adj1" fmla="val 15163371"/>
              <a:gd name="adj2" fmla="val 17682919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4" name="円弧 13">
            <a:extLst>
              <a:ext uri="{FF2B5EF4-FFF2-40B4-BE49-F238E27FC236}">
                <a16:creationId xmlns:a16="http://schemas.microsoft.com/office/drawing/2014/main" id="{963B0FC3-73F6-5086-1A7B-C13C326798B8}"/>
              </a:ext>
            </a:extLst>
          </p:cNvPr>
          <p:cNvSpPr/>
          <p:nvPr/>
        </p:nvSpPr>
        <p:spPr>
          <a:xfrm>
            <a:off x="9092930" y="3195668"/>
            <a:ext cx="4903200" cy="4903200"/>
          </a:xfrm>
          <a:prstGeom prst="arc">
            <a:avLst>
              <a:gd name="adj1" fmla="val 12085448"/>
              <a:gd name="adj2" fmla="val 14586925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249369A-E1BE-0427-8735-988CBDA37732}"/>
              </a:ext>
            </a:extLst>
          </p:cNvPr>
          <p:cNvSpPr txBox="1"/>
          <p:nvPr/>
        </p:nvSpPr>
        <p:spPr>
          <a:xfrm>
            <a:off x="0" y="6488668"/>
            <a:ext cx="6846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800" dirty="0">
                <a:latin typeface="+mn-ea"/>
              </a:rPr>
              <a:t>【</a:t>
            </a:r>
            <a:r>
              <a:rPr kumimoji="0" lang="ja-JP" altLang="en-US" sz="1800">
                <a:latin typeface="+mn-ea"/>
              </a:rPr>
              <a:t>３年</a:t>
            </a:r>
            <a:r>
              <a:rPr kumimoji="0" lang="en-US" altLang="ja-JP" sz="1800" dirty="0">
                <a:latin typeface="+mn-ea"/>
              </a:rPr>
              <a:t>12.</a:t>
            </a:r>
            <a:r>
              <a:rPr kumimoji="0" lang="ja-JP" altLang="en-US" sz="1800">
                <a:latin typeface="+mn-ea"/>
              </a:rPr>
              <a:t>円と球</a:t>
            </a:r>
            <a:r>
              <a:rPr kumimoji="0" lang="en-US" altLang="ja-JP" sz="1800" dirty="0">
                <a:latin typeface="+mn-ea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1588117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6145E-39FD-86F2-67BA-E612E3487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3F5543A6-6702-5286-1819-469B6AC3B708}"/>
              </a:ext>
            </a:extLst>
          </p:cNvPr>
          <p:cNvSpPr txBox="1"/>
          <p:nvPr/>
        </p:nvSpPr>
        <p:spPr>
          <a:xfrm>
            <a:off x="881726" y="543726"/>
            <a:ext cx="105402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ja-JP" altLang="en-US" sz="2800" dirty="0">
                <a:latin typeface="+mn-ea"/>
              </a:rPr>
              <a:t>二等辺三角形をかきます。はじめに辺ＡＢをかきました。</a:t>
            </a:r>
            <a:endParaRPr lang="en-US" altLang="ja-JP" sz="2800" dirty="0">
              <a:latin typeface="+mn-ea"/>
            </a:endParaRPr>
          </a:p>
          <a:p>
            <a:pPr lvl="0"/>
            <a:r>
              <a:rPr lang="ja-JP" altLang="en-US" sz="2800" dirty="0">
                <a:latin typeface="+mn-ea"/>
              </a:rPr>
              <a:t>頂点として正しいものを、</a:t>
            </a:r>
            <a:r>
              <a:rPr lang="ja-JP" altLang="en-US" sz="2800" b="1" dirty="0">
                <a:latin typeface="+mn-ea"/>
              </a:rPr>
              <a:t>ア</a:t>
            </a:r>
            <a:r>
              <a:rPr lang="ja-JP" altLang="en-US" sz="2800" dirty="0">
                <a:latin typeface="+mn-ea"/>
              </a:rPr>
              <a:t>～</a:t>
            </a:r>
            <a:r>
              <a:rPr lang="ja-JP" altLang="en-US" sz="2800" b="1" dirty="0">
                <a:latin typeface="+mn-ea"/>
              </a:rPr>
              <a:t>オ</a:t>
            </a:r>
            <a:r>
              <a:rPr lang="ja-JP" altLang="en-US" sz="2800" dirty="0">
                <a:latin typeface="+mn-ea"/>
              </a:rPr>
              <a:t>の中から１つ選びましょう。</a:t>
            </a:r>
            <a:endParaRPr lang="en-US" altLang="ja-JP" sz="2800" dirty="0">
              <a:latin typeface="+mn-ea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B86E662-857B-F3C9-7D2F-04C39446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>
                <a:latin typeface="+mn-ea"/>
              </a:rPr>
              <a:t>5</a:t>
            </a:fld>
            <a:endParaRPr kumimoji="1" lang="ja-JP" altLang="en-US" dirty="0">
              <a:latin typeface="+mn-ea"/>
            </a:endParaRPr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C17E050B-6604-F4A1-E0BB-328A62206B4E}"/>
              </a:ext>
            </a:extLst>
          </p:cNvPr>
          <p:cNvSpPr/>
          <p:nvPr/>
        </p:nvSpPr>
        <p:spPr>
          <a:xfrm>
            <a:off x="4550627" y="280706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8AA13CF2-F997-6188-FDE0-6F603E94BA66}"/>
              </a:ext>
            </a:extLst>
          </p:cNvPr>
          <p:cNvSpPr/>
          <p:nvPr/>
        </p:nvSpPr>
        <p:spPr>
          <a:xfrm>
            <a:off x="5312627" y="280706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56D7948C-7357-627A-95C7-24875BC7BCB7}"/>
              </a:ext>
            </a:extLst>
          </p:cNvPr>
          <p:cNvSpPr/>
          <p:nvPr/>
        </p:nvSpPr>
        <p:spPr>
          <a:xfrm>
            <a:off x="6074627" y="280706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ADA9F2D7-856B-BB64-6E75-7DAD43F3F85A}"/>
              </a:ext>
            </a:extLst>
          </p:cNvPr>
          <p:cNvSpPr/>
          <p:nvPr/>
        </p:nvSpPr>
        <p:spPr>
          <a:xfrm>
            <a:off x="6836627" y="280706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C4A5C7AD-07F0-B182-8BDA-59B5096516F1}"/>
              </a:ext>
            </a:extLst>
          </p:cNvPr>
          <p:cNvSpPr/>
          <p:nvPr/>
        </p:nvSpPr>
        <p:spPr>
          <a:xfrm>
            <a:off x="7598625" y="280706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6C707BA8-E198-9288-2FEE-1182F0A7B627}"/>
              </a:ext>
            </a:extLst>
          </p:cNvPr>
          <p:cNvSpPr/>
          <p:nvPr/>
        </p:nvSpPr>
        <p:spPr>
          <a:xfrm>
            <a:off x="4550627" y="356496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E20BCFEE-23C3-6BD1-E15B-4BBB63A71B8F}"/>
              </a:ext>
            </a:extLst>
          </p:cNvPr>
          <p:cNvSpPr/>
          <p:nvPr/>
        </p:nvSpPr>
        <p:spPr>
          <a:xfrm>
            <a:off x="5312627" y="356496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E68FD99F-50A2-151D-9C4A-AE5FB539891E}"/>
              </a:ext>
            </a:extLst>
          </p:cNvPr>
          <p:cNvSpPr/>
          <p:nvPr/>
        </p:nvSpPr>
        <p:spPr>
          <a:xfrm>
            <a:off x="6074627" y="356496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5C5D4F80-3EB0-3D00-2EF4-FA6D36014D8D}"/>
              </a:ext>
            </a:extLst>
          </p:cNvPr>
          <p:cNvSpPr/>
          <p:nvPr/>
        </p:nvSpPr>
        <p:spPr>
          <a:xfrm>
            <a:off x="6836627" y="356496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C2C161B9-3333-8FF0-D20E-DC177BBB2DDA}"/>
              </a:ext>
            </a:extLst>
          </p:cNvPr>
          <p:cNvSpPr/>
          <p:nvPr/>
        </p:nvSpPr>
        <p:spPr>
          <a:xfrm>
            <a:off x="7598625" y="356496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63" name="楕円 62">
            <a:extLst>
              <a:ext uri="{FF2B5EF4-FFF2-40B4-BE49-F238E27FC236}">
                <a16:creationId xmlns:a16="http://schemas.microsoft.com/office/drawing/2014/main" id="{A6D8D3BB-D7B4-7ABB-D71B-4318D3DF6D34}"/>
              </a:ext>
            </a:extLst>
          </p:cNvPr>
          <p:cNvSpPr/>
          <p:nvPr/>
        </p:nvSpPr>
        <p:spPr>
          <a:xfrm>
            <a:off x="4532627" y="432285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64" name="楕円 63">
            <a:extLst>
              <a:ext uri="{FF2B5EF4-FFF2-40B4-BE49-F238E27FC236}">
                <a16:creationId xmlns:a16="http://schemas.microsoft.com/office/drawing/2014/main" id="{32FB79D1-FACE-0C30-DB84-CD86352C9A4F}"/>
              </a:ext>
            </a:extLst>
          </p:cNvPr>
          <p:cNvSpPr/>
          <p:nvPr/>
        </p:nvSpPr>
        <p:spPr>
          <a:xfrm>
            <a:off x="5294627" y="432285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177AC952-FD6C-4EAD-A7F9-1E31BD09D710}"/>
              </a:ext>
            </a:extLst>
          </p:cNvPr>
          <p:cNvSpPr/>
          <p:nvPr/>
        </p:nvSpPr>
        <p:spPr>
          <a:xfrm>
            <a:off x="6056627" y="432285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66" name="楕円 65">
            <a:extLst>
              <a:ext uri="{FF2B5EF4-FFF2-40B4-BE49-F238E27FC236}">
                <a16:creationId xmlns:a16="http://schemas.microsoft.com/office/drawing/2014/main" id="{97A5E132-1FD4-FCD4-2F76-B27D72EB2124}"/>
              </a:ext>
            </a:extLst>
          </p:cNvPr>
          <p:cNvSpPr/>
          <p:nvPr/>
        </p:nvSpPr>
        <p:spPr>
          <a:xfrm>
            <a:off x="6818627" y="432285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701BB0D3-5DE0-5F0F-2888-4EAE7B9FE725}"/>
              </a:ext>
            </a:extLst>
          </p:cNvPr>
          <p:cNvSpPr/>
          <p:nvPr/>
        </p:nvSpPr>
        <p:spPr>
          <a:xfrm>
            <a:off x="7580625" y="4322855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77" name="楕円 76">
            <a:extLst>
              <a:ext uri="{FF2B5EF4-FFF2-40B4-BE49-F238E27FC236}">
                <a16:creationId xmlns:a16="http://schemas.microsoft.com/office/drawing/2014/main" id="{820FA934-1243-B19A-4555-006073E129F7}"/>
              </a:ext>
            </a:extLst>
          </p:cNvPr>
          <p:cNvSpPr/>
          <p:nvPr/>
        </p:nvSpPr>
        <p:spPr>
          <a:xfrm>
            <a:off x="4532627" y="508075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78" name="楕円 77">
            <a:extLst>
              <a:ext uri="{FF2B5EF4-FFF2-40B4-BE49-F238E27FC236}">
                <a16:creationId xmlns:a16="http://schemas.microsoft.com/office/drawing/2014/main" id="{75F54291-B1A2-91F0-D872-18458AF789EC}"/>
              </a:ext>
            </a:extLst>
          </p:cNvPr>
          <p:cNvSpPr/>
          <p:nvPr/>
        </p:nvSpPr>
        <p:spPr>
          <a:xfrm>
            <a:off x="5294627" y="508075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6684A7AB-7F8A-4EC4-AA9D-B5B4E76E3E86}"/>
              </a:ext>
            </a:extLst>
          </p:cNvPr>
          <p:cNvSpPr/>
          <p:nvPr/>
        </p:nvSpPr>
        <p:spPr>
          <a:xfrm>
            <a:off x="6056627" y="508075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80" name="楕円 79">
            <a:extLst>
              <a:ext uri="{FF2B5EF4-FFF2-40B4-BE49-F238E27FC236}">
                <a16:creationId xmlns:a16="http://schemas.microsoft.com/office/drawing/2014/main" id="{2772884C-1948-AC14-3781-B08E9A01DFB3}"/>
              </a:ext>
            </a:extLst>
          </p:cNvPr>
          <p:cNvSpPr/>
          <p:nvPr/>
        </p:nvSpPr>
        <p:spPr>
          <a:xfrm>
            <a:off x="6818627" y="508075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81" name="楕円 80">
            <a:extLst>
              <a:ext uri="{FF2B5EF4-FFF2-40B4-BE49-F238E27FC236}">
                <a16:creationId xmlns:a16="http://schemas.microsoft.com/office/drawing/2014/main" id="{9D14262A-22BB-CF96-8054-7B17897FB6F2}"/>
              </a:ext>
            </a:extLst>
          </p:cNvPr>
          <p:cNvSpPr/>
          <p:nvPr/>
        </p:nvSpPr>
        <p:spPr>
          <a:xfrm>
            <a:off x="7580625" y="5080750"/>
            <a:ext cx="108000" cy="10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4A19F012-903D-610E-2770-F20B704AF175}"/>
              </a:ext>
            </a:extLst>
          </p:cNvPr>
          <p:cNvCxnSpPr>
            <a:cxnSpLocks/>
            <a:stCxn id="63" idx="6"/>
            <a:endCxn id="67" idx="2"/>
          </p:cNvCxnSpPr>
          <p:nvPr/>
        </p:nvCxnSpPr>
        <p:spPr>
          <a:xfrm>
            <a:off x="4640627" y="4376855"/>
            <a:ext cx="29399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7179801E-CB99-83A2-A28C-0FC40B954FE4}"/>
              </a:ext>
            </a:extLst>
          </p:cNvPr>
          <p:cNvSpPr txBox="1"/>
          <p:nvPr/>
        </p:nvSpPr>
        <p:spPr>
          <a:xfrm>
            <a:off x="3929207" y="4053689"/>
            <a:ext cx="585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>
                <a:latin typeface="+mn-ea"/>
              </a:rPr>
              <a:t>Ａ</a:t>
            </a: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0985B479-2B8E-E4D0-6DA2-BB6F8EE602FD}"/>
              </a:ext>
            </a:extLst>
          </p:cNvPr>
          <p:cNvSpPr txBox="1"/>
          <p:nvPr/>
        </p:nvSpPr>
        <p:spPr>
          <a:xfrm>
            <a:off x="7706625" y="4053689"/>
            <a:ext cx="585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>
                <a:latin typeface="+mn-ea"/>
              </a:rPr>
              <a:t>Ｂ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EEFAF615-2860-FBE6-0416-6CABCF7BBA6F}"/>
              </a:ext>
            </a:extLst>
          </p:cNvPr>
          <p:cNvSpPr txBox="1"/>
          <p:nvPr/>
        </p:nvSpPr>
        <p:spPr>
          <a:xfrm>
            <a:off x="4311917" y="2178182"/>
            <a:ext cx="585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>
                <a:latin typeface="+mn-ea"/>
              </a:rPr>
              <a:t>ア</a:t>
            </a:r>
            <a:endParaRPr lang="ja-JP" altLang="en-US" sz="3600" b="1" dirty="0">
              <a:latin typeface="+mn-ea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9C820AF0-D186-7586-4C8F-9239FD5AEFF4}"/>
              </a:ext>
            </a:extLst>
          </p:cNvPr>
          <p:cNvSpPr txBox="1"/>
          <p:nvPr/>
        </p:nvSpPr>
        <p:spPr>
          <a:xfrm>
            <a:off x="5060417" y="2178182"/>
            <a:ext cx="585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>
                <a:latin typeface="+mn-ea"/>
              </a:rPr>
              <a:t>イ</a:t>
            </a:r>
            <a:endParaRPr lang="ja-JP" altLang="en-US" sz="3600" b="1" dirty="0">
              <a:latin typeface="+mn-ea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557AD76C-267C-07E6-0F56-585CABB5C102}"/>
              </a:ext>
            </a:extLst>
          </p:cNvPr>
          <p:cNvSpPr txBox="1"/>
          <p:nvPr/>
        </p:nvSpPr>
        <p:spPr>
          <a:xfrm>
            <a:off x="5808917" y="2178182"/>
            <a:ext cx="585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>
                <a:latin typeface="+mn-ea"/>
              </a:rPr>
              <a:t>ウ</a:t>
            </a:r>
            <a:endParaRPr lang="ja-JP" altLang="en-US" sz="3600" b="1" dirty="0">
              <a:latin typeface="+mn-ea"/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E03D9A18-4543-DF3C-D065-39F9B708A1E9}"/>
              </a:ext>
            </a:extLst>
          </p:cNvPr>
          <p:cNvSpPr txBox="1"/>
          <p:nvPr/>
        </p:nvSpPr>
        <p:spPr>
          <a:xfrm>
            <a:off x="6557417" y="2178182"/>
            <a:ext cx="585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>
                <a:latin typeface="+mn-ea"/>
              </a:rPr>
              <a:t>エ</a:t>
            </a:r>
            <a:endParaRPr lang="ja-JP" altLang="en-US" sz="3600" b="1" dirty="0">
              <a:latin typeface="+mn-ea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29C4D918-0972-DFBB-A535-E8B5E0152A23}"/>
              </a:ext>
            </a:extLst>
          </p:cNvPr>
          <p:cNvSpPr txBox="1"/>
          <p:nvPr/>
        </p:nvSpPr>
        <p:spPr>
          <a:xfrm>
            <a:off x="7305917" y="2178182"/>
            <a:ext cx="585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>
                <a:latin typeface="+mn-ea"/>
              </a:rPr>
              <a:t>オ</a:t>
            </a:r>
            <a:endParaRPr lang="ja-JP" altLang="en-US" sz="3600" b="1" dirty="0">
              <a:latin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3D08617-4E4E-5319-82D3-EB498E8DDF0E}"/>
              </a:ext>
            </a:extLst>
          </p:cNvPr>
          <p:cNvSpPr txBox="1"/>
          <p:nvPr/>
        </p:nvSpPr>
        <p:spPr>
          <a:xfrm>
            <a:off x="0" y="6493915"/>
            <a:ext cx="6846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800" dirty="0">
                <a:latin typeface="+mn-ea"/>
              </a:rPr>
              <a:t>【</a:t>
            </a:r>
            <a:r>
              <a:rPr kumimoji="0" lang="ja-JP" altLang="en-US" sz="1800">
                <a:latin typeface="+mn-ea"/>
              </a:rPr>
              <a:t>３年</a:t>
            </a:r>
            <a:r>
              <a:rPr kumimoji="0" lang="en-US" altLang="ja-JP" sz="1800" dirty="0">
                <a:latin typeface="+mn-ea"/>
              </a:rPr>
              <a:t>18.</a:t>
            </a:r>
            <a:r>
              <a:rPr kumimoji="0" lang="ja-JP" altLang="en-US" sz="1800">
                <a:latin typeface="+mn-ea"/>
              </a:rPr>
              <a:t>三角形と角</a:t>
            </a:r>
            <a:r>
              <a:rPr kumimoji="0" lang="en-US" altLang="ja-JP" sz="1800" dirty="0">
                <a:latin typeface="+mn-ea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790239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3745B-4CCD-FB53-4FCA-9D4D209ED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32757F73-C152-17C0-27BA-55B32A58F004}"/>
              </a:ext>
            </a:extLst>
          </p:cNvPr>
          <p:cNvSpPr txBox="1"/>
          <p:nvPr/>
        </p:nvSpPr>
        <p:spPr>
          <a:xfrm>
            <a:off x="881726" y="543726"/>
            <a:ext cx="105383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+mn-ea"/>
              </a:rPr>
              <a:t>図の三角形の名前は何ですか。</a:t>
            </a:r>
            <a:r>
              <a:rPr lang="ja-JP" altLang="en-US" sz="2800" b="1" dirty="0">
                <a:latin typeface="+mn-ea"/>
              </a:rPr>
              <a:t>㋐</a:t>
            </a:r>
            <a:r>
              <a:rPr lang="ja-JP" altLang="en-US" sz="2800" dirty="0">
                <a:latin typeface="+mn-ea"/>
              </a:rPr>
              <a:t>～</a:t>
            </a:r>
            <a:r>
              <a:rPr lang="ja-JP" altLang="en-US" sz="2800" b="1" dirty="0">
                <a:latin typeface="+mn-ea"/>
              </a:rPr>
              <a:t>㋒</a:t>
            </a:r>
            <a:r>
              <a:rPr lang="ja-JP" altLang="en-US" sz="2800" dirty="0">
                <a:latin typeface="+mn-ea"/>
              </a:rPr>
              <a:t>の中から１つ選びましょう。</a:t>
            </a:r>
            <a:endParaRPr lang="en-US" altLang="ja-JP" sz="2800" dirty="0">
              <a:latin typeface="+mn-ea"/>
            </a:endParaRPr>
          </a:p>
          <a:p>
            <a:pPr lvl="0" algn="ctr"/>
            <a:r>
              <a:rPr lang="ja-JP" altLang="en-US" sz="2800" dirty="0">
                <a:latin typeface="+mn-ea"/>
              </a:rPr>
              <a:t>（　</a:t>
            </a:r>
            <a:r>
              <a:rPr lang="ja-JP" altLang="en-US" sz="2800" b="1" dirty="0">
                <a:latin typeface="+mn-ea"/>
              </a:rPr>
              <a:t>㋐</a:t>
            </a:r>
            <a:r>
              <a:rPr lang="ja-JP" altLang="en-US" sz="2800" dirty="0">
                <a:latin typeface="+mn-ea"/>
              </a:rPr>
              <a:t>正三角形　　</a:t>
            </a:r>
            <a:r>
              <a:rPr lang="ja-JP" altLang="en-US" sz="2800" b="1" dirty="0">
                <a:latin typeface="+mn-ea"/>
              </a:rPr>
              <a:t>㋑</a:t>
            </a:r>
            <a:r>
              <a:rPr lang="ja-JP" altLang="en-US" sz="2800" dirty="0">
                <a:latin typeface="+mn-ea"/>
              </a:rPr>
              <a:t>二等辺三角形　　</a:t>
            </a:r>
            <a:r>
              <a:rPr lang="ja-JP" altLang="en-US" sz="2800" b="1" dirty="0">
                <a:latin typeface="+mn-ea"/>
              </a:rPr>
              <a:t>㋒</a:t>
            </a:r>
            <a:r>
              <a:rPr lang="ja-JP" altLang="en-US" sz="2800" dirty="0">
                <a:latin typeface="+mn-ea"/>
              </a:rPr>
              <a:t>直角三角形　）</a:t>
            </a:r>
            <a:endParaRPr lang="en-US" altLang="ja-JP" sz="2800" dirty="0">
              <a:latin typeface="+mn-ea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0A4077F-2633-B7E2-E036-B3E95BE1F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>
                <a:latin typeface="+mn-ea"/>
              </a:rPr>
              <a:t>6</a:t>
            </a:fld>
            <a:endParaRPr kumimoji="1" lang="ja-JP" altLang="en-US" dirty="0">
              <a:latin typeface="+mn-ea"/>
            </a:endParaRPr>
          </a:p>
        </p:txBody>
      </p:sp>
      <p:sp>
        <p:nvSpPr>
          <p:cNvPr id="12" name="三角形 11">
            <a:extLst>
              <a:ext uri="{FF2B5EF4-FFF2-40B4-BE49-F238E27FC236}">
                <a16:creationId xmlns:a16="http://schemas.microsoft.com/office/drawing/2014/main" id="{CE60540E-FD7F-DBAC-97F5-17461EE6686F}"/>
              </a:ext>
            </a:extLst>
          </p:cNvPr>
          <p:cNvSpPr/>
          <p:nvPr/>
        </p:nvSpPr>
        <p:spPr>
          <a:xfrm>
            <a:off x="3860257" y="2887639"/>
            <a:ext cx="4320000" cy="2016000"/>
          </a:xfrm>
          <a:prstGeom prst="triangle">
            <a:avLst>
              <a:gd name="adj" fmla="val 49691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5" name="円弧 14">
            <a:extLst>
              <a:ext uri="{FF2B5EF4-FFF2-40B4-BE49-F238E27FC236}">
                <a16:creationId xmlns:a16="http://schemas.microsoft.com/office/drawing/2014/main" id="{EB677936-491D-4DA2-023D-9C7139A17D76}"/>
              </a:ext>
            </a:extLst>
          </p:cNvPr>
          <p:cNvSpPr/>
          <p:nvPr/>
        </p:nvSpPr>
        <p:spPr>
          <a:xfrm>
            <a:off x="3500257" y="4543639"/>
            <a:ext cx="720000" cy="720000"/>
          </a:xfrm>
          <a:prstGeom prst="arc">
            <a:avLst>
              <a:gd name="adj1" fmla="val 18999864"/>
              <a:gd name="adj2" fmla="val 0"/>
            </a:avLst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4DCE7FE-6C7F-9689-DFE9-FCA21EE9583B}"/>
              </a:ext>
            </a:extLst>
          </p:cNvPr>
          <p:cNvSpPr txBox="1"/>
          <p:nvPr/>
        </p:nvSpPr>
        <p:spPr>
          <a:xfrm>
            <a:off x="4250887" y="439134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+mn-ea"/>
              </a:rPr>
              <a:t>43°</a:t>
            </a:r>
            <a:endParaRPr kumimoji="1" lang="ja-JP" altLang="en-US" sz="2800">
              <a:latin typeface="+mn-ea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03F9AA2-222D-6969-4804-094A7FDBD247}"/>
              </a:ext>
            </a:extLst>
          </p:cNvPr>
          <p:cNvSpPr txBox="1"/>
          <p:nvPr/>
        </p:nvSpPr>
        <p:spPr>
          <a:xfrm>
            <a:off x="7055255" y="436847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+mn-ea"/>
              </a:rPr>
              <a:t>43°</a:t>
            </a:r>
            <a:endParaRPr kumimoji="1" lang="ja-JP" altLang="en-US" sz="2800">
              <a:latin typeface="+mn-ea"/>
            </a:endParaRPr>
          </a:p>
        </p:txBody>
      </p:sp>
      <p:sp>
        <p:nvSpPr>
          <p:cNvPr id="19" name="円弧 18">
            <a:extLst>
              <a:ext uri="{FF2B5EF4-FFF2-40B4-BE49-F238E27FC236}">
                <a16:creationId xmlns:a16="http://schemas.microsoft.com/office/drawing/2014/main" id="{3378E75F-8216-BEB5-246F-F6760734EF3E}"/>
              </a:ext>
            </a:extLst>
          </p:cNvPr>
          <p:cNvSpPr/>
          <p:nvPr/>
        </p:nvSpPr>
        <p:spPr>
          <a:xfrm>
            <a:off x="7820257" y="4543639"/>
            <a:ext cx="720000" cy="720000"/>
          </a:xfrm>
          <a:prstGeom prst="arc">
            <a:avLst>
              <a:gd name="adj1" fmla="val 10639984"/>
              <a:gd name="adj2" fmla="val 13351968"/>
            </a:avLst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E8030C3-DE36-1DD6-1A55-3CED3B268B65}"/>
              </a:ext>
            </a:extLst>
          </p:cNvPr>
          <p:cNvSpPr txBox="1"/>
          <p:nvPr/>
        </p:nvSpPr>
        <p:spPr>
          <a:xfrm>
            <a:off x="5612132" y="491137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latin typeface="+mn-ea"/>
              </a:rPr>
              <a:t>５㎝</a:t>
            </a:r>
            <a:endParaRPr kumimoji="1" lang="ja-JP" altLang="en-US" sz="2800" dirty="0">
              <a:latin typeface="+mn-ea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13DF03B5-E3DB-EB74-6FDE-B0AE77AC4492}"/>
              </a:ext>
            </a:extLst>
          </p:cNvPr>
          <p:cNvGrpSpPr/>
          <p:nvPr/>
        </p:nvGrpSpPr>
        <p:grpSpPr>
          <a:xfrm rot="10800000">
            <a:off x="3860256" y="4604516"/>
            <a:ext cx="4319998" cy="616907"/>
            <a:chOff x="1402080" y="2052320"/>
            <a:chExt cx="2448560" cy="868068"/>
          </a:xfrm>
        </p:grpSpPr>
        <p:sp>
          <p:nvSpPr>
            <p:cNvPr id="22" name="円弧 21">
              <a:extLst>
                <a:ext uri="{FF2B5EF4-FFF2-40B4-BE49-F238E27FC236}">
                  <a16:creationId xmlns:a16="http://schemas.microsoft.com/office/drawing/2014/main" id="{D44BCFC5-4FE6-E216-3A01-DD37621E1D57}"/>
                </a:ext>
              </a:extLst>
            </p:cNvPr>
            <p:cNvSpPr/>
            <p:nvPr/>
          </p:nvSpPr>
          <p:spPr>
            <a:xfrm>
              <a:off x="1402080" y="2052320"/>
              <a:ext cx="2448560" cy="863592"/>
            </a:xfrm>
            <a:prstGeom prst="arc">
              <a:avLst>
                <a:gd name="adj1" fmla="val 19733017"/>
                <a:gd name="adj2" fmla="val 0"/>
              </a:avLst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23" name="円弧 22">
              <a:extLst>
                <a:ext uri="{FF2B5EF4-FFF2-40B4-BE49-F238E27FC236}">
                  <a16:creationId xmlns:a16="http://schemas.microsoft.com/office/drawing/2014/main" id="{2EDA948C-FB00-DC42-77C7-7513C0F147AF}"/>
                </a:ext>
              </a:extLst>
            </p:cNvPr>
            <p:cNvSpPr/>
            <p:nvPr/>
          </p:nvSpPr>
          <p:spPr>
            <a:xfrm flipH="1">
              <a:off x="1402080" y="2056796"/>
              <a:ext cx="2448560" cy="863592"/>
            </a:xfrm>
            <a:prstGeom prst="arc">
              <a:avLst>
                <a:gd name="adj1" fmla="val 19575936"/>
                <a:gd name="adj2" fmla="val 0"/>
              </a:avLst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</p:grpSp>
      <p:sp>
        <p:nvSpPr>
          <p:cNvPr id="3" name="円弧 2">
            <a:extLst>
              <a:ext uri="{FF2B5EF4-FFF2-40B4-BE49-F238E27FC236}">
                <a16:creationId xmlns:a16="http://schemas.microsoft.com/office/drawing/2014/main" id="{82381F37-EBC3-3674-521B-8DDCD976C69C}"/>
              </a:ext>
            </a:extLst>
          </p:cNvPr>
          <p:cNvSpPr/>
          <p:nvPr/>
        </p:nvSpPr>
        <p:spPr>
          <a:xfrm>
            <a:off x="5660254" y="2523769"/>
            <a:ext cx="720000" cy="720000"/>
          </a:xfrm>
          <a:prstGeom prst="arc">
            <a:avLst>
              <a:gd name="adj1" fmla="val 2519280"/>
              <a:gd name="adj2" fmla="val 8287008"/>
            </a:avLst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F751F7F-2E6F-455F-A9FA-6E2963796799}"/>
              </a:ext>
            </a:extLst>
          </p:cNvPr>
          <p:cNvSpPr txBox="1"/>
          <p:nvPr/>
        </p:nvSpPr>
        <p:spPr>
          <a:xfrm>
            <a:off x="5768526" y="324376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+mn-ea"/>
              </a:rPr>
              <a:t>94</a:t>
            </a:r>
            <a:r>
              <a:rPr kumimoji="1" lang="en-US" altLang="ja-JP" sz="2800" dirty="0">
                <a:latin typeface="+mn-ea"/>
              </a:rPr>
              <a:t>°</a:t>
            </a:r>
            <a:endParaRPr kumimoji="1" lang="ja-JP" altLang="en-US" sz="2800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12BA67-5576-1841-DD93-282DA2E47981}"/>
              </a:ext>
            </a:extLst>
          </p:cNvPr>
          <p:cNvSpPr txBox="1"/>
          <p:nvPr/>
        </p:nvSpPr>
        <p:spPr>
          <a:xfrm>
            <a:off x="0" y="6488668"/>
            <a:ext cx="6846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ja-JP" sz="1800" dirty="0">
                <a:latin typeface="+mn-ea"/>
              </a:rPr>
              <a:t>【</a:t>
            </a:r>
            <a:r>
              <a:rPr kumimoji="0" lang="ja-JP" altLang="en-US" sz="1800">
                <a:latin typeface="+mn-ea"/>
              </a:rPr>
              <a:t>３年</a:t>
            </a:r>
            <a:r>
              <a:rPr kumimoji="0" lang="en-US" altLang="ja-JP" sz="1800" dirty="0">
                <a:latin typeface="+mn-ea"/>
              </a:rPr>
              <a:t>12.</a:t>
            </a:r>
            <a:r>
              <a:rPr kumimoji="0" lang="ja-JP" altLang="en-US" sz="1800">
                <a:latin typeface="+mn-ea"/>
              </a:rPr>
              <a:t>円と球</a:t>
            </a:r>
            <a:r>
              <a:rPr kumimoji="0" lang="en-US" altLang="ja-JP" sz="1800" dirty="0">
                <a:latin typeface="+mn-ea"/>
              </a:rPr>
              <a:t>】【</a:t>
            </a:r>
            <a:r>
              <a:rPr kumimoji="0" lang="ja-JP" altLang="en-US" sz="1800">
                <a:latin typeface="+mn-ea"/>
              </a:rPr>
              <a:t>３年</a:t>
            </a:r>
            <a:r>
              <a:rPr kumimoji="0" lang="en-US" altLang="ja-JP" sz="1800" dirty="0">
                <a:latin typeface="+mn-ea"/>
              </a:rPr>
              <a:t>18.</a:t>
            </a:r>
            <a:r>
              <a:rPr kumimoji="0" lang="ja-JP" altLang="en-US" sz="1800">
                <a:latin typeface="+mn-ea"/>
              </a:rPr>
              <a:t>三角形と角</a:t>
            </a:r>
            <a:r>
              <a:rPr kumimoji="0" lang="en-US" altLang="ja-JP" sz="1800" dirty="0">
                <a:latin typeface="+mn-ea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1986571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FCF8A-8D7E-4725-1E19-28F0681A9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BD49A81D-5E4B-58E5-86C1-619528C0E6C2}"/>
              </a:ext>
            </a:extLst>
          </p:cNvPr>
          <p:cNvSpPr txBox="1"/>
          <p:nvPr/>
        </p:nvSpPr>
        <p:spPr>
          <a:xfrm>
            <a:off x="881726" y="543726"/>
            <a:ext cx="106068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+mn-ea"/>
              </a:rPr>
              <a:t>㋐</a:t>
            </a:r>
            <a:r>
              <a:rPr lang="ja-JP" altLang="en-US" sz="2800" dirty="0">
                <a:latin typeface="+mn-ea"/>
              </a:rPr>
              <a:t>～</a:t>
            </a:r>
            <a:r>
              <a:rPr lang="ja-JP" altLang="en-US" sz="2800" b="1" dirty="0">
                <a:latin typeface="+mn-ea"/>
              </a:rPr>
              <a:t>㋔</a:t>
            </a:r>
            <a:r>
              <a:rPr lang="ja-JP" altLang="en-US" sz="2800" dirty="0">
                <a:latin typeface="+mn-ea"/>
              </a:rPr>
              <a:t>の中から、角の大きさが</a:t>
            </a:r>
            <a:r>
              <a:rPr lang="en-US" altLang="ja-JP" sz="2800" dirty="0">
                <a:latin typeface="+mn-ea"/>
              </a:rPr>
              <a:t>70°</a:t>
            </a:r>
            <a:r>
              <a:rPr lang="ja-JP" altLang="en-US" sz="2800" dirty="0">
                <a:latin typeface="+mn-ea"/>
              </a:rPr>
              <a:t>に近いものを１つ選びましょう。分度器を使わずに考えましょう。</a:t>
            </a:r>
            <a:endParaRPr lang="en-US" altLang="ja-JP" sz="2800" dirty="0">
              <a:latin typeface="+mn-ea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095E245-82EA-E535-10DB-4F012E21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>
                <a:latin typeface="+mn-ea"/>
              </a:rPr>
              <a:t>7</a:t>
            </a:fld>
            <a:endParaRPr kumimoji="1" lang="ja-JP" altLang="en-US" dirty="0">
              <a:latin typeface="+mn-ea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09F12D5-20EF-8B80-0A7A-389586C8DC79}"/>
              </a:ext>
            </a:extLst>
          </p:cNvPr>
          <p:cNvCxnSpPr>
            <a:cxnSpLocks/>
          </p:cNvCxnSpPr>
          <p:nvPr/>
        </p:nvCxnSpPr>
        <p:spPr>
          <a:xfrm>
            <a:off x="2847123" y="4308504"/>
            <a:ext cx="1318822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E3968A1D-C052-8BE9-3E5D-92671F5F566E}"/>
              </a:ext>
            </a:extLst>
          </p:cNvPr>
          <p:cNvCxnSpPr>
            <a:cxnSpLocks/>
          </p:cNvCxnSpPr>
          <p:nvPr/>
        </p:nvCxnSpPr>
        <p:spPr>
          <a:xfrm flipV="1">
            <a:off x="2847123" y="3007356"/>
            <a:ext cx="470008" cy="131318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36F1D837-7C71-04CC-A110-D8CA7307B15D}"/>
              </a:ext>
            </a:extLst>
          </p:cNvPr>
          <p:cNvCxnSpPr>
            <a:cxnSpLocks/>
          </p:cNvCxnSpPr>
          <p:nvPr/>
        </p:nvCxnSpPr>
        <p:spPr>
          <a:xfrm>
            <a:off x="647571" y="4287411"/>
            <a:ext cx="1318822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59A5229-2711-8977-F2E7-46E4E00964DC}"/>
              </a:ext>
            </a:extLst>
          </p:cNvPr>
          <p:cNvCxnSpPr>
            <a:cxnSpLocks/>
          </p:cNvCxnSpPr>
          <p:nvPr/>
        </p:nvCxnSpPr>
        <p:spPr>
          <a:xfrm flipV="1">
            <a:off x="647571" y="4051191"/>
            <a:ext cx="1318822" cy="23622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2BBB3F24-AD8C-6CF9-AD85-2BBF2147D289}"/>
              </a:ext>
            </a:extLst>
          </p:cNvPr>
          <p:cNvCxnSpPr>
            <a:cxnSpLocks/>
          </p:cNvCxnSpPr>
          <p:nvPr/>
        </p:nvCxnSpPr>
        <p:spPr>
          <a:xfrm>
            <a:off x="8261870" y="4287411"/>
            <a:ext cx="1318822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898556D1-239D-6351-7859-569C09864FFA}"/>
              </a:ext>
            </a:extLst>
          </p:cNvPr>
          <p:cNvCxnSpPr>
            <a:cxnSpLocks/>
          </p:cNvCxnSpPr>
          <p:nvPr/>
        </p:nvCxnSpPr>
        <p:spPr>
          <a:xfrm flipH="1">
            <a:off x="7799698" y="4287411"/>
            <a:ext cx="462172" cy="1283738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A6C7264C-FCB4-1CF5-B651-62FA12028828}"/>
              </a:ext>
            </a:extLst>
          </p:cNvPr>
          <p:cNvCxnSpPr>
            <a:cxnSpLocks/>
          </p:cNvCxnSpPr>
          <p:nvPr/>
        </p:nvCxnSpPr>
        <p:spPr>
          <a:xfrm>
            <a:off x="10417777" y="4287411"/>
            <a:ext cx="1318822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83F4ECE8-CAF2-83EA-7E40-4D47F3EE340F}"/>
              </a:ext>
            </a:extLst>
          </p:cNvPr>
          <p:cNvCxnSpPr>
            <a:cxnSpLocks/>
          </p:cNvCxnSpPr>
          <p:nvPr/>
        </p:nvCxnSpPr>
        <p:spPr>
          <a:xfrm flipH="1" flipV="1">
            <a:off x="9914965" y="2903111"/>
            <a:ext cx="502812" cy="138430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38A6D8CD-B334-9D56-401A-06A8E7A97DC6}"/>
              </a:ext>
            </a:extLst>
          </p:cNvPr>
          <p:cNvCxnSpPr>
            <a:cxnSpLocks/>
          </p:cNvCxnSpPr>
          <p:nvPr/>
        </p:nvCxnSpPr>
        <p:spPr>
          <a:xfrm>
            <a:off x="6155420" y="4287411"/>
            <a:ext cx="1318822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43BF5DA4-1B8D-DC27-9534-DB6B8F569533}"/>
              </a:ext>
            </a:extLst>
          </p:cNvPr>
          <p:cNvCxnSpPr>
            <a:cxnSpLocks/>
          </p:cNvCxnSpPr>
          <p:nvPr/>
        </p:nvCxnSpPr>
        <p:spPr>
          <a:xfrm flipH="1" flipV="1">
            <a:off x="4882319" y="4038280"/>
            <a:ext cx="1318821" cy="252796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円弧 42">
            <a:extLst>
              <a:ext uri="{FF2B5EF4-FFF2-40B4-BE49-F238E27FC236}">
                <a16:creationId xmlns:a16="http://schemas.microsoft.com/office/drawing/2014/main" id="{96A562DC-048C-F4F8-E6CE-1873C3B3B550}"/>
              </a:ext>
            </a:extLst>
          </p:cNvPr>
          <p:cNvSpPr/>
          <p:nvPr/>
        </p:nvSpPr>
        <p:spPr>
          <a:xfrm>
            <a:off x="449423" y="3806180"/>
            <a:ext cx="936000" cy="936000"/>
          </a:xfrm>
          <a:prstGeom prst="arc">
            <a:avLst>
              <a:gd name="adj1" fmla="val 20745657"/>
              <a:gd name="adj2" fmla="val 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44" name="円弧 43">
            <a:extLst>
              <a:ext uri="{FF2B5EF4-FFF2-40B4-BE49-F238E27FC236}">
                <a16:creationId xmlns:a16="http://schemas.microsoft.com/office/drawing/2014/main" id="{2CA96C25-9428-F240-E640-1081A8EB4E9E}"/>
              </a:ext>
            </a:extLst>
          </p:cNvPr>
          <p:cNvSpPr/>
          <p:nvPr/>
        </p:nvSpPr>
        <p:spPr>
          <a:xfrm>
            <a:off x="2578983" y="4046111"/>
            <a:ext cx="540000" cy="540000"/>
          </a:xfrm>
          <a:prstGeom prst="arc">
            <a:avLst>
              <a:gd name="adj1" fmla="val 17286783"/>
              <a:gd name="adj2" fmla="val 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45" name="円弧 44">
            <a:extLst>
              <a:ext uri="{FF2B5EF4-FFF2-40B4-BE49-F238E27FC236}">
                <a16:creationId xmlns:a16="http://schemas.microsoft.com/office/drawing/2014/main" id="{6055FB9D-813B-42EF-0483-5FE330DBBE8E}"/>
              </a:ext>
            </a:extLst>
          </p:cNvPr>
          <p:cNvSpPr/>
          <p:nvPr/>
        </p:nvSpPr>
        <p:spPr>
          <a:xfrm>
            <a:off x="5885420" y="4008262"/>
            <a:ext cx="540000" cy="540000"/>
          </a:xfrm>
          <a:prstGeom prst="arc">
            <a:avLst>
              <a:gd name="adj1" fmla="val 11323617"/>
              <a:gd name="adj2" fmla="val 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46" name="円弧 45">
            <a:extLst>
              <a:ext uri="{FF2B5EF4-FFF2-40B4-BE49-F238E27FC236}">
                <a16:creationId xmlns:a16="http://schemas.microsoft.com/office/drawing/2014/main" id="{41A93346-17B7-71CB-E0DB-D42739F0DDA2}"/>
              </a:ext>
            </a:extLst>
          </p:cNvPr>
          <p:cNvSpPr/>
          <p:nvPr/>
        </p:nvSpPr>
        <p:spPr>
          <a:xfrm>
            <a:off x="7991870" y="4017410"/>
            <a:ext cx="540000" cy="540000"/>
          </a:xfrm>
          <a:prstGeom prst="arc">
            <a:avLst>
              <a:gd name="adj1" fmla="val 6537872"/>
              <a:gd name="adj2" fmla="val 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47" name="円弧 46">
            <a:extLst>
              <a:ext uri="{FF2B5EF4-FFF2-40B4-BE49-F238E27FC236}">
                <a16:creationId xmlns:a16="http://schemas.microsoft.com/office/drawing/2014/main" id="{17DBCA90-871F-E935-57A7-8A30A46F8AE9}"/>
              </a:ext>
            </a:extLst>
          </p:cNvPr>
          <p:cNvSpPr/>
          <p:nvPr/>
        </p:nvSpPr>
        <p:spPr>
          <a:xfrm>
            <a:off x="10147777" y="4017410"/>
            <a:ext cx="540000" cy="540000"/>
          </a:xfrm>
          <a:prstGeom prst="arc">
            <a:avLst>
              <a:gd name="adj1" fmla="val 14995000"/>
              <a:gd name="adj2" fmla="val 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0D91904-2489-6509-A2F7-281D9C28D4AF}"/>
              </a:ext>
            </a:extLst>
          </p:cNvPr>
          <p:cNvSpPr txBox="1"/>
          <p:nvPr/>
        </p:nvSpPr>
        <p:spPr>
          <a:xfrm>
            <a:off x="905259" y="2186270"/>
            <a:ext cx="585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>
                <a:latin typeface="+mn-ea"/>
              </a:rPr>
              <a:t>㋐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04812265-1B7A-D512-9E70-1EED0BD7960D}"/>
              </a:ext>
            </a:extLst>
          </p:cNvPr>
          <p:cNvSpPr txBox="1"/>
          <p:nvPr/>
        </p:nvSpPr>
        <p:spPr>
          <a:xfrm>
            <a:off x="3150579" y="2186270"/>
            <a:ext cx="585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>
                <a:latin typeface="+mn-ea"/>
              </a:rPr>
              <a:t>㋑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19A6AE4-6BDA-D87A-0C0F-EEA3202F7A24}"/>
              </a:ext>
            </a:extLst>
          </p:cNvPr>
          <p:cNvSpPr txBox="1"/>
          <p:nvPr/>
        </p:nvSpPr>
        <p:spPr>
          <a:xfrm>
            <a:off x="5395899" y="2186269"/>
            <a:ext cx="585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>
                <a:latin typeface="+mn-ea"/>
              </a:rPr>
              <a:t>㋒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180AE435-AC22-F094-943A-9CFFFD3AEBFE}"/>
              </a:ext>
            </a:extLst>
          </p:cNvPr>
          <p:cNvSpPr txBox="1"/>
          <p:nvPr/>
        </p:nvSpPr>
        <p:spPr>
          <a:xfrm>
            <a:off x="7641219" y="2162025"/>
            <a:ext cx="585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>
                <a:latin typeface="+mn-ea"/>
              </a:rPr>
              <a:t>㋓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AA392241-D8F3-1573-07C7-E0E02CA2739B}"/>
              </a:ext>
            </a:extLst>
          </p:cNvPr>
          <p:cNvSpPr txBox="1"/>
          <p:nvPr/>
        </p:nvSpPr>
        <p:spPr>
          <a:xfrm>
            <a:off x="9886539" y="2162025"/>
            <a:ext cx="585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>
                <a:latin typeface="+mn-ea"/>
              </a:rPr>
              <a:t>㋔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CF5A6AB-E2D1-9AF5-7D55-3307530F7ED9}"/>
              </a:ext>
            </a:extLst>
          </p:cNvPr>
          <p:cNvSpPr txBox="1"/>
          <p:nvPr/>
        </p:nvSpPr>
        <p:spPr>
          <a:xfrm>
            <a:off x="0" y="6488668"/>
            <a:ext cx="6846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800" dirty="0">
                <a:latin typeface="+mn-ea"/>
              </a:rPr>
              <a:t>【</a:t>
            </a:r>
            <a:r>
              <a:rPr kumimoji="0" lang="ja-JP" altLang="en-US" sz="1800">
                <a:latin typeface="+mn-ea"/>
              </a:rPr>
              <a:t>４年４</a:t>
            </a:r>
            <a:r>
              <a:rPr kumimoji="0" lang="en-US" altLang="ja-JP" sz="1800" dirty="0">
                <a:latin typeface="+mn-ea"/>
              </a:rPr>
              <a:t>.</a:t>
            </a:r>
            <a:r>
              <a:rPr kumimoji="0" lang="ja-JP" altLang="en-US" sz="1800">
                <a:latin typeface="+mn-ea"/>
              </a:rPr>
              <a:t>角の大きさ</a:t>
            </a:r>
            <a:r>
              <a:rPr kumimoji="0" lang="en-US" altLang="ja-JP" sz="1800" dirty="0">
                <a:latin typeface="+mn-ea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2667890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42AEE-17A8-64D7-5BD5-E7F63F2B8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EC75C79B-72AD-51EE-5303-69BADFEFC95A}"/>
              </a:ext>
            </a:extLst>
          </p:cNvPr>
          <p:cNvSpPr txBox="1"/>
          <p:nvPr/>
        </p:nvSpPr>
        <p:spPr>
          <a:xfrm>
            <a:off x="881726" y="543726"/>
            <a:ext cx="105402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+mn-ea"/>
              </a:rPr>
              <a:t>１組の三角定規を組み合わせてできる、</a:t>
            </a:r>
            <a:r>
              <a:rPr lang="ja-JP" altLang="en-US" sz="2800" b="1" dirty="0">
                <a:latin typeface="+mn-ea"/>
              </a:rPr>
              <a:t>ア</a:t>
            </a:r>
            <a:r>
              <a:rPr lang="ja-JP" altLang="en-US" sz="2800" dirty="0">
                <a:latin typeface="+mn-ea"/>
              </a:rPr>
              <a:t>の角の大きさは（　①　）</a:t>
            </a:r>
            <a:r>
              <a:rPr lang="en-US" altLang="ja-JP" sz="2800" dirty="0">
                <a:latin typeface="+mn-ea"/>
              </a:rPr>
              <a:t>°</a:t>
            </a:r>
            <a:r>
              <a:rPr lang="ja-JP" altLang="en-US" sz="2800" dirty="0">
                <a:latin typeface="+mn-ea"/>
              </a:rPr>
              <a:t>です。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①にあてはまる数を</a:t>
            </a:r>
            <a:r>
              <a:rPr lang="ja-JP" altLang="en-US" sz="2800">
                <a:latin typeface="+mn-ea"/>
              </a:rPr>
              <a:t>書きましょう。</a:t>
            </a:r>
            <a:endParaRPr lang="en-US" altLang="ja-JP" sz="2800" dirty="0">
              <a:latin typeface="+mn-ea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C0A3A9A-6DC3-DCC7-083C-6C61B4D9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>
                <a:latin typeface="+mn-ea"/>
              </a:rPr>
              <a:t>8</a:t>
            </a:fld>
            <a:endParaRPr kumimoji="1" lang="ja-JP" altLang="en-US" dirty="0">
              <a:latin typeface="+mn-ea"/>
            </a:endParaRPr>
          </a:p>
        </p:txBody>
      </p:sp>
      <p:sp>
        <p:nvSpPr>
          <p:cNvPr id="4" name="直角三角形 3">
            <a:extLst>
              <a:ext uri="{FF2B5EF4-FFF2-40B4-BE49-F238E27FC236}">
                <a16:creationId xmlns:a16="http://schemas.microsoft.com/office/drawing/2014/main" id="{0F5DC3DA-504D-0946-0272-44D008322838}"/>
              </a:ext>
            </a:extLst>
          </p:cNvPr>
          <p:cNvSpPr/>
          <p:nvPr/>
        </p:nvSpPr>
        <p:spPr>
          <a:xfrm rot="2703676">
            <a:off x="5189754" y="3071124"/>
            <a:ext cx="1800000" cy="180000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F2AE931B-0A1B-BDFB-9D43-B6D70EB686C6}"/>
              </a:ext>
            </a:extLst>
          </p:cNvPr>
          <p:cNvSpPr/>
          <p:nvPr/>
        </p:nvSpPr>
        <p:spPr>
          <a:xfrm>
            <a:off x="5397834" y="3826950"/>
            <a:ext cx="288235" cy="2882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6" name="直角三角形 15">
            <a:extLst>
              <a:ext uri="{FF2B5EF4-FFF2-40B4-BE49-F238E27FC236}">
                <a16:creationId xmlns:a16="http://schemas.microsoft.com/office/drawing/2014/main" id="{94F9C23E-4113-CD72-F498-9F950F8F8464}"/>
              </a:ext>
            </a:extLst>
          </p:cNvPr>
          <p:cNvSpPr/>
          <p:nvPr/>
        </p:nvSpPr>
        <p:spPr>
          <a:xfrm rot="16200000" flipV="1">
            <a:off x="5557800" y="3236669"/>
            <a:ext cx="2545200" cy="146880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239B6BB8-D932-7D0C-6403-F0FDF782A6AD}"/>
              </a:ext>
            </a:extLst>
          </p:cNvPr>
          <p:cNvSpPr/>
          <p:nvPr/>
        </p:nvSpPr>
        <p:spPr>
          <a:xfrm>
            <a:off x="6444917" y="4498757"/>
            <a:ext cx="288235" cy="2882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+mn-ea"/>
              </a:rPr>
              <a:t>c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18" name="円弧 17">
            <a:extLst>
              <a:ext uri="{FF2B5EF4-FFF2-40B4-BE49-F238E27FC236}">
                <a16:creationId xmlns:a16="http://schemas.microsoft.com/office/drawing/2014/main" id="{12CFB996-025B-8BE7-B2D6-E9331B64E645}"/>
              </a:ext>
            </a:extLst>
          </p:cNvPr>
          <p:cNvSpPr/>
          <p:nvPr/>
        </p:nvSpPr>
        <p:spPr>
          <a:xfrm>
            <a:off x="5765037" y="4912087"/>
            <a:ext cx="654711" cy="646332"/>
          </a:xfrm>
          <a:prstGeom prst="arc">
            <a:avLst>
              <a:gd name="adj1" fmla="val 13510224"/>
              <a:gd name="adj2" fmla="val 0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083D571-E3BF-1519-E41E-A419714B90AC}"/>
              </a:ext>
            </a:extLst>
          </p:cNvPr>
          <p:cNvSpPr txBox="1"/>
          <p:nvPr/>
        </p:nvSpPr>
        <p:spPr>
          <a:xfrm>
            <a:off x="5135643" y="4820333"/>
            <a:ext cx="585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>
                <a:latin typeface="+mn-ea"/>
              </a:rPr>
              <a:t>ア</a:t>
            </a:r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6B64ED13-EB30-D438-34F6-3A4F25052DDC}"/>
              </a:ext>
            </a:extLst>
          </p:cNvPr>
          <p:cNvSpPr/>
          <p:nvPr/>
        </p:nvSpPr>
        <p:spPr>
          <a:xfrm>
            <a:off x="5574733" y="4820333"/>
            <a:ext cx="394335" cy="401955"/>
          </a:xfrm>
          <a:prstGeom prst="arc">
            <a:avLst>
              <a:gd name="adj1" fmla="val 11703737"/>
              <a:gd name="adj2" fmla="val 16581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30E7422-3CFE-DD7D-BAF3-49818F5817EE}"/>
              </a:ext>
            </a:extLst>
          </p:cNvPr>
          <p:cNvSpPr txBox="1"/>
          <p:nvPr/>
        </p:nvSpPr>
        <p:spPr>
          <a:xfrm>
            <a:off x="0" y="6488668"/>
            <a:ext cx="6846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800" dirty="0">
                <a:latin typeface="+mn-ea"/>
              </a:rPr>
              <a:t>【</a:t>
            </a:r>
            <a:r>
              <a:rPr kumimoji="0" lang="ja-JP" altLang="en-US" sz="1800">
                <a:latin typeface="+mn-ea"/>
              </a:rPr>
              <a:t>４年４</a:t>
            </a:r>
            <a:r>
              <a:rPr kumimoji="0" lang="en-US" altLang="ja-JP" sz="1800" dirty="0">
                <a:latin typeface="+mn-ea"/>
              </a:rPr>
              <a:t>.</a:t>
            </a:r>
            <a:r>
              <a:rPr kumimoji="0" lang="ja-JP" altLang="en-US" sz="1800">
                <a:latin typeface="+mn-ea"/>
              </a:rPr>
              <a:t>角の大きさ</a:t>
            </a:r>
            <a:r>
              <a:rPr kumimoji="0" lang="en-US" altLang="ja-JP" sz="1800" dirty="0">
                <a:latin typeface="+mn-ea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3622164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1">
      <a:majorFont>
        <a:latin typeface="BIZ UDゴシック"/>
        <a:ea typeface="BIZ UDゴシック"/>
        <a:cs typeface=""/>
      </a:majorFont>
      <a:minorFont>
        <a:latin typeface="BIZ UDゴシック"/>
        <a:ea typeface="BIZ UD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0d21fbe-0215-4329-b29a-4bd358d2244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EBFC54FAC50A34B83F1976D685BB980" ma:contentTypeVersion="11" ma:contentTypeDescription="新しいドキュメントを作成します。" ma:contentTypeScope="" ma:versionID="0b202723156dba7797fc945c306416b8">
  <xsd:schema xmlns:xsd="http://www.w3.org/2001/XMLSchema" xmlns:xs="http://www.w3.org/2001/XMLSchema" xmlns:p="http://schemas.microsoft.com/office/2006/metadata/properties" xmlns:ns3="60d21fbe-0215-4329-b29a-4bd358d22447" targetNamespace="http://schemas.microsoft.com/office/2006/metadata/properties" ma:root="true" ma:fieldsID="644a4b7346243ed9e32bbd636d812e0a" ns3:_="">
    <xsd:import namespace="60d21fbe-0215-4329-b29a-4bd358d22447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d21fbe-0215-4329-b29a-4bd358d22447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D34986-5572-4BB9-90C8-091FBFBACFB1}">
  <ds:schemaRefs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60d21fbe-0215-4329-b29a-4bd358d22447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E20F549-83D7-41C0-B46D-DB43EDC53F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1636F8-C03F-49D7-BAB1-3B654219E0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d21fbe-0215-4329-b29a-4bd358d224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6175</TotalTime>
  <Words>505</Words>
  <Application>Microsoft Office PowerPoint</Application>
  <PresentationFormat>ワイド画面</PresentationFormat>
  <Paragraphs>96</Paragraphs>
  <Slides>12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6" baseType="lpstr">
      <vt:lpstr>BIZ UDゴシック</vt:lpstr>
      <vt:lpstr>游ゴシック</vt:lpstr>
      <vt:lpstr>Arial</vt:lpstr>
      <vt:lpstr>Office テーマ</vt:lpstr>
      <vt:lpstr>レディネステスト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宮城県総合教育センター</dc:creator>
  <cp:revision>55</cp:revision>
  <cp:lastPrinted>2026-02-17T00:00:43Z</cp:lastPrinted>
  <dcterms:created xsi:type="dcterms:W3CDTF">2025-08-29T05:34:34Z</dcterms:created>
  <dcterms:modified xsi:type="dcterms:W3CDTF">2026-03-12T02:22:54Z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0x0101000EBFC54FAC50A34B83F1976D685BB980</vt:lpwstr>
  </property>
</Properties>
</file>