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314" r:id="rId6"/>
    <p:sldId id="316" r:id="rId7"/>
    <p:sldId id="303" r:id="rId8"/>
    <p:sldId id="274" r:id="rId9"/>
    <p:sldId id="311" r:id="rId10"/>
    <p:sldId id="298" r:id="rId11"/>
    <p:sldId id="283" r:id="rId12"/>
    <p:sldId id="315" r:id="rId13"/>
    <p:sldId id="318" r:id="rId14"/>
    <p:sldId id="312" r:id="rId15"/>
    <p:sldId id="297" r:id="rId16"/>
    <p:sldId id="327" r:id="rId17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B3E79B-0B8E-4CBA-9757-704A8576A81B}" v="1" dt="2026-02-17T00:00:33.025"/>
    <p1510:client id="{6C558419-E6D3-E74B-8EA1-AA8983A0ED11}" v="26" dt="2026-02-11T01:40:08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10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49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41900" cy="345004"/>
          </a:xfrm>
          <a:prstGeom prst="rect">
            <a:avLst/>
          </a:prstGeom>
        </p:spPr>
        <p:txBody>
          <a:bodyPr vert="horz" lIns="91411" tIns="45707" rIns="91411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3"/>
            <a:ext cx="4341898" cy="345004"/>
          </a:xfrm>
          <a:prstGeom prst="rect">
            <a:avLst/>
          </a:prstGeom>
        </p:spPr>
        <p:txBody>
          <a:bodyPr vert="horz" lIns="91411" tIns="45707" rIns="91411" bIns="45707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7" rIns="91411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39"/>
            <a:ext cx="8016702" cy="2713083"/>
          </a:xfrm>
          <a:prstGeom prst="rect">
            <a:avLst/>
          </a:prstGeom>
        </p:spPr>
        <p:txBody>
          <a:bodyPr vert="horz" lIns="91411" tIns="45707" rIns="91411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5"/>
            <a:ext cx="4341900" cy="345004"/>
          </a:xfrm>
          <a:prstGeom prst="rect">
            <a:avLst/>
          </a:prstGeom>
        </p:spPr>
        <p:txBody>
          <a:bodyPr vert="horz" lIns="91411" tIns="45707" rIns="91411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5"/>
            <a:ext cx="4341898" cy="345004"/>
          </a:xfrm>
          <a:prstGeom prst="rect">
            <a:avLst/>
          </a:prstGeom>
        </p:spPr>
        <p:txBody>
          <a:bodyPr vert="horz" lIns="91411" tIns="45707" rIns="91411" bIns="45707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５</a:t>
            </a:r>
            <a:r>
              <a:rPr lang="en-US" altLang="ja-JP" dirty="0"/>
              <a:t>.</a:t>
            </a:r>
            <a:r>
              <a:rPr lang="ja-JP" altLang="en-US" dirty="0"/>
              <a:t>小数のわり算、小数の倍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7893C-56C6-2CDB-C906-19270C80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FFE231A-DA1B-DE2D-3B14-5007687E4FD3}"/>
              </a:ext>
            </a:extLst>
          </p:cNvPr>
          <p:cNvSpPr txBox="1"/>
          <p:nvPr/>
        </p:nvSpPr>
        <p:spPr>
          <a:xfrm>
            <a:off x="881726" y="543726"/>
            <a:ext cx="110262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2800" dirty="0">
                <a:latin typeface="+mn-ea"/>
              </a:rPr>
              <a:t>56.5÷3</a:t>
            </a:r>
            <a:r>
              <a:rPr lang="ja-JP" altLang="en-US" sz="2800" dirty="0">
                <a:latin typeface="+mn-ea"/>
              </a:rPr>
              <a:t>の計算をして、商は一の位まで求め、あまりも出しました。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あまりは（　①　）です。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08967EF-70F9-CE90-7CFF-28CE0F3BC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D10CE5-816B-A598-02FB-DC0D3381FCC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51972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ABE95-FF6B-2D28-040A-DBFAC3986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B4679C3-E7E2-FB95-FA51-07925B60E831}"/>
              </a:ext>
            </a:extLst>
          </p:cNvPr>
          <p:cNvSpPr txBox="1"/>
          <p:nvPr/>
        </p:nvSpPr>
        <p:spPr>
          <a:xfrm>
            <a:off x="881726" y="543726"/>
            <a:ext cx="113102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米が</a:t>
            </a:r>
            <a:r>
              <a:rPr lang="en-US" altLang="ja-JP" sz="2800" dirty="0">
                <a:latin typeface="+mn-ea"/>
              </a:rPr>
              <a:t>20</a:t>
            </a:r>
            <a:r>
              <a:rPr lang="ja-JP" altLang="en-US" sz="2800" dirty="0">
                <a:latin typeface="+mn-ea"/>
              </a:rPr>
              <a:t>㎏あります。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この米を３つのふくろに等分すると、１ふくろ分は（　①　）㎏です。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①にあてはまる数を上から２けたのがい数で表しましょう。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9FDEA8C-3E98-EA15-4B85-4EA8A05E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8D19A7-9389-1764-49BA-FEDC5D5398E9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406499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9B430-2E48-554F-0076-800EE3976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57B58FF-62CC-CE18-8D3B-892DC935884A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えん筆</a:t>
            </a:r>
            <a:r>
              <a:rPr lang="ja-JP" altLang="ja-JP" sz="2800" dirty="0">
                <a:latin typeface="+mn-ea"/>
              </a:rPr>
              <a:t>の長さ</a:t>
            </a:r>
            <a:r>
              <a:rPr lang="ja-JP" altLang="en-US" sz="2800" dirty="0">
                <a:latin typeface="+mn-ea"/>
              </a:rPr>
              <a:t>は</a:t>
            </a:r>
            <a:r>
              <a:rPr lang="en-US" altLang="ja-JP" sz="2800" dirty="0">
                <a:latin typeface="+mn-ea"/>
              </a:rPr>
              <a:t>16cm</a:t>
            </a:r>
            <a:r>
              <a:rPr lang="ja-JP" altLang="ja-JP" sz="2800" dirty="0">
                <a:latin typeface="+mn-ea"/>
              </a:rPr>
              <a:t>です。つくえの</a:t>
            </a:r>
            <a:r>
              <a:rPr lang="ja-JP" altLang="en-US" sz="2800" dirty="0">
                <a:latin typeface="+mn-ea"/>
              </a:rPr>
              <a:t>たて</a:t>
            </a:r>
            <a:r>
              <a:rPr lang="ja-JP" altLang="ja-JP" sz="2800" dirty="0">
                <a:latin typeface="+mn-ea"/>
              </a:rPr>
              <a:t>の長さは</a:t>
            </a:r>
            <a:r>
              <a:rPr lang="en-US" altLang="ja-JP" sz="2800" dirty="0">
                <a:latin typeface="+mn-ea"/>
              </a:rPr>
              <a:t>40cm</a:t>
            </a:r>
            <a:r>
              <a:rPr lang="ja-JP" altLang="ja-JP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つく</a:t>
            </a:r>
            <a:r>
              <a:rPr lang="ja-JP" altLang="ja-JP" sz="2800">
                <a:latin typeface="+mn-ea"/>
              </a:rPr>
              <a:t>えの</a:t>
            </a:r>
            <a:r>
              <a:rPr lang="ja-JP" altLang="en-US" sz="2800">
                <a:latin typeface="+mn-ea"/>
              </a:rPr>
              <a:t>たて</a:t>
            </a:r>
            <a:r>
              <a:rPr lang="ja-JP" altLang="ja-JP" sz="2800">
                <a:latin typeface="+mn-ea"/>
              </a:rPr>
              <a:t>の</a:t>
            </a:r>
            <a:r>
              <a:rPr lang="ja-JP" altLang="ja-JP" sz="2800" dirty="0">
                <a:latin typeface="+mn-ea"/>
              </a:rPr>
              <a:t>長さは、</a:t>
            </a:r>
            <a:r>
              <a:rPr lang="ja-JP" altLang="en-US" sz="2800" dirty="0">
                <a:latin typeface="+mn-ea"/>
              </a:rPr>
              <a:t>えん筆</a:t>
            </a:r>
            <a:r>
              <a:rPr lang="ja-JP" altLang="ja-JP" sz="2800" dirty="0">
                <a:latin typeface="+mn-ea"/>
              </a:rPr>
              <a:t>の長さの（　①　）倍です。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 dirty="0">
                <a:latin typeface="+mn-ea"/>
              </a:rPr>
              <a:t>書き</a:t>
            </a:r>
            <a:r>
              <a:rPr lang="ja-JP" altLang="ja-JP" sz="2800" dirty="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73732323-9F75-5083-1D63-8672FA3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1C91E3-28A0-EA02-4F36-DE86FF382314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758087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解答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５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８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８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ja-JP" altLang="en-US" sz="2800">
                <a:latin typeface="+mn-ea"/>
              </a:rPr>
              <a:t>３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60</a:t>
            </a:r>
          </a:p>
          <a:p>
            <a:pPr marL="719138" indent="-719138">
              <a:buFont typeface="+mj-lt"/>
              <a:buAutoNum type="arabicPeriod"/>
            </a:pPr>
            <a:r>
              <a:rPr lang="ja-JP" altLang="en-US" sz="2800" dirty="0">
                <a:latin typeface="+mn-ea"/>
              </a:rPr>
              <a:t>㋒</a:t>
            </a:r>
            <a:endParaRPr lang="en-US" altLang="ja-JP" sz="2800" dirty="0">
              <a:latin typeface="+mn-ea"/>
            </a:endParaRP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0.1</a:t>
            </a: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2.5</a:t>
            </a: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2.5</a:t>
            </a: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6.7</a:t>
            </a:r>
          </a:p>
          <a:p>
            <a:pPr marL="719138" indent="-719138">
              <a:buFont typeface="+mj-lt"/>
              <a:buAutoNum type="arabicPeriod"/>
            </a:pPr>
            <a:r>
              <a:rPr lang="en-US" altLang="ja-JP" sz="2800" dirty="0">
                <a:latin typeface="+mn-ea"/>
              </a:rPr>
              <a:t>2.5</a:t>
            </a:r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C11F-00E2-9BFD-0409-13AF864F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73F3010-13F4-58DD-C212-087FABE2733D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90÷18</a:t>
            </a:r>
            <a:r>
              <a:rPr lang="ja-JP" altLang="en-US" sz="2800" dirty="0">
                <a:latin typeface="+mn-ea"/>
              </a:rPr>
              <a:t>を計算</a:t>
            </a:r>
            <a:r>
              <a:rPr lang="ja-JP" altLang="en-US" sz="2800">
                <a:latin typeface="+mn-ea"/>
              </a:rPr>
              <a:t>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4F4EDCE-0E7C-FB4E-197C-18203ADB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4818E8-8D7F-475B-A0D8-D8A29F41B3E7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36718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1CBCE-E31E-6FA5-B817-0D319D620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65530C2-79A1-BC4F-04C0-E4F7B24CE1F4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5600÷700</a:t>
            </a:r>
            <a:r>
              <a:rPr lang="ja-JP" altLang="en-US" sz="2800" dirty="0">
                <a:latin typeface="+mn-ea"/>
              </a:rPr>
              <a:t>を計算</a:t>
            </a:r>
            <a:r>
              <a:rPr lang="ja-JP" altLang="en-US" sz="2800">
                <a:latin typeface="+mn-ea"/>
              </a:rPr>
              <a:t>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2BA2451-1A55-5708-4262-05534654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F001FE-5BF8-10B6-4ADD-9C1A53AC364F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49982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9A8ED-E492-0B8D-06B7-E45914AA3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48B3F43-6831-1B61-3A6A-37BA1B5EF9D5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わり算の性質を使って、</a:t>
            </a:r>
            <a:r>
              <a:rPr lang="en-US" altLang="ja-JP" sz="2800" dirty="0">
                <a:latin typeface="+mn-ea"/>
              </a:rPr>
              <a:t>200÷25</a:t>
            </a:r>
            <a:r>
              <a:rPr lang="ja-JP" altLang="en-US" sz="2800" dirty="0">
                <a:latin typeface="+mn-ea"/>
              </a:rPr>
              <a:t>の計算の仕方を次のように説明しました。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①</a:t>
            </a:r>
            <a:r>
              <a:rPr lang="ja-JP" altLang="ja-JP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</a:t>
            </a:r>
            <a:r>
              <a:rPr lang="ja-JP" altLang="ja-JP" sz="280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2A2A8C-8050-D5E9-4824-EEDC8465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F64E1E-0875-B7BB-174A-51FE21972069}"/>
              </a:ext>
            </a:extLst>
          </p:cNvPr>
          <p:cNvSpPr txBox="1"/>
          <p:nvPr/>
        </p:nvSpPr>
        <p:spPr>
          <a:xfrm>
            <a:off x="4539289" y="2393025"/>
            <a:ext cx="2723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3600" dirty="0">
                <a:latin typeface="+mn-ea"/>
              </a:rPr>
              <a:t>200</a:t>
            </a:r>
            <a:r>
              <a:rPr lang="ja-JP" altLang="en-US" sz="3600" dirty="0">
                <a:latin typeface="+mn-ea"/>
              </a:rPr>
              <a:t>　</a:t>
            </a:r>
            <a:r>
              <a:rPr kumimoji="1" lang="en-US" altLang="ja-JP" sz="3600" dirty="0">
                <a:latin typeface="+mn-ea"/>
              </a:rPr>
              <a:t>÷</a:t>
            </a:r>
            <a:r>
              <a:rPr kumimoji="1" lang="ja-JP" altLang="en-US" sz="3600" dirty="0">
                <a:latin typeface="+mn-ea"/>
              </a:rPr>
              <a:t>　</a:t>
            </a:r>
            <a:r>
              <a:rPr lang="en-US" altLang="ja-JP" sz="3600" dirty="0">
                <a:latin typeface="+mn-ea"/>
              </a:rPr>
              <a:t>25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6C325F-AF9A-70DE-6CAB-FBDE3808F99A}"/>
              </a:ext>
            </a:extLst>
          </p:cNvPr>
          <p:cNvSpPr txBox="1"/>
          <p:nvPr/>
        </p:nvSpPr>
        <p:spPr>
          <a:xfrm>
            <a:off x="4109800" y="3886320"/>
            <a:ext cx="3185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3600" dirty="0">
                <a:latin typeface="+mn-ea"/>
              </a:rPr>
              <a:t>  ☆　 </a:t>
            </a:r>
            <a:r>
              <a:rPr kumimoji="1" lang="en-US" altLang="ja-JP" sz="3600" dirty="0">
                <a:latin typeface="+mn-ea"/>
              </a:rPr>
              <a:t>÷</a:t>
            </a:r>
            <a:r>
              <a:rPr lang="ja-JP" altLang="en-US" sz="3600" dirty="0">
                <a:latin typeface="+mn-ea"/>
              </a:rPr>
              <a:t>  ５</a:t>
            </a:r>
            <a:endParaRPr lang="en-US" altLang="ja-JP" sz="36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D86C47-FC78-FC31-350E-1117F43116B0}"/>
              </a:ext>
            </a:extLst>
          </p:cNvPr>
          <p:cNvSpPr txBox="1"/>
          <p:nvPr/>
        </p:nvSpPr>
        <p:spPr>
          <a:xfrm>
            <a:off x="7719234" y="2393026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　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C0D34DB-1C00-A69C-0D75-882B9D52F34F}"/>
              </a:ext>
            </a:extLst>
          </p:cNvPr>
          <p:cNvSpPr txBox="1"/>
          <p:nvPr/>
        </p:nvSpPr>
        <p:spPr>
          <a:xfrm>
            <a:off x="7751490" y="3894543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　○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2BAF144-449E-2778-5957-06D64C521FEF}"/>
              </a:ext>
            </a:extLst>
          </p:cNvPr>
          <p:cNvCxnSpPr/>
          <p:nvPr/>
        </p:nvCxnSpPr>
        <p:spPr>
          <a:xfrm>
            <a:off x="4915631" y="3118114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F567F24-B0B3-10F8-5F9F-924786492112}"/>
              </a:ext>
            </a:extLst>
          </p:cNvPr>
          <p:cNvSpPr txBox="1"/>
          <p:nvPr/>
        </p:nvSpPr>
        <p:spPr>
          <a:xfrm>
            <a:off x="2930563" y="309799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□でわる</a:t>
            </a:r>
            <a:endParaRPr kumimoji="1" lang="en-US" altLang="ja-JP" sz="3600" dirty="0">
              <a:latin typeface="+mn-ea"/>
            </a:endParaRP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6051C48-2EE5-AAEC-3925-75C488BF295C}"/>
              </a:ext>
            </a:extLst>
          </p:cNvPr>
          <p:cNvCxnSpPr>
            <a:cxnSpLocks/>
          </p:cNvCxnSpPr>
          <p:nvPr/>
        </p:nvCxnSpPr>
        <p:spPr>
          <a:xfrm>
            <a:off x="6939419" y="3114699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9B15F5-B350-329F-F3FC-B97D156CEC41}"/>
              </a:ext>
            </a:extLst>
          </p:cNvPr>
          <p:cNvSpPr txBox="1"/>
          <p:nvPr/>
        </p:nvSpPr>
        <p:spPr>
          <a:xfrm>
            <a:off x="6964609" y="311469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□でわる</a:t>
            </a:r>
            <a:endParaRPr kumimoji="1" lang="en-US" altLang="ja-JP" sz="3600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5D625E-AB2D-CD85-1EF5-79F0E1445C57}"/>
              </a:ext>
            </a:extLst>
          </p:cNvPr>
          <p:cNvSpPr txBox="1"/>
          <p:nvPr/>
        </p:nvSpPr>
        <p:spPr>
          <a:xfrm>
            <a:off x="4109800" y="5363261"/>
            <a:ext cx="3185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3600" dirty="0">
                <a:latin typeface="+mn-ea"/>
              </a:rPr>
              <a:t>（①） </a:t>
            </a:r>
            <a:r>
              <a:rPr kumimoji="1" lang="en-US" altLang="ja-JP" sz="3600" dirty="0">
                <a:latin typeface="+mn-ea"/>
              </a:rPr>
              <a:t>÷</a:t>
            </a:r>
            <a:r>
              <a:rPr kumimoji="1" lang="ja-JP" altLang="en-US" sz="3600" dirty="0">
                <a:latin typeface="+mn-ea"/>
              </a:rPr>
              <a:t>　１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7920682-2337-B4B9-5632-6624D7F465E6}"/>
              </a:ext>
            </a:extLst>
          </p:cNvPr>
          <p:cNvSpPr txBox="1"/>
          <p:nvPr/>
        </p:nvSpPr>
        <p:spPr>
          <a:xfrm>
            <a:off x="7783664" y="5378032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　○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1E840B31-6C8D-2578-AEED-C401BFDD7B92}"/>
              </a:ext>
            </a:extLst>
          </p:cNvPr>
          <p:cNvCxnSpPr/>
          <p:nvPr/>
        </p:nvCxnSpPr>
        <p:spPr>
          <a:xfrm>
            <a:off x="4915631" y="4596209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510809B1-0F4E-18C6-8D47-A94F24DA3286}"/>
              </a:ext>
            </a:extLst>
          </p:cNvPr>
          <p:cNvCxnSpPr>
            <a:cxnSpLocks/>
          </p:cNvCxnSpPr>
          <p:nvPr/>
        </p:nvCxnSpPr>
        <p:spPr>
          <a:xfrm>
            <a:off x="6939419" y="4592794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F443BB4-B0A5-C732-2D89-D9CB84815050}"/>
              </a:ext>
            </a:extLst>
          </p:cNvPr>
          <p:cNvSpPr txBox="1"/>
          <p:nvPr/>
        </p:nvSpPr>
        <p:spPr>
          <a:xfrm>
            <a:off x="2944064" y="4581485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□でわる</a:t>
            </a:r>
            <a:endParaRPr kumimoji="1" lang="en-US" altLang="ja-JP" sz="36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A26CED6-5AEA-483A-8AE2-65022457440A}"/>
              </a:ext>
            </a:extLst>
          </p:cNvPr>
          <p:cNvSpPr txBox="1"/>
          <p:nvPr/>
        </p:nvSpPr>
        <p:spPr>
          <a:xfrm>
            <a:off x="6978110" y="4598188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□でわる</a:t>
            </a:r>
            <a:endParaRPr kumimoji="1" lang="en-US" altLang="ja-JP" sz="3600" dirty="0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99DD34-242A-C849-1F9F-68631EA77F54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8722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6145E-39FD-86F2-67BA-E612E34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5543A6-6702-5286-1819-469B6AC3B708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おかしが</a:t>
            </a:r>
            <a:r>
              <a:rPr lang="en-US" altLang="ja-JP" sz="2800" dirty="0">
                <a:latin typeface="+mn-ea"/>
              </a:rPr>
              <a:t>12</a:t>
            </a:r>
            <a:r>
              <a:rPr lang="ja-JP" altLang="en-US" sz="2800" dirty="0">
                <a:latin typeface="+mn-ea"/>
              </a:rPr>
              <a:t>こあります。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４人で同じ数ずつ分けると、１人分は</a:t>
            </a:r>
            <a:r>
              <a:rPr lang="ja-JP" altLang="ja-JP" sz="2800" dirty="0">
                <a:latin typeface="+mn-ea"/>
              </a:rPr>
              <a:t>（　①　</a:t>
            </a:r>
            <a:r>
              <a:rPr lang="ja-JP" altLang="en-US" sz="2800" dirty="0">
                <a:latin typeface="+mn-ea"/>
              </a:rPr>
              <a:t>）こです</a:t>
            </a:r>
            <a:r>
              <a:rPr lang="ja-JP" altLang="ja-JP" sz="2800" dirty="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 dirty="0">
                <a:latin typeface="+mn-ea"/>
              </a:rPr>
              <a:t>書き</a:t>
            </a:r>
            <a:r>
              <a:rPr lang="ja-JP" altLang="ja-JP" sz="2800" dirty="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86E662-857B-F3C9-7D2F-04C39446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F1DBF5-5E2D-0953-9D1A-6852ECADD722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9023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42AEE-17A8-64D7-5BD5-E7F63F2B8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75C79B-72AD-51EE-5303-69BADFEFC95A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リボンを５ｍ買ったら、代金は</a:t>
            </a:r>
            <a:r>
              <a:rPr lang="en-US" altLang="ja-JP" sz="2800" dirty="0">
                <a:latin typeface="+mn-ea"/>
              </a:rPr>
              <a:t>300</a:t>
            </a:r>
            <a:r>
              <a:rPr lang="ja-JP" altLang="en-US" sz="2800" dirty="0">
                <a:latin typeface="+mn-ea"/>
              </a:rPr>
              <a:t>円でした。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このリボン１ｍのねだんは（　①　）円です。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</a:t>
            </a:r>
            <a:r>
              <a:rPr lang="ja-JP" altLang="ja-JP" sz="280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C0A3A9A-6DC3-DCC7-083C-6C61B4D9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DA18BC2-F56B-A5BB-19F1-6B7A3DD77FAC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22164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3745B-4CCD-FB53-4FCA-9D4D209ED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2757F73-C152-17C0-27BA-55B32A58F004}"/>
              </a:ext>
            </a:extLst>
          </p:cNvPr>
          <p:cNvSpPr txBox="1"/>
          <p:nvPr/>
        </p:nvSpPr>
        <p:spPr>
          <a:xfrm>
            <a:off x="881726" y="543726"/>
            <a:ext cx="1037894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下の式は、わり算のけん算の式です。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23</a:t>
            </a:r>
            <a:r>
              <a:rPr lang="ja-JP" altLang="ja-JP" sz="2800" dirty="0">
                <a:latin typeface="+mn-ea"/>
              </a:rPr>
              <a:t>×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ja-JP" sz="2800" dirty="0">
                <a:latin typeface="+mn-ea"/>
              </a:rPr>
              <a:t>＋</a:t>
            </a:r>
            <a:r>
              <a:rPr lang="en-US" altLang="ja-JP" sz="2800" dirty="0">
                <a:latin typeface="+mn-ea"/>
              </a:rPr>
              <a:t>13</a:t>
            </a:r>
            <a:r>
              <a:rPr lang="ja-JP" altLang="ja-JP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266</a:t>
            </a:r>
            <a:endParaRPr lang="ja-JP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もとのわり算はどんな計算になりますか。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の式から、正しいものを１つ選びましょう。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en-US" altLang="ja-JP" sz="2800" dirty="0">
                <a:latin typeface="+mn-ea"/>
              </a:rPr>
              <a:t>266÷11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23</a:t>
            </a:r>
            <a:r>
              <a:rPr lang="ja-JP" altLang="en-US" sz="2800" dirty="0">
                <a:latin typeface="+mn-ea"/>
              </a:rPr>
              <a:t> あまり</a:t>
            </a:r>
            <a:r>
              <a:rPr lang="en-US" altLang="ja-JP" sz="2800" dirty="0">
                <a:latin typeface="+mn-ea"/>
              </a:rPr>
              <a:t>13</a:t>
            </a: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en-US" altLang="ja-JP" sz="2800" dirty="0">
                <a:latin typeface="+mn-ea"/>
              </a:rPr>
              <a:t>266÷13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23</a:t>
            </a:r>
            <a:r>
              <a:rPr lang="ja-JP" altLang="en-US" sz="2800" dirty="0">
                <a:latin typeface="+mn-ea"/>
              </a:rPr>
              <a:t> あまり</a:t>
            </a:r>
            <a:r>
              <a:rPr lang="en-US" altLang="ja-JP" sz="2800" dirty="0">
                <a:latin typeface="+mn-ea"/>
              </a:rPr>
              <a:t>11</a:t>
            </a: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en-US" altLang="ja-JP" sz="2800" dirty="0">
                <a:latin typeface="+mn-ea"/>
              </a:rPr>
              <a:t>266÷23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en-US" sz="2800" dirty="0">
                <a:latin typeface="+mn-ea"/>
              </a:rPr>
              <a:t> あまり</a:t>
            </a:r>
            <a:r>
              <a:rPr lang="en-US" altLang="ja-JP" sz="2800" dirty="0">
                <a:latin typeface="+mn-ea"/>
              </a:rPr>
              <a:t>13</a:t>
            </a:r>
          </a:p>
          <a:p>
            <a:r>
              <a:rPr lang="ja-JP" altLang="en-US" sz="2800" b="1" dirty="0">
                <a:latin typeface="+mn-ea"/>
              </a:rPr>
              <a:t> ㋓ </a:t>
            </a:r>
            <a:r>
              <a:rPr lang="en-US" altLang="ja-JP" sz="2800" dirty="0">
                <a:latin typeface="+mn-ea"/>
              </a:rPr>
              <a:t>266÷23</a:t>
            </a:r>
            <a:r>
              <a:rPr lang="ja-JP" altLang="en-US" sz="2800" dirty="0">
                <a:latin typeface="+mn-ea"/>
              </a:rPr>
              <a:t>＝</a:t>
            </a:r>
            <a:r>
              <a:rPr lang="en-US" altLang="ja-JP" sz="2800" dirty="0">
                <a:latin typeface="+mn-ea"/>
              </a:rPr>
              <a:t>13</a:t>
            </a:r>
            <a:r>
              <a:rPr lang="ja-JP" altLang="en-US" sz="2800" dirty="0">
                <a:latin typeface="+mn-ea"/>
              </a:rPr>
              <a:t> あまり</a:t>
            </a:r>
            <a:r>
              <a:rPr lang="en-US" altLang="ja-JP" sz="2800" dirty="0">
                <a:latin typeface="+mn-ea"/>
              </a:rPr>
              <a:t>11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0A4077F-2633-B7E2-E036-B3E95BE1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BDD8B0-25E3-F491-9D53-1CC350E2042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３年８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あまりのあるわり算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86571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FCF8A-8D7E-4725-1E19-28F0681A9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D49A81D-5E4B-58E5-86C1-619528C0E6C2}"/>
              </a:ext>
            </a:extLst>
          </p:cNvPr>
          <p:cNvSpPr txBox="1"/>
          <p:nvPr/>
        </p:nvSpPr>
        <p:spPr>
          <a:xfrm>
            <a:off x="881726" y="543726"/>
            <a:ext cx="110158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2.5</a:t>
            </a:r>
            <a:r>
              <a:rPr lang="ja-JP" altLang="en-US" sz="2800" dirty="0">
                <a:latin typeface="+mn-ea"/>
              </a:rPr>
              <a:t>は（　①　）を</a:t>
            </a:r>
            <a:r>
              <a:rPr lang="en-US" altLang="ja-JP" sz="2800" dirty="0">
                <a:latin typeface="+mn-ea"/>
              </a:rPr>
              <a:t>25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①にあてはまる数を小数で書きましょう。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095E245-82EA-E535-10DB-4F012E21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8C1829-561D-8D8E-6C8E-ACB0497A1CF9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67890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E6C8D-10DF-1D5E-ABD8-61E4FBBFA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78C177E-40A1-8898-7077-4EC50E56129A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水が</a:t>
            </a:r>
            <a:r>
              <a:rPr lang="en-US" altLang="ja-JP" sz="2800" dirty="0">
                <a:latin typeface="+mn-ea"/>
              </a:rPr>
              <a:t>7.5</a:t>
            </a:r>
            <a:r>
              <a:rPr lang="ja-JP" altLang="en-US" sz="2800" dirty="0">
                <a:latin typeface="+mn-ea"/>
              </a:rPr>
              <a:t>Ｌあります。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この水を３人で等分すると、１人分は（　①　）Ｌです。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</a:t>
            </a:r>
            <a:r>
              <a:rPr lang="ja-JP" altLang="ja-JP" sz="280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ABC45F5-2643-DC5A-8D26-01AD3A17A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7C1763-2BE1-51FB-2685-AC6CEC85D967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15565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Props1.xml><?xml version="1.0" encoding="utf-8"?>
<ds:datastoreItem xmlns:ds="http://schemas.openxmlformats.org/officeDocument/2006/customXml" ds:itemID="{38D5B35F-A125-4F88-8482-C6423E61B4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B6DB41-3DE8-4A73-BF82-1D3187FE1E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A90E3A-765D-4458-9C2C-ED7CB89A149B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60d21fbe-0215-4329-b29a-4bd358d22447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3680</TotalTime>
  <Words>541</Words>
  <Application>Microsoft Office PowerPoint</Application>
  <PresentationFormat>ワイド画面</PresentationFormat>
  <Paragraphs>78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BIZ UDゴシック</vt:lpstr>
      <vt:lpstr>游ゴシック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49</cp:revision>
  <cp:lastPrinted>2026-02-17T00:00:34Z</cp:lastPrinted>
  <dcterms:created xsi:type="dcterms:W3CDTF">2025-08-29T05:34:34Z</dcterms:created>
  <dcterms:modified xsi:type="dcterms:W3CDTF">2026-03-13T02:53:54Z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