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9"/>
  </p:notesMasterIdLst>
  <p:sldIdLst>
    <p:sldId id="256" r:id="rId5"/>
    <p:sldId id="274" r:id="rId6"/>
    <p:sldId id="292" r:id="rId7"/>
    <p:sldId id="304" r:id="rId8"/>
    <p:sldId id="309" r:id="rId9"/>
    <p:sldId id="283" r:id="rId10"/>
    <p:sldId id="306" r:id="rId11"/>
    <p:sldId id="284" r:id="rId12"/>
    <p:sldId id="303" r:id="rId13"/>
    <p:sldId id="307" r:id="rId14"/>
    <p:sldId id="305" r:id="rId15"/>
    <p:sldId id="308" r:id="rId16"/>
    <p:sldId id="264" r:id="rId17"/>
    <p:sldId id="327" r:id="rId18"/>
  </p:sldIdLst>
  <p:sldSz cx="12192000" cy="6858000"/>
  <p:notesSz cx="10020300" cy="6891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7FF119-802D-414B-817F-895DEACF3DB0}" v="1" dt="2026-02-17T00:00:23.870"/>
    <p1510:client id="{C828948E-69AD-5848-A632-2DB02FA96876}" v="19" dt="2026-02-10T14:45:47.6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37" autoAdjust="0"/>
    <p:restoredTop sz="93973" autoAdjust="0"/>
  </p:normalViewPr>
  <p:slideViewPr>
    <p:cSldViewPr snapToGrid="0">
      <p:cViewPr varScale="1">
        <p:scale>
          <a:sx n="54" d="100"/>
          <a:sy n="54" d="100"/>
        </p:scale>
        <p:origin x="91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6094" y="2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r">
              <a:defRPr sz="1200"/>
            </a:lvl1pPr>
          </a:lstStyle>
          <a:p>
            <a:fld id="{BADA077D-70CF-4CED-A527-9833764A2DE9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2013"/>
            <a:ext cx="4133850" cy="232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1" rIns="91420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00" y="3316839"/>
            <a:ext cx="8016702" cy="2713083"/>
          </a:xfrm>
          <a:prstGeom prst="rect">
            <a:avLst/>
          </a:prstGeom>
        </p:spPr>
        <p:txBody>
          <a:bodyPr vert="horz" lIns="91420" tIns="45711" rIns="91420" bIns="457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6335"/>
            <a:ext cx="4341900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6094" y="6546335"/>
            <a:ext cx="4341898" cy="345004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r">
              <a:defRPr sz="12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ja-JP" altLang="en-US" dirty="0"/>
              <a:t>４</a:t>
            </a:r>
            <a:r>
              <a:rPr lang="en-US" altLang="ja-JP" dirty="0"/>
              <a:t>.</a:t>
            </a:r>
            <a:r>
              <a:rPr lang="ja-JP" altLang="en-US" dirty="0"/>
              <a:t>小数のかけ算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CA246-A933-15E7-FA70-2DD7CC1FC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EB8E7FC-A506-870E-5BB9-A9ECD8C86A72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1.36×</a:t>
            </a:r>
            <a:r>
              <a:rPr lang="ja-JP" altLang="en-US" sz="2800" dirty="0">
                <a:latin typeface="+mn-ea"/>
              </a:rPr>
              <a:t>４を計算</a:t>
            </a:r>
            <a:r>
              <a:rPr lang="ja-JP" altLang="en-US" sz="2800">
                <a:latin typeface="+mn-ea"/>
              </a:rPr>
              <a:t>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1B81A81-D855-4F07-5D91-5E6DB7DF6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F53F547-7CB9-F6FC-4CD2-E75EE79EEFB1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小数のかけ算とわり算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93295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FBFF2-BF34-D6A3-2B03-8BCFBF335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AC73C9A-D511-DFF3-E3E6-88D602F9BAD7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１こ</a:t>
            </a:r>
            <a:r>
              <a:rPr lang="en-US" altLang="ja-JP" sz="2800" dirty="0">
                <a:latin typeface="+mn-ea"/>
              </a:rPr>
              <a:t>0.26</a:t>
            </a:r>
            <a:r>
              <a:rPr lang="ja-JP" altLang="en-US" sz="2800" dirty="0">
                <a:latin typeface="+mn-ea"/>
              </a:rPr>
              <a:t>㎏のかんづめがあります。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このかん</a:t>
            </a:r>
            <a:r>
              <a:rPr lang="ja-JP" altLang="en-US" sz="2800">
                <a:latin typeface="+mn-ea"/>
              </a:rPr>
              <a:t>づめ６この</a:t>
            </a:r>
            <a:r>
              <a:rPr lang="ja-JP" altLang="en-US" sz="2800" dirty="0">
                <a:latin typeface="+mn-ea"/>
              </a:rPr>
              <a:t>重さは</a:t>
            </a:r>
            <a:r>
              <a:rPr lang="ja-JP" altLang="ja-JP" sz="2800" dirty="0">
                <a:latin typeface="+mn-ea"/>
              </a:rPr>
              <a:t>（　①　</a:t>
            </a:r>
            <a:r>
              <a:rPr lang="ja-JP" altLang="en-US" sz="2800" dirty="0">
                <a:latin typeface="+mn-ea"/>
              </a:rPr>
              <a:t>）㎏です</a:t>
            </a:r>
            <a:r>
              <a:rPr lang="ja-JP" altLang="ja-JP" sz="2800" dirty="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①にあてはまる数を答えましょう。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6E13A45-70A1-5605-31F6-2DC751641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10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4FF4FC-EAC2-9DD3-02E7-31502A2C84C3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>
                <a:latin typeface="+mn-ea"/>
              </a:rPr>
              <a:t>【２年</a:t>
            </a:r>
            <a:r>
              <a:rPr lang="en-US" altLang="ja-JP" sz="1800" dirty="0">
                <a:latin typeface="+mn-ea"/>
              </a:rPr>
              <a:t>11.12.</a:t>
            </a:r>
            <a:r>
              <a:rPr lang="ja-JP" altLang="ja-JP" sz="1800">
                <a:latin typeface="+mn-ea"/>
              </a:rPr>
              <a:t>かけ算】</a:t>
            </a:r>
            <a:endParaRPr lang="ja-JP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905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B434B-8D2A-1F59-2FB5-46F5CE235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CF11B891-A2B8-F624-BFC5-162F7A1D6F6E}"/>
              </a:ext>
            </a:extLst>
          </p:cNvPr>
          <p:cNvSpPr txBox="1"/>
          <p:nvPr/>
        </p:nvSpPr>
        <p:spPr>
          <a:xfrm>
            <a:off x="881726" y="543726"/>
            <a:ext cx="1065495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の式のうち、正しいものはどれですか。１つ選びましょう。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 </a:t>
            </a:r>
            <a:r>
              <a:rPr lang="ja-JP" altLang="en-US" sz="2800" dirty="0">
                <a:latin typeface="+mn-ea"/>
              </a:rPr>
              <a:t>１ｍ＝</a:t>
            </a:r>
            <a:r>
              <a:rPr lang="en-US" altLang="ja-JP" sz="2800" dirty="0">
                <a:latin typeface="+mn-ea"/>
              </a:rPr>
              <a:t>10</a:t>
            </a:r>
            <a:r>
              <a:rPr lang="ja-JP" altLang="en-US" sz="2800" dirty="0">
                <a:latin typeface="+mn-ea"/>
              </a:rPr>
              <a:t>㎝、１㎡＝</a:t>
            </a:r>
            <a:r>
              <a:rPr lang="en-US" altLang="ja-JP" sz="2800" dirty="0">
                <a:latin typeface="+mn-ea"/>
              </a:rPr>
              <a:t>10</a:t>
            </a:r>
            <a:r>
              <a:rPr lang="ja-JP" altLang="en-US" sz="2800" dirty="0">
                <a:latin typeface="+mn-ea"/>
              </a:rPr>
              <a:t>㎠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 </a:t>
            </a:r>
            <a:r>
              <a:rPr lang="ja-JP" altLang="en-US" sz="2800" dirty="0">
                <a:latin typeface="+mn-ea"/>
              </a:rPr>
              <a:t>１ｍ＝</a:t>
            </a:r>
            <a:r>
              <a:rPr lang="en-US" altLang="ja-JP" sz="2800" dirty="0">
                <a:latin typeface="+mn-ea"/>
              </a:rPr>
              <a:t>10</a:t>
            </a:r>
            <a:r>
              <a:rPr lang="ja-JP" altLang="en-US" sz="2800" dirty="0">
                <a:latin typeface="+mn-ea"/>
              </a:rPr>
              <a:t>㎝、１㎡＝</a:t>
            </a:r>
            <a:r>
              <a:rPr lang="en-US" altLang="ja-JP" sz="2800" dirty="0">
                <a:latin typeface="+mn-ea"/>
              </a:rPr>
              <a:t>100</a:t>
            </a:r>
            <a:r>
              <a:rPr lang="ja-JP" altLang="en-US" sz="2800" dirty="0">
                <a:latin typeface="+mn-ea"/>
              </a:rPr>
              <a:t>㎠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㋒ </a:t>
            </a:r>
            <a:r>
              <a:rPr lang="ja-JP" altLang="en-US" sz="2800" dirty="0">
                <a:latin typeface="+mn-ea"/>
              </a:rPr>
              <a:t>１ｍ＝</a:t>
            </a:r>
            <a:r>
              <a:rPr lang="en-US" altLang="ja-JP" sz="2800" dirty="0">
                <a:latin typeface="+mn-ea"/>
              </a:rPr>
              <a:t>100</a:t>
            </a:r>
            <a:r>
              <a:rPr lang="ja-JP" altLang="en-US" sz="2800" dirty="0">
                <a:latin typeface="+mn-ea"/>
              </a:rPr>
              <a:t>㎝、１㎡＝</a:t>
            </a:r>
            <a:r>
              <a:rPr lang="en-US" altLang="ja-JP" sz="2800" dirty="0">
                <a:latin typeface="+mn-ea"/>
              </a:rPr>
              <a:t>100</a:t>
            </a:r>
            <a:r>
              <a:rPr lang="ja-JP" altLang="en-US" sz="2800" dirty="0">
                <a:latin typeface="+mn-ea"/>
              </a:rPr>
              <a:t>㎠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㋓ </a:t>
            </a:r>
            <a:r>
              <a:rPr lang="ja-JP" altLang="en-US" sz="2800" dirty="0">
                <a:latin typeface="+mn-ea"/>
              </a:rPr>
              <a:t>１ｍ＝</a:t>
            </a:r>
            <a:r>
              <a:rPr lang="en-US" altLang="ja-JP" sz="2800" dirty="0">
                <a:latin typeface="+mn-ea"/>
              </a:rPr>
              <a:t>100</a:t>
            </a:r>
            <a:r>
              <a:rPr lang="ja-JP" altLang="en-US" sz="2800" dirty="0">
                <a:latin typeface="+mn-ea"/>
              </a:rPr>
              <a:t>㎝、１㎡＝</a:t>
            </a:r>
            <a:r>
              <a:rPr lang="en-US" altLang="ja-JP" sz="2800" dirty="0">
                <a:latin typeface="+mn-ea"/>
              </a:rPr>
              <a:t>10000</a:t>
            </a:r>
            <a:r>
              <a:rPr lang="ja-JP" altLang="en-US" sz="2800" dirty="0">
                <a:latin typeface="+mn-ea"/>
              </a:rPr>
              <a:t>㎠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43E39F0-4D60-EF2E-82AC-36A6E8AE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CF6C54-D748-CB95-54ED-B97F03467DDA}"/>
              </a:ext>
            </a:extLst>
          </p:cNvPr>
          <p:cNvSpPr txBox="1"/>
          <p:nvPr/>
        </p:nvSpPr>
        <p:spPr>
          <a:xfrm>
            <a:off x="0" y="6488668"/>
            <a:ext cx="91908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２年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長いものの長さのたんい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12.</a:t>
            </a:r>
            <a:r>
              <a:rPr lang="ja-JP" altLang="en-US" sz="1800">
                <a:latin typeface="+mn-ea"/>
              </a:rPr>
              <a:t>面積のくらべ方と表し方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3247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DAE27-ACE8-00BB-8E00-1981BE906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方体 12">
            <a:extLst>
              <a:ext uri="{FF2B5EF4-FFF2-40B4-BE49-F238E27FC236}">
                <a16:creationId xmlns:a16="http://schemas.microsoft.com/office/drawing/2014/main" id="{C82BAC04-080B-97A2-EF96-126374A8B17C}"/>
              </a:ext>
            </a:extLst>
          </p:cNvPr>
          <p:cNvSpPr/>
          <p:nvPr/>
        </p:nvSpPr>
        <p:spPr>
          <a:xfrm rot="10800000">
            <a:off x="3770738" y="1790760"/>
            <a:ext cx="5458465" cy="4281232"/>
          </a:xfrm>
          <a:prstGeom prst="cube">
            <a:avLst>
              <a:gd name="adj" fmla="val 24183"/>
            </a:avLst>
          </a:prstGeom>
          <a:solidFill>
            <a:schemeClr val="bg1">
              <a:lumMod val="95000"/>
              <a:alpha val="57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7310651-8A2C-E82C-BCB3-E2688D937516}"/>
              </a:ext>
            </a:extLst>
          </p:cNvPr>
          <p:cNvSpPr txBox="1"/>
          <p:nvPr/>
        </p:nvSpPr>
        <p:spPr>
          <a:xfrm>
            <a:off x="2722161" y="4113823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３</a:t>
            </a:r>
            <a:r>
              <a:rPr kumimoji="1" lang="en-US" altLang="ja-JP" sz="2800" dirty="0">
                <a:latin typeface="+mn-ea"/>
              </a:rPr>
              <a:t>cm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3" name="直方体 2">
            <a:extLst>
              <a:ext uri="{FF2B5EF4-FFF2-40B4-BE49-F238E27FC236}">
                <a16:creationId xmlns:a16="http://schemas.microsoft.com/office/drawing/2014/main" id="{D411D5F0-3D0C-2B9D-7068-80B3FB26BDE4}"/>
              </a:ext>
            </a:extLst>
          </p:cNvPr>
          <p:cNvSpPr/>
          <p:nvPr/>
        </p:nvSpPr>
        <p:spPr>
          <a:xfrm>
            <a:off x="3774003" y="1776471"/>
            <a:ext cx="5458465" cy="4291062"/>
          </a:xfrm>
          <a:prstGeom prst="cube">
            <a:avLst>
              <a:gd name="adj" fmla="val 24183"/>
            </a:avLst>
          </a:prstGeom>
          <a:solidFill>
            <a:schemeClr val="bg1">
              <a:lumMod val="95000"/>
              <a:alpha val="57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EC7FE40-DBED-5A85-3F9F-EB38C1B1ACDA}"/>
              </a:ext>
            </a:extLst>
          </p:cNvPr>
          <p:cNvGrpSpPr/>
          <p:nvPr/>
        </p:nvGrpSpPr>
        <p:grpSpPr>
          <a:xfrm rot="18938890">
            <a:off x="3536674" y="1943019"/>
            <a:ext cx="1490073" cy="741167"/>
            <a:chOff x="861630" y="1283480"/>
            <a:chExt cx="4919738" cy="728335"/>
          </a:xfrm>
        </p:grpSpPr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A7DCF74A-A037-EA16-2538-8E3B0D5B63FA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6" name="円弧 5">
              <a:extLst>
                <a:ext uri="{FF2B5EF4-FFF2-40B4-BE49-F238E27FC236}">
                  <a16:creationId xmlns:a16="http://schemas.microsoft.com/office/drawing/2014/main" id="{FF5A408D-B363-2865-494A-B5D027F791E3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E01291C-ECE4-B95D-7808-D74DC99EB88A}"/>
              </a:ext>
            </a:extLst>
          </p:cNvPr>
          <p:cNvGrpSpPr/>
          <p:nvPr/>
        </p:nvGrpSpPr>
        <p:grpSpPr>
          <a:xfrm rot="16200000">
            <a:off x="2152577" y="4105235"/>
            <a:ext cx="3215006" cy="728335"/>
            <a:chOff x="861630" y="1283480"/>
            <a:chExt cx="4919738" cy="728335"/>
          </a:xfrm>
        </p:grpSpPr>
        <p:sp>
          <p:nvSpPr>
            <p:cNvPr id="8" name="円弧 7">
              <a:extLst>
                <a:ext uri="{FF2B5EF4-FFF2-40B4-BE49-F238E27FC236}">
                  <a16:creationId xmlns:a16="http://schemas.microsoft.com/office/drawing/2014/main" id="{F4710727-FFB7-0CFE-804B-A1DE92FEE3C7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837185D9-1796-9328-231A-09B65A2FE9F0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2D86AE70-AFE5-D983-C8A1-DFB298FC1C63}"/>
              </a:ext>
            </a:extLst>
          </p:cNvPr>
          <p:cNvGrpSpPr/>
          <p:nvPr/>
        </p:nvGrpSpPr>
        <p:grpSpPr>
          <a:xfrm>
            <a:off x="3755162" y="2489488"/>
            <a:ext cx="4444210" cy="728335"/>
            <a:chOff x="861630" y="1283480"/>
            <a:chExt cx="4919738" cy="728335"/>
          </a:xfrm>
        </p:grpSpPr>
        <p:sp>
          <p:nvSpPr>
            <p:cNvPr id="16" name="円弧 15">
              <a:extLst>
                <a:ext uri="{FF2B5EF4-FFF2-40B4-BE49-F238E27FC236}">
                  <a16:creationId xmlns:a16="http://schemas.microsoft.com/office/drawing/2014/main" id="{59DD124F-A7FD-40FE-6062-57FD6C10B414}"/>
                </a:ext>
              </a:extLst>
            </p:cNvPr>
            <p:cNvSpPr/>
            <p:nvPr/>
          </p:nvSpPr>
          <p:spPr>
            <a:xfrm>
              <a:off x="861630" y="1283480"/>
              <a:ext cx="4919738" cy="728335"/>
            </a:xfrm>
            <a:prstGeom prst="arc">
              <a:avLst>
                <a:gd name="adj1" fmla="val 1967057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877781DB-038A-0F32-4071-806F21F52178}"/>
                </a:ext>
              </a:extLst>
            </p:cNvPr>
            <p:cNvSpPr/>
            <p:nvPr/>
          </p:nvSpPr>
          <p:spPr>
            <a:xfrm flipH="1">
              <a:off x="866758" y="1283480"/>
              <a:ext cx="4865449" cy="718500"/>
            </a:xfrm>
            <a:prstGeom prst="arc">
              <a:avLst>
                <a:gd name="adj1" fmla="val 19300290"/>
                <a:gd name="adj2" fmla="val 0"/>
              </a:avLst>
            </a:prstGeom>
            <a:ln>
              <a:solidFill>
                <a:schemeClr val="tx1"/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6C3AD6F-8A5F-2955-9D3F-99DB93CACF1F}"/>
              </a:ext>
            </a:extLst>
          </p:cNvPr>
          <p:cNvSpPr txBox="1"/>
          <p:nvPr/>
        </p:nvSpPr>
        <p:spPr>
          <a:xfrm>
            <a:off x="3382670" y="1671622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２</a:t>
            </a:r>
            <a:r>
              <a:rPr kumimoji="1" lang="en-US" altLang="ja-JP" sz="2800" dirty="0">
                <a:latin typeface="+mn-ea"/>
              </a:rPr>
              <a:t>cm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3C7173-BC9F-98B5-24F0-2CF6BF770BE0}"/>
              </a:ext>
            </a:extLst>
          </p:cNvPr>
          <p:cNvSpPr txBox="1"/>
          <p:nvPr/>
        </p:nvSpPr>
        <p:spPr>
          <a:xfrm>
            <a:off x="5545961" y="2160384"/>
            <a:ext cx="1076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+mn-ea"/>
              </a:rPr>
              <a:t>４</a:t>
            </a:r>
            <a:r>
              <a:rPr kumimoji="1" lang="en-US" altLang="ja-JP" sz="2800" dirty="0">
                <a:latin typeface="+mn-ea"/>
              </a:rPr>
              <a:t>cm</a:t>
            </a:r>
            <a:endParaRPr kumimoji="1" lang="ja-JP" altLang="en-US" sz="2800" dirty="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375FDA-969D-B2A2-158A-D1947557C4DF}"/>
              </a:ext>
            </a:extLst>
          </p:cNvPr>
          <p:cNvSpPr txBox="1"/>
          <p:nvPr/>
        </p:nvSpPr>
        <p:spPr>
          <a:xfrm>
            <a:off x="1421665" y="447742"/>
            <a:ext cx="83250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</a:t>
            </a:r>
            <a:r>
              <a:rPr lang="ja-JP" altLang="en-US" sz="2800" b="0" i="0" dirty="0">
                <a:effectLst/>
                <a:latin typeface="+mn-ea"/>
              </a:rPr>
              <a:t>の直方体の体積は（　①　）㎤です。</a:t>
            </a:r>
            <a:endParaRPr lang="en-US" altLang="ja-JP" sz="2800" b="0" i="0" dirty="0">
              <a:effectLst/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b="0" i="0" dirty="0">
              <a:effectLst/>
              <a:latin typeface="+mn-ea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4D5985-412E-6CBC-ED2A-4AB6C95F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FB6F9D-69F0-AD70-7B48-B2E40DFABC17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５年２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直方体や立方体の体積</a:t>
            </a:r>
            <a:r>
              <a:rPr lang="en-US" altLang="ja-JP" sz="1800" dirty="0">
                <a:latin typeface="+mn-ea"/>
              </a:rPr>
              <a:t>】</a:t>
            </a:r>
            <a:endParaRPr lang="ja-JP" altLang="en-US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276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6"/>
            <a:ext cx="10540253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解答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48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12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8132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1840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23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0.01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8.132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10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5.44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1.56</a:t>
            </a:r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㋓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24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6145E-39FD-86F2-67BA-E612E348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F5543A6-6702-5286-1819-469B6AC3B708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１箱におかしが</a:t>
            </a:r>
            <a:r>
              <a:rPr lang="en-US" altLang="ja-JP" sz="2800" dirty="0">
                <a:latin typeface="+mn-ea"/>
              </a:rPr>
              <a:t>12</a:t>
            </a:r>
            <a:r>
              <a:rPr lang="ja-JP" altLang="en-US" sz="2800" dirty="0">
                <a:latin typeface="+mn-ea"/>
              </a:rPr>
              <a:t>こ入っています。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４箱分では</a:t>
            </a:r>
            <a:r>
              <a:rPr lang="ja-JP" altLang="ja-JP" sz="2800" dirty="0">
                <a:latin typeface="+mn-ea"/>
              </a:rPr>
              <a:t>（　①　</a:t>
            </a:r>
            <a:r>
              <a:rPr lang="ja-JP" altLang="en-US" sz="2800" dirty="0">
                <a:latin typeface="+mn-ea"/>
              </a:rPr>
              <a:t>）こです</a:t>
            </a:r>
            <a:r>
              <a:rPr lang="ja-JP" altLang="ja-JP" sz="2800" dirty="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 dirty="0">
                <a:latin typeface="+mn-ea"/>
              </a:rPr>
              <a:t>書き</a:t>
            </a:r>
            <a:r>
              <a:rPr lang="ja-JP" altLang="ja-JP" sz="2800" dirty="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86E662-857B-F3C9-7D2F-04C39446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616809-8C14-496C-7B1F-0BCDE080117E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800">
                <a:latin typeface="+mn-ea"/>
              </a:rPr>
              <a:t>【２年</a:t>
            </a:r>
            <a:r>
              <a:rPr lang="en-US" altLang="ja-JP" sz="1800" dirty="0">
                <a:latin typeface="+mn-ea"/>
              </a:rPr>
              <a:t>11.12.</a:t>
            </a:r>
            <a:r>
              <a:rPr lang="ja-JP" altLang="ja-JP" sz="1800">
                <a:latin typeface="+mn-ea"/>
              </a:rPr>
              <a:t>かけ算】</a:t>
            </a:r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17.</a:t>
            </a:r>
            <a:r>
              <a:rPr lang="ja-JP" altLang="en-US" sz="1800">
                <a:latin typeface="+mn-ea"/>
              </a:rPr>
              <a:t>かけ算の筆算、倍の計算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9023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5E7FB-5D76-3F58-8D18-0A4B9F383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32722E8-C3DB-BA58-03B1-15631E9AFE7C}"/>
              </a:ext>
            </a:extLst>
          </p:cNvPr>
          <p:cNvSpPr txBox="1"/>
          <p:nvPr/>
        </p:nvSpPr>
        <p:spPr>
          <a:xfrm>
            <a:off x="881726" y="543726"/>
            <a:ext cx="103789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2800" dirty="0">
                <a:latin typeface="+mn-ea"/>
              </a:rPr>
              <a:t>23×</a:t>
            </a:r>
            <a:r>
              <a:rPr lang="ja-JP" altLang="en-US" sz="2800" dirty="0">
                <a:latin typeface="+mn-ea"/>
              </a:rPr>
              <a:t>４を</a:t>
            </a:r>
            <a:r>
              <a:rPr lang="ja-JP" altLang="ja-JP" sz="2800" dirty="0">
                <a:latin typeface="+mn-ea"/>
              </a:rPr>
              <a:t>、かけられる数を分けて計算します。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en-US" altLang="ja-JP" sz="2800" dirty="0">
                <a:latin typeface="+mn-ea"/>
              </a:rPr>
              <a:t>①</a:t>
            </a:r>
            <a:r>
              <a:rPr lang="ja-JP" altLang="ja-JP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</a:t>
            </a:r>
            <a:r>
              <a:rPr lang="ja-JP" altLang="ja-JP" sz="2800">
                <a:latin typeface="+mn-ea"/>
              </a:rPr>
              <a:t>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2177B0A-F776-0478-9DB8-3B8F80E4F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E3F88AD-F059-847B-5E04-BCB3F8418AEE}"/>
              </a:ext>
            </a:extLst>
          </p:cNvPr>
          <p:cNvSpPr txBox="1"/>
          <p:nvPr/>
        </p:nvSpPr>
        <p:spPr>
          <a:xfrm>
            <a:off x="1586133" y="3111400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２３</a:t>
            </a:r>
            <a:r>
              <a:rPr kumimoji="1" lang="en-US" altLang="ja-JP" sz="3600" dirty="0">
                <a:latin typeface="+mn-ea"/>
              </a:rPr>
              <a:t>×</a:t>
            </a:r>
            <a:r>
              <a:rPr kumimoji="1" lang="ja-JP" altLang="en-US" sz="3600" dirty="0">
                <a:latin typeface="+mn-ea"/>
              </a:rPr>
              <a:t>４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6B5757-7A81-248D-18B2-837C0399975E}"/>
              </a:ext>
            </a:extLst>
          </p:cNvPr>
          <p:cNvSpPr txBox="1"/>
          <p:nvPr/>
        </p:nvSpPr>
        <p:spPr>
          <a:xfrm>
            <a:off x="4563125" y="2426007"/>
            <a:ext cx="2258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２０ </a:t>
            </a:r>
            <a:r>
              <a:rPr kumimoji="1" lang="en-US" altLang="ja-JP" sz="3600" dirty="0">
                <a:latin typeface="+mn-ea"/>
              </a:rPr>
              <a:t>×</a:t>
            </a:r>
            <a:r>
              <a:rPr kumimoji="1" lang="ja-JP" altLang="en-US" sz="3600" dirty="0">
                <a:latin typeface="+mn-ea"/>
              </a:rPr>
              <a:t>４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FC41DB-E438-014B-D66E-A71CB0CBCCB4}"/>
              </a:ext>
            </a:extLst>
          </p:cNvPr>
          <p:cNvSpPr txBox="1"/>
          <p:nvPr/>
        </p:nvSpPr>
        <p:spPr>
          <a:xfrm>
            <a:off x="4790213" y="3756839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☆</a:t>
            </a:r>
            <a:r>
              <a:rPr lang="ja-JP" altLang="en-US" sz="3600" dirty="0">
                <a:latin typeface="+mn-ea"/>
              </a:rPr>
              <a:t>  </a:t>
            </a:r>
            <a:r>
              <a:rPr lang="en-US" altLang="ja-JP" sz="3600" dirty="0">
                <a:latin typeface="+mn-ea"/>
              </a:rPr>
              <a:t>×</a:t>
            </a:r>
            <a:r>
              <a:rPr lang="ja-JP" altLang="en-US" sz="3600" dirty="0">
                <a:latin typeface="+mn-ea"/>
              </a:rPr>
              <a:t>４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88A7908-3BEA-03D9-1CE7-95E29E5838DD}"/>
              </a:ext>
            </a:extLst>
          </p:cNvPr>
          <p:cNvSpPr txBox="1"/>
          <p:nvPr/>
        </p:nvSpPr>
        <p:spPr>
          <a:xfrm>
            <a:off x="6821539" y="2459502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　△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75CF0CA-3285-27D4-855B-7E9150CEA9D9}"/>
              </a:ext>
            </a:extLst>
          </p:cNvPr>
          <p:cNvSpPr txBox="1"/>
          <p:nvPr/>
        </p:nvSpPr>
        <p:spPr>
          <a:xfrm>
            <a:off x="6821539" y="374433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＝（</a:t>
            </a:r>
            <a:r>
              <a:rPr kumimoji="1" lang="en-US" altLang="ja-JP" sz="3600" dirty="0">
                <a:latin typeface="+mn-ea"/>
              </a:rPr>
              <a:t>①</a:t>
            </a:r>
            <a:r>
              <a:rPr kumimoji="1" lang="ja-JP" altLang="en-US" sz="3600" dirty="0">
                <a:latin typeface="+mn-ea"/>
              </a:rPr>
              <a:t>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982695-F739-71EF-1C35-1DE2504DF7E4}"/>
              </a:ext>
            </a:extLst>
          </p:cNvPr>
          <p:cNvSpPr txBox="1"/>
          <p:nvPr/>
        </p:nvSpPr>
        <p:spPr>
          <a:xfrm>
            <a:off x="4694676" y="5029170"/>
            <a:ext cx="3620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3600" dirty="0">
                <a:latin typeface="+mn-ea"/>
              </a:rPr>
              <a:t>あわせて　</a:t>
            </a:r>
            <a:r>
              <a:rPr lang="ja-JP" altLang="en-US" sz="3600" dirty="0">
                <a:latin typeface="+mn-ea"/>
              </a:rPr>
              <a:t>□</a:t>
            </a:r>
            <a:endParaRPr kumimoji="1" lang="ja-JP" altLang="en-US" sz="3600" dirty="0">
              <a:latin typeface="+mn-ea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7744189-8D34-928D-222E-419D63881BB0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3617458" y="2749173"/>
            <a:ext cx="945667" cy="685393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0240A717-554B-8377-DBD8-9BFFC553F086}"/>
              </a:ext>
            </a:extLst>
          </p:cNvPr>
          <p:cNvCxnSpPr>
            <a:stCxn id="4" idx="3"/>
            <a:endCxn id="7" idx="1"/>
          </p:cNvCxnSpPr>
          <p:nvPr/>
        </p:nvCxnSpPr>
        <p:spPr>
          <a:xfrm>
            <a:off x="3617458" y="3434566"/>
            <a:ext cx="1172755" cy="645439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2626F57-FC3E-4C5D-D031-70162B196AF2}"/>
              </a:ext>
            </a:extLst>
          </p:cNvPr>
          <p:cNvCxnSpPr>
            <a:cxnSpLocks/>
          </p:cNvCxnSpPr>
          <p:nvPr/>
        </p:nvCxnSpPr>
        <p:spPr>
          <a:xfrm>
            <a:off x="4563125" y="4739640"/>
            <a:ext cx="4196411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98F3D7-546A-B6D3-0961-B389E518ACA2}"/>
              </a:ext>
            </a:extLst>
          </p:cNvPr>
          <p:cNvSpPr txBox="1"/>
          <p:nvPr/>
        </p:nvSpPr>
        <p:spPr>
          <a:xfrm>
            <a:off x="0" y="6491707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>
                <a:latin typeface="+mn-ea"/>
              </a:rPr>
              <a:t>【３年</a:t>
            </a:r>
            <a:r>
              <a:rPr lang="ja-JP" altLang="en-US" sz="1800">
                <a:latin typeface="+mn-ea"/>
              </a:rPr>
              <a:t>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ja-JP" sz="1800">
                <a:latin typeface="+mn-ea"/>
              </a:rPr>
              <a:t>かけ算】</a:t>
            </a:r>
            <a:endParaRPr lang="ja-JP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39247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D6858-AFA4-A0B6-E247-50BDC972B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FA77300-5DA8-4791-74D9-C4F592799B89}"/>
              </a:ext>
            </a:extLst>
          </p:cNvPr>
          <p:cNvSpPr txBox="1"/>
          <p:nvPr/>
        </p:nvSpPr>
        <p:spPr>
          <a:xfrm>
            <a:off x="881726" y="543726"/>
            <a:ext cx="10540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214×38</a:t>
            </a:r>
            <a:r>
              <a:rPr lang="ja-JP" altLang="en-US" sz="2800" dirty="0">
                <a:latin typeface="+mn-ea"/>
              </a:rPr>
              <a:t>を計算</a:t>
            </a:r>
            <a:r>
              <a:rPr lang="ja-JP" altLang="en-US" sz="2800">
                <a:latin typeface="+mn-ea"/>
              </a:rPr>
              <a:t>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B5E387C-1D01-2FC9-3570-7FD941C5E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D22AD69-F681-F28A-D709-254518AF016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17.</a:t>
            </a:r>
            <a:r>
              <a:rPr lang="ja-JP" altLang="en-US" sz="1800">
                <a:latin typeface="+mn-ea"/>
              </a:rPr>
              <a:t>かけ算の筆算、倍の計算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21114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159FA-BC72-37F2-3220-BCD8D3551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FADEF8C-8E2E-31C4-E17C-B11E97E7AA55}"/>
              </a:ext>
            </a:extLst>
          </p:cNvPr>
          <p:cNvSpPr txBox="1"/>
          <p:nvPr/>
        </p:nvSpPr>
        <p:spPr>
          <a:xfrm>
            <a:off x="881726" y="543726"/>
            <a:ext cx="1037894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800" dirty="0">
                <a:latin typeface="+mn-ea"/>
              </a:rPr>
              <a:t>１</a:t>
            </a:r>
            <a:r>
              <a:rPr lang="ja-JP" altLang="en-US" sz="2800" dirty="0">
                <a:latin typeface="+mn-ea"/>
              </a:rPr>
              <a:t>ｍ</a:t>
            </a:r>
            <a:r>
              <a:rPr lang="en-US" altLang="ja-JP" sz="2800" dirty="0">
                <a:latin typeface="+mn-ea"/>
              </a:rPr>
              <a:t>80</a:t>
            </a:r>
            <a:r>
              <a:rPr lang="ja-JP" altLang="en-US" sz="2800" dirty="0">
                <a:latin typeface="+mn-ea"/>
              </a:rPr>
              <a:t>円のリボンを□本買うときの、代金を</a:t>
            </a:r>
            <a:r>
              <a:rPr lang="en-US" altLang="ja-JP" sz="2800" dirty="0">
                <a:latin typeface="+mn-ea"/>
              </a:rPr>
              <a:t>○</a:t>
            </a:r>
            <a:r>
              <a:rPr lang="ja-JP" altLang="en-US" sz="2800" dirty="0">
                <a:latin typeface="+mn-ea"/>
              </a:rPr>
              <a:t>円として、表にまとめました。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長さが</a:t>
            </a:r>
            <a:r>
              <a:rPr lang="en-US" altLang="ja-JP" sz="2800" dirty="0">
                <a:latin typeface="+mn-ea"/>
              </a:rPr>
              <a:t>23</a:t>
            </a:r>
            <a:r>
              <a:rPr lang="ja-JP" altLang="en-US" sz="2800" dirty="0">
                <a:latin typeface="+mn-ea"/>
              </a:rPr>
              <a:t>ｍのときの代金は</a:t>
            </a:r>
            <a:r>
              <a:rPr lang="ja-JP" altLang="ja-JP" sz="2800" dirty="0">
                <a:latin typeface="+mn-ea"/>
              </a:rPr>
              <a:t>（　①　）</a:t>
            </a:r>
            <a:r>
              <a:rPr lang="ja-JP" altLang="en-US" sz="2800" dirty="0">
                <a:latin typeface="+mn-ea"/>
              </a:rPr>
              <a:t>円で</a:t>
            </a:r>
            <a:r>
              <a:rPr lang="ja-JP" altLang="ja-JP" sz="2800" dirty="0">
                <a:latin typeface="+mn-ea"/>
              </a:rPr>
              <a:t>す。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ja-JP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</a:t>
            </a:r>
            <a:r>
              <a:rPr lang="ja-JP" altLang="ja-JP" sz="280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0242E09-2B12-886E-D749-C44B53B9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1138088-0404-3E8F-78F7-7C9FD43AC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403671"/>
              </p:ext>
            </p:extLst>
          </p:nvPr>
        </p:nvGraphicFramePr>
        <p:xfrm>
          <a:off x="1471243" y="3425898"/>
          <a:ext cx="10357136" cy="1009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0498">
                  <a:extLst>
                    <a:ext uri="{9D8B030D-6E8A-4147-A177-3AD203B41FA5}">
                      <a16:colId xmlns:a16="http://schemas.microsoft.com/office/drawing/2014/main" val="4088881408"/>
                    </a:ext>
                  </a:extLst>
                </a:gridCol>
                <a:gridCol w="1865948">
                  <a:extLst>
                    <a:ext uri="{9D8B030D-6E8A-4147-A177-3AD203B41FA5}">
                      <a16:colId xmlns:a16="http://schemas.microsoft.com/office/drawing/2014/main" val="3611772932"/>
                    </a:ext>
                  </a:extLst>
                </a:gridCol>
                <a:gridCol w="1102265">
                  <a:extLst>
                    <a:ext uri="{9D8B030D-6E8A-4147-A177-3AD203B41FA5}">
                      <a16:colId xmlns:a16="http://schemas.microsoft.com/office/drawing/2014/main" val="3767157848"/>
                    </a:ext>
                  </a:extLst>
                </a:gridCol>
                <a:gridCol w="1102265">
                  <a:extLst>
                    <a:ext uri="{9D8B030D-6E8A-4147-A177-3AD203B41FA5}">
                      <a16:colId xmlns:a16="http://schemas.microsoft.com/office/drawing/2014/main" val="2582139333"/>
                    </a:ext>
                  </a:extLst>
                </a:gridCol>
                <a:gridCol w="1102265">
                  <a:extLst>
                    <a:ext uri="{9D8B030D-6E8A-4147-A177-3AD203B41FA5}">
                      <a16:colId xmlns:a16="http://schemas.microsoft.com/office/drawing/2014/main" val="3242606841"/>
                    </a:ext>
                  </a:extLst>
                </a:gridCol>
                <a:gridCol w="1102265">
                  <a:extLst>
                    <a:ext uri="{9D8B030D-6E8A-4147-A177-3AD203B41FA5}">
                      <a16:colId xmlns:a16="http://schemas.microsoft.com/office/drawing/2014/main" val="1997453838"/>
                    </a:ext>
                  </a:extLst>
                </a:gridCol>
                <a:gridCol w="1102265">
                  <a:extLst>
                    <a:ext uri="{9D8B030D-6E8A-4147-A177-3AD203B41FA5}">
                      <a16:colId xmlns:a16="http://schemas.microsoft.com/office/drawing/2014/main" val="1335823679"/>
                    </a:ext>
                  </a:extLst>
                </a:gridCol>
                <a:gridCol w="201969">
                  <a:extLst>
                    <a:ext uri="{9D8B030D-6E8A-4147-A177-3AD203B41FA5}">
                      <a16:colId xmlns:a16="http://schemas.microsoft.com/office/drawing/2014/main" val="1715154279"/>
                    </a:ext>
                  </a:extLst>
                </a:gridCol>
                <a:gridCol w="67396">
                  <a:extLst>
                    <a:ext uri="{9D8B030D-6E8A-4147-A177-3AD203B41FA5}">
                      <a16:colId xmlns:a16="http://schemas.microsoft.com/office/drawing/2014/main" val="2899825212"/>
                    </a:ext>
                  </a:extLst>
                </a:gridCol>
              </a:tblGrid>
              <a:tr h="80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リボンの長さ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□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ｍ</a:t>
                      </a:r>
                      <a:r>
                        <a:rPr lang="ja-JP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２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３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４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５</a:t>
                      </a:r>
                      <a:endParaRPr lang="ja-JP" sz="3200" b="1" kern="10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ja-JP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13953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代金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○</a:t>
                      </a: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（</a:t>
                      </a:r>
                      <a:r>
                        <a:rPr lang="ja-JP" altLang="en-US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円</a:t>
                      </a:r>
                      <a:r>
                        <a:rPr lang="ja-JP" altLang="ja-JP" sz="3200" b="1" kern="100">
                          <a:solidFill>
                            <a:sysClr val="windowText" lastClr="000000"/>
                          </a:solidFill>
                          <a:effectLst/>
                        </a:rPr>
                        <a:t>）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80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160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240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320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altLang="ja-JP" sz="3200" b="1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400</a:t>
                      </a: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3200" b="1" kern="1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ja-JP" sz="100" b="0" kern="100" dirty="0">
                        <a:solidFill>
                          <a:sysClr val="windowText" lastClr="000000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930323"/>
                  </a:ext>
                </a:extLst>
              </a:tr>
            </a:tbl>
          </a:graphicData>
        </a:graphic>
      </p:graphicFrame>
      <p:sp>
        <p:nvSpPr>
          <p:cNvPr id="6" name="フリーフォーム: 図形 10">
            <a:extLst>
              <a:ext uri="{FF2B5EF4-FFF2-40B4-BE49-F238E27FC236}">
                <a16:creationId xmlns:a16="http://schemas.microsoft.com/office/drawing/2014/main" id="{50EB2022-C0EF-BCBA-D857-D6D9ECCC44C6}"/>
              </a:ext>
            </a:extLst>
          </p:cNvPr>
          <p:cNvSpPr/>
          <p:nvPr/>
        </p:nvSpPr>
        <p:spPr>
          <a:xfrm>
            <a:off x="11727289" y="3425898"/>
            <a:ext cx="72512" cy="993394"/>
          </a:xfrm>
          <a:custGeom>
            <a:avLst/>
            <a:gdLst>
              <a:gd name="csX0" fmla="*/ 7 w 402343"/>
              <a:gd name="csY0" fmla="*/ 0 h 2200656"/>
              <a:gd name="csX1" fmla="*/ 390151 w 402343"/>
              <a:gd name="csY1" fmla="*/ 353568 h 2200656"/>
              <a:gd name="csX2" fmla="*/ 7 w 402343"/>
              <a:gd name="csY2" fmla="*/ 725424 h 2200656"/>
              <a:gd name="csX3" fmla="*/ 402343 w 402343"/>
              <a:gd name="csY3" fmla="*/ 1103376 h 2200656"/>
              <a:gd name="csX4" fmla="*/ 7 w 402343"/>
              <a:gd name="csY4" fmla="*/ 1469136 h 2200656"/>
              <a:gd name="csX5" fmla="*/ 390151 w 402343"/>
              <a:gd name="csY5" fmla="*/ 1847088 h 2200656"/>
              <a:gd name="csX6" fmla="*/ 12199 w 402343"/>
              <a:gd name="csY6" fmla="*/ 2200656 h 22006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402343" h="2200656">
                <a:moveTo>
                  <a:pt x="7" y="0"/>
                </a:moveTo>
                <a:cubicBezTo>
                  <a:pt x="195079" y="116332"/>
                  <a:pt x="390151" y="232664"/>
                  <a:pt x="390151" y="353568"/>
                </a:cubicBezTo>
                <a:cubicBezTo>
                  <a:pt x="390151" y="474472"/>
                  <a:pt x="-2025" y="600456"/>
                  <a:pt x="7" y="725424"/>
                </a:cubicBezTo>
                <a:cubicBezTo>
                  <a:pt x="2039" y="850392"/>
                  <a:pt x="402343" y="979424"/>
                  <a:pt x="402343" y="1103376"/>
                </a:cubicBezTo>
                <a:cubicBezTo>
                  <a:pt x="402343" y="1227328"/>
                  <a:pt x="2039" y="1345184"/>
                  <a:pt x="7" y="1469136"/>
                </a:cubicBezTo>
                <a:cubicBezTo>
                  <a:pt x="-2025" y="1593088"/>
                  <a:pt x="388119" y="1725168"/>
                  <a:pt x="390151" y="1847088"/>
                </a:cubicBezTo>
                <a:cubicBezTo>
                  <a:pt x="392183" y="1969008"/>
                  <a:pt x="202191" y="2084832"/>
                  <a:pt x="12199" y="220065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71C2554-D1E7-A02A-1658-2CD2AACCD73D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ja-JP" sz="1800">
                <a:latin typeface="+mn-ea"/>
              </a:rPr>
              <a:t>【５年</a:t>
            </a:r>
            <a:r>
              <a:rPr lang="ja-JP" altLang="en-US" sz="1800">
                <a:latin typeface="+mn-ea"/>
              </a:rPr>
              <a:t>３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ja-JP" sz="1800">
                <a:latin typeface="+mn-ea"/>
              </a:rPr>
              <a:t>比例】</a:t>
            </a:r>
            <a:endParaRPr lang="ja-JP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3911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FCF8A-8D7E-4725-1E19-28F0681A9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D49A81D-5E4B-58E5-86C1-619528C0E6C2}"/>
              </a:ext>
            </a:extLst>
          </p:cNvPr>
          <p:cNvSpPr txBox="1"/>
          <p:nvPr/>
        </p:nvSpPr>
        <p:spPr>
          <a:xfrm>
            <a:off x="881726" y="543726"/>
            <a:ext cx="111613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2.3</a:t>
            </a:r>
            <a:r>
              <a:rPr lang="ja-JP" altLang="en-US" sz="2800" dirty="0">
                <a:latin typeface="+mn-ea"/>
              </a:rPr>
              <a:t>は</a:t>
            </a:r>
            <a:r>
              <a:rPr lang="en-US" altLang="ja-JP" sz="2800" dirty="0">
                <a:latin typeface="+mn-ea"/>
              </a:rPr>
              <a:t>0.1</a:t>
            </a:r>
            <a:r>
              <a:rPr lang="ja-JP" altLang="en-US" sz="2800" dirty="0">
                <a:latin typeface="+mn-ea"/>
              </a:rPr>
              <a:t>を（　①　）こ集めた数です。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095E245-82EA-E535-10DB-4F012E21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377468-5F32-DA3F-68A7-056B734813D6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整数と小数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67890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4FE06-2E6B-875D-BF12-5D74C2624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0AD1AE6-FC15-D733-0E6A-C746B0E03FDA}"/>
              </a:ext>
            </a:extLst>
          </p:cNvPr>
          <p:cNvSpPr txBox="1"/>
          <p:nvPr/>
        </p:nvSpPr>
        <p:spPr>
          <a:xfrm>
            <a:off x="881726" y="543726"/>
            <a:ext cx="109431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2.41</a:t>
            </a:r>
            <a:r>
              <a:rPr lang="ja-JP" altLang="en-US" sz="2800" dirty="0">
                <a:latin typeface="+mn-ea"/>
              </a:rPr>
              <a:t>は（　①　）を</a:t>
            </a:r>
            <a:r>
              <a:rPr lang="en-US" altLang="ja-JP" sz="2800" dirty="0">
                <a:latin typeface="+mn-ea"/>
              </a:rPr>
              <a:t>241</a:t>
            </a:r>
            <a:r>
              <a:rPr lang="ja-JP" altLang="en-US" sz="2800" dirty="0">
                <a:latin typeface="+mn-ea"/>
              </a:rPr>
              <a:t>こ集めた数です。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①にあてはまる数を小数で書きましょう。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97D15B1-DC8C-738D-D748-5198B6ED2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7657B6-4208-D74A-B528-F4F7BCD824B5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整数と小数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24566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5649-4203-0E99-C9D4-F9294F59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73409D9-FFF6-8272-96C9-8C107698FB1F}"/>
              </a:ext>
            </a:extLst>
          </p:cNvPr>
          <p:cNvSpPr txBox="1"/>
          <p:nvPr/>
        </p:nvSpPr>
        <p:spPr>
          <a:xfrm>
            <a:off x="881726" y="543726"/>
            <a:ext cx="110574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8132÷1000</a:t>
            </a:r>
            <a:r>
              <a:rPr lang="ja-JP" altLang="en-US" sz="2800" dirty="0">
                <a:latin typeface="+mn-ea"/>
              </a:rPr>
              <a:t>を計算し、小数で表しましょう。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483E1F2-592F-0B2A-3A5D-4F4648DC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6682710-DE6B-C65D-D375-9EA7C1EFCB65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整数と小数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83747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9A8ED-E492-0B8D-06B7-E45914AA3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48B3F43-6831-1B61-3A6A-37BA1B5EF9D5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2800" dirty="0">
                <a:latin typeface="+mn-ea"/>
              </a:rPr>
              <a:t>3.6×</a:t>
            </a:r>
            <a:r>
              <a:rPr lang="ja-JP" altLang="en-US" sz="2800" dirty="0">
                <a:latin typeface="+mn-ea"/>
              </a:rPr>
              <a:t>７の計算の仕方を次のように説明しました。</a:t>
            </a:r>
            <a:endParaRPr lang="en-US" altLang="ja-JP" sz="2800" dirty="0">
              <a:latin typeface="+mn-ea"/>
            </a:endParaRPr>
          </a:p>
          <a:p>
            <a:pPr lvl="0"/>
            <a:r>
              <a:rPr lang="ja-JP" altLang="en-US" sz="2800" dirty="0">
                <a:latin typeface="+mn-ea"/>
              </a:rPr>
              <a:t>①</a:t>
            </a:r>
            <a:r>
              <a:rPr lang="ja-JP" altLang="ja-JP" sz="2800" dirty="0">
                <a:latin typeface="+mn-ea"/>
              </a:rPr>
              <a:t>にあてはまる数を</a:t>
            </a:r>
            <a:r>
              <a:rPr lang="ja-JP" altLang="en-US" sz="2800" dirty="0">
                <a:latin typeface="+mn-ea"/>
              </a:rPr>
              <a:t>書きましょう</a:t>
            </a:r>
            <a:r>
              <a:rPr lang="ja-JP" altLang="ja-JP" sz="2800" dirty="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72A2A8C-8050-D5E9-4824-EEDC84659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133178-1848-99FE-6732-585C619F20D6}"/>
              </a:ext>
            </a:extLst>
          </p:cNvPr>
          <p:cNvSpPr txBox="1"/>
          <p:nvPr/>
        </p:nvSpPr>
        <p:spPr>
          <a:xfrm>
            <a:off x="8651281" y="3429000"/>
            <a:ext cx="3335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（</a:t>
            </a:r>
            <a:r>
              <a:rPr lang="ja-JP" altLang="en-US" sz="3600" dirty="0">
                <a:latin typeface="+mn-ea"/>
              </a:rPr>
              <a:t>①</a:t>
            </a:r>
            <a:r>
              <a:rPr kumimoji="1" lang="ja-JP" altLang="en-US" sz="3600" dirty="0">
                <a:latin typeface="+mn-ea"/>
              </a:rPr>
              <a:t>）でわる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5F64E1E-0875-B7BB-174A-51FE21972069}"/>
              </a:ext>
            </a:extLst>
          </p:cNvPr>
          <p:cNvSpPr txBox="1"/>
          <p:nvPr/>
        </p:nvSpPr>
        <p:spPr>
          <a:xfrm>
            <a:off x="2265839" y="2567225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3600" dirty="0">
                <a:latin typeface="+mn-ea"/>
              </a:rPr>
              <a:t>3.6</a:t>
            </a:r>
            <a:r>
              <a:rPr lang="ja-JP" altLang="en-US" sz="3600" dirty="0">
                <a:latin typeface="+mn-ea"/>
              </a:rPr>
              <a:t>　</a:t>
            </a:r>
            <a:r>
              <a:rPr kumimoji="1" lang="en-US" altLang="ja-JP" sz="3600" dirty="0">
                <a:latin typeface="+mn-ea"/>
              </a:rPr>
              <a:t>×</a:t>
            </a:r>
            <a:r>
              <a:rPr kumimoji="1" lang="ja-JP" altLang="en-US" sz="3600" dirty="0">
                <a:latin typeface="+mn-ea"/>
              </a:rPr>
              <a:t>７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6C325F-AF9A-70DE-6CAB-FBDE3808F99A}"/>
              </a:ext>
            </a:extLst>
          </p:cNvPr>
          <p:cNvSpPr txBox="1"/>
          <p:nvPr/>
        </p:nvSpPr>
        <p:spPr>
          <a:xfrm>
            <a:off x="2013248" y="4382681"/>
            <a:ext cx="2514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3600" dirty="0">
                <a:latin typeface="+mn-ea"/>
              </a:rPr>
              <a:t>☆　</a:t>
            </a:r>
            <a:r>
              <a:rPr lang="en-US" altLang="ja-JP" sz="3600" dirty="0">
                <a:latin typeface="+mn-ea"/>
              </a:rPr>
              <a:t>×</a:t>
            </a:r>
            <a:r>
              <a:rPr lang="ja-JP" altLang="en-US" sz="3600" dirty="0">
                <a:latin typeface="+mn-ea"/>
              </a:rPr>
              <a:t>７</a:t>
            </a:r>
            <a:endParaRPr kumimoji="1" lang="ja-JP" altLang="en-US" sz="3600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D86C47-FC78-FC31-350E-1117F43116B0}"/>
              </a:ext>
            </a:extLst>
          </p:cNvPr>
          <p:cNvSpPr txBox="1"/>
          <p:nvPr/>
        </p:nvSpPr>
        <p:spPr>
          <a:xfrm>
            <a:off x="4570942" y="2578036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 　△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C0D34DB-1C00-A69C-0D75-882B9D52F34F}"/>
              </a:ext>
            </a:extLst>
          </p:cNvPr>
          <p:cNvSpPr txBox="1"/>
          <p:nvPr/>
        </p:nvSpPr>
        <p:spPr>
          <a:xfrm>
            <a:off x="4619883" y="4393492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＝　</a:t>
            </a:r>
            <a:r>
              <a:rPr kumimoji="1" lang="en-US" altLang="ja-JP" sz="3600" dirty="0">
                <a:latin typeface="+mn-ea"/>
              </a:rPr>
              <a:t>252</a:t>
            </a:r>
            <a:endParaRPr kumimoji="1" lang="ja-JP" altLang="en-US" sz="3600" dirty="0">
              <a:latin typeface="+mn-ea"/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62BAF144-449E-2778-5957-06D64C521FEF}"/>
              </a:ext>
            </a:extLst>
          </p:cNvPr>
          <p:cNvCxnSpPr>
            <a:cxnSpLocks/>
          </p:cNvCxnSpPr>
          <p:nvPr/>
        </p:nvCxnSpPr>
        <p:spPr>
          <a:xfrm>
            <a:off x="2759424" y="3429001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F567F24-B0B3-10F8-5F9F-924786492112}"/>
              </a:ext>
            </a:extLst>
          </p:cNvPr>
          <p:cNvSpPr txBox="1"/>
          <p:nvPr/>
        </p:nvSpPr>
        <p:spPr>
          <a:xfrm>
            <a:off x="571563" y="3429001"/>
            <a:ext cx="2390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+mn-ea"/>
              </a:rPr>
              <a:t>（①）</a:t>
            </a:r>
            <a:r>
              <a:rPr kumimoji="1" lang="ja-JP" altLang="en-US" sz="3600" dirty="0">
                <a:latin typeface="+mn-ea"/>
              </a:rPr>
              <a:t>倍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0178E24-936D-0755-C937-99C9F72FF92C}"/>
              </a:ext>
            </a:extLst>
          </p:cNvPr>
          <p:cNvSpPr txBox="1"/>
          <p:nvPr/>
        </p:nvSpPr>
        <p:spPr>
          <a:xfrm>
            <a:off x="5789830" y="3421013"/>
            <a:ext cx="2325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+mn-ea"/>
              </a:rPr>
              <a:t>（①）倍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26051C48-2EE5-AAEC-3925-75C488BF295C}"/>
              </a:ext>
            </a:extLst>
          </p:cNvPr>
          <p:cNvCxnSpPr>
            <a:cxnSpLocks/>
          </p:cNvCxnSpPr>
          <p:nvPr/>
        </p:nvCxnSpPr>
        <p:spPr>
          <a:xfrm>
            <a:off x="6002714" y="3429001"/>
            <a:ext cx="0" cy="77046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コネクタ: 曲線 17">
            <a:extLst>
              <a:ext uri="{FF2B5EF4-FFF2-40B4-BE49-F238E27FC236}">
                <a16:creationId xmlns:a16="http://schemas.microsoft.com/office/drawing/2014/main" id="{FEC235D4-01B7-9476-52EC-890751C5A602}"/>
              </a:ext>
            </a:extLst>
          </p:cNvPr>
          <p:cNvCxnSpPr>
            <a:cxnSpLocks/>
          </p:cNvCxnSpPr>
          <p:nvPr/>
        </p:nvCxnSpPr>
        <p:spPr>
          <a:xfrm flipH="1" flipV="1">
            <a:off x="7176563" y="2901201"/>
            <a:ext cx="129843" cy="1748254"/>
          </a:xfrm>
          <a:prstGeom prst="curvedConnector3">
            <a:avLst>
              <a:gd name="adj1" fmla="val -952523"/>
            </a:avLst>
          </a:prstGeom>
          <a:ln w="57150">
            <a:prstDash val="sys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9802DD-B926-E247-BBAE-E43C5689399C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小数のかけ算とわり算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872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2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2F4B92-C2E7-4D96-B0C2-208B44F0DF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521C8C-736E-4C24-BEDA-9569A3856FDD}">
  <ds:schemaRefs>
    <ds:schemaRef ds:uri="http://schemas.microsoft.com/office/2006/metadata/properties"/>
    <ds:schemaRef ds:uri="http://purl.org/dc/terms/"/>
    <ds:schemaRef ds:uri="60d21fbe-0215-4329-b29a-4bd358d22447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635B926-F86E-47B1-BF04-B661392702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3421</TotalTime>
  <Words>543</Words>
  <Application>Microsoft Office PowerPoint</Application>
  <PresentationFormat>ワイド画面</PresentationFormat>
  <Paragraphs>96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BIZ UDゴシック</vt:lpstr>
      <vt:lpstr>游ゴシック</vt:lpstr>
      <vt:lpstr>游明朝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46</cp:revision>
  <cp:lastPrinted>2026-02-17T00:00:25Z</cp:lastPrinted>
  <dcterms:created xsi:type="dcterms:W3CDTF">2025-08-29T05:34:34Z</dcterms:created>
  <dcterms:modified xsi:type="dcterms:W3CDTF">2026-03-11T05:42:37Z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