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7"/>
  </p:notesMasterIdLst>
  <p:sldIdLst>
    <p:sldId id="256" r:id="rId5"/>
    <p:sldId id="313" r:id="rId6"/>
    <p:sldId id="342" r:id="rId7"/>
    <p:sldId id="348" r:id="rId8"/>
    <p:sldId id="334" r:id="rId9"/>
    <p:sldId id="349" r:id="rId10"/>
    <p:sldId id="343" r:id="rId11"/>
    <p:sldId id="339" r:id="rId12"/>
    <p:sldId id="329" r:id="rId13"/>
    <p:sldId id="345" r:id="rId14"/>
    <p:sldId id="264" r:id="rId15"/>
    <p:sldId id="327" r:id="rId16"/>
  </p:sldIdLst>
  <p:sldSz cx="12192000" cy="6858000"/>
  <p:notesSz cx="10020300" cy="6891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C69CF4-7264-8744-8BF7-1758990AF81D}" v="34" dt="2026-02-16T13:29:24.8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32"/>
    <p:restoredTop sz="94643"/>
  </p:normalViewPr>
  <p:slideViewPr>
    <p:cSldViewPr snapToGrid="0">
      <p:cViewPr varScale="1">
        <p:scale>
          <a:sx n="56" d="100"/>
          <a:sy n="56" d="100"/>
        </p:scale>
        <p:origin x="77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1900" cy="345004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2"/>
            <a:ext cx="4341898" cy="345004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3850" cy="232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1" rIns="91420" bIns="457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00" y="3316839"/>
            <a:ext cx="8016702" cy="2713083"/>
          </a:xfrm>
          <a:prstGeom prst="rect">
            <a:avLst/>
          </a:prstGeom>
        </p:spPr>
        <p:txBody>
          <a:bodyPr vert="horz" lIns="91420" tIns="45711" rIns="91420" bIns="457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6335"/>
            <a:ext cx="4341900" cy="345004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6335"/>
            <a:ext cx="4341898" cy="345004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</a:t>
            </a:r>
            <a:r>
              <a:rPr lang="ja-JP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比例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DACBA-2EF9-1DE6-6912-CA618BB65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9CCF8FB-5D16-9241-B375-761716875EC0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１辺が１㎝の正方形を、図のように１だん、２だん、</a:t>
            </a:r>
            <a:r>
              <a:rPr kumimoji="0" lang="en-US" altLang="ja-JP" sz="2800" dirty="0">
                <a:latin typeface="+mn-ea"/>
              </a:rPr>
              <a:t>…</a:t>
            </a:r>
            <a:r>
              <a:rPr kumimoji="0" lang="ja-JP" altLang="en-US" sz="2800" dirty="0">
                <a:latin typeface="+mn-ea"/>
              </a:rPr>
              <a:t>とならべて階だんの形を作り、だんの数と周りの長さを表にまとめます。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だんの数の（　①　）倍が、周りの長さを表す数です。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55319CA-CF2D-013F-050B-1CACF7792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6E4B5D-9C92-AF14-701D-EF8AEA449A31}"/>
              </a:ext>
            </a:extLst>
          </p:cNvPr>
          <p:cNvSpPr/>
          <p:nvPr/>
        </p:nvSpPr>
        <p:spPr>
          <a:xfrm>
            <a:off x="3295038" y="386068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2690880-8898-5E3E-F0C6-A94CCF8345F8}"/>
              </a:ext>
            </a:extLst>
          </p:cNvPr>
          <p:cNvSpPr/>
          <p:nvPr/>
        </p:nvSpPr>
        <p:spPr>
          <a:xfrm>
            <a:off x="4892760" y="386068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E69AA88-C5FE-88DD-B807-318476D2A77E}"/>
              </a:ext>
            </a:extLst>
          </p:cNvPr>
          <p:cNvSpPr/>
          <p:nvPr/>
        </p:nvSpPr>
        <p:spPr>
          <a:xfrm>
            <a:off x="5612760" y="386068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05BDED-C306-6D98-26AF-8F286A79EAC4}"/>
              </a:ext>
            </a:extLst>
          </p:cNvPr>
          <p:cNvSpPr/>
          <p:nvPr/>
        </p:nvSpPr>
        <p:spPr>
          <a:xfrm>
            <a:off x="7526413" y="386323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49DA92-7F92-C151-1EC5-35B86F864A34}"/>
              </a:ext>
            </a:extLst>
          </p:cNvPr>
          <p:cNvSpPr/>
          <p:nvPr/>
        </p:nvSpPr>
        <p:spPr>
          <a:xfrm>
            <a:off x="8246413" y="386323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573423-CCB4-C545-B6DE-F2E65F5D8F77}"/>
              </a:ext>
            </a:extLst>
          </p:cNvPr>
          <p:cNvSpPr/>
          <p:nvPr/>
        </p:nvSpPr>
        <p:spPr>
          <a:xfrm>
            <a:off x="8966413" y="386323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11F84C3-7434-AF54-A645-9DA80D90F3B2}"/>
              </a:ext>
            </a:extLst>
          </p:cNvPr>
          <p:cNvSpPr/>
          <p:nvPr/>
        </p:nvSpPr>
        <p:spPr>
          <a:xfrm>
            <a:off x="3295038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1B90761-A850-8C10-FDAC-E1C1CBE576F9}"/>
              </a:ext>
            </a:extLst>
          </p:cNvPr>
          <p:cNvSpPr/>
          <p:nvPr/>
        </p:nvSpPr>
        <p:spPr>
          <a:xfrm>
            <a:off x="4892760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4668230-B134-C0FB-79B4-10F38CAB8107}"/>
              </a:ext>
            </a:extLst>
          </p:cNvPr>
          <p:cNvSpPr/>
          <p:nvPr/>
        </p:nvSpPr>
        <p:spPr>
          <a:xfrm>
            <a:off x="5612760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25C32D7-0418-A5FC-4DED-6167252C4854}"/>
              </a:ext>
            </a:extLst>
          </p:cNvPr>
          <p:cNvSpPr/>
          <p:nvPr/>
        </p:nvSpPr>
        <p:spPr>
          <a:xfrm>
            <a:off x="7526413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93228AB-4B41-DA60-8E47-374894EC87AE}"/>
              </a:ext>
            </a:extLst>
          </p:cNvPr>
          <p:cNvSpPr/>
          <p:nvPr/>
        </p:nvSpPr>
        <p:spPr>
          <a:xfrm>
            <a:off x="8246413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29CEC14-A079-49D7-D671-747C11C3A365}"/>
              </a:ext>
            </a:extLst>
          </p:cNvPr>
          <p:cNvSpPr/>
          <p:nvPr/>
        </p:nvSpPr>
        <p:spPr>
          <a:xfrm>
            <a:off x="8966413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A000F6B6-F57A-8EA9-81F6-078AFE74758B}"/>
              </a:ext>
            </a:extLst>
          </p:cNvPr>
          <p:cNvGrpSpPr/>
          <p:nvPr/>
        </p:nvGrpSpPr>
        <p:grpSpPr>
          <a:xfrm rot="16200000">
            <a:off x="2924444" y="4118408"/>
            <a:ext cx="720000" cy="200250"/>
            <a:chOff x="861630" y="1283478"/>
            <a:chExt cx="4919738" cy="728337"/>
          </a:xfrm>
        </p:grpSpPr>
        <p:sp>
          <p:nvSpPr>
            <p:cNvPr id="18" name="円弧 17">
              <a:extLst>
                <a:ext uri="{FF2B5EF4-FFF2-40B4-BE49-F238E27FC236}">
                  <a16:creationId xmlns:a16="http://schemas.microsoft.com/office/drawing/2014/main" id="{3789E65E-4C27-6347-656F-939725C9186F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20103899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9" name="円弧 18">
              <a:extLst>
                <a:ext uri="{FF2B5EF4-FFF2-40B4-BE49-F238E27FC236}">
                  <a16:creationId xmlns:a16="http://schemas.microsoft.com/office/drawing/2014/main" id="{430F244D-6F52-057C-D3AF-ADCB932988F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20021665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6C9ABD4-BF3D-96F4-E9CD-C14C69665443}"/>
              </a:ext>
            </a:extLst>
          </p:cNvPr>
          <p:cNvSpPr txBox="1"/>
          <p:nvPr/>
        </p:nvSpPr>
        <p:spPr>
          <a:xfrm>
            <a:off x="3004152" y="4743568"/>
            <a:ext cx="1301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１だん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38838FF-0EF4-C512-5A0F-7FD70DB6E8C9}"/>
              </a:ext>
            </a:extLst>
          </p:cNvPr>
          <p:cNvSpPr txBox="1"/>
          <p:nvPr/>
        </p:nvSpPr>
        <p:spPr>
          <a:xfrm>
            <a:off x="2313326" y="3898723"/>
            <a:ext cx="1006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１㎝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10FF845-118D-F066-0390-322C286B3869}"/>
              </a:ext>
            </a:extLst>
          </p:cNvPr>
          <p:cNvSpPr txBox="1"/>
          <p:nvPr/>
        </p:nvSpPr>
        <p:spPr>
          <a:xfrm>
            <a:off x="4996750" y="4743568"/>
            <a:ext cx="133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２だん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74CC874-C015-3FEA-4114-E69D53CBE49F}"/>
              </a:ext>
            </a:extLst>
          </p:cNvPr>
          <p:cNvSpPr txBox="1"/>
          <p:nvPr/>
        </p:nvSpPr>
        <p:spPr>
          <a:xfrm>
            <a:off x="7810403" y="4725730"/>
            <a:ext cx="1592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３だん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46E92D5-36DD-B0F1-E873-44CD9E891325}"/>
              </a:ext>
            </a:extLst>
          </p:cNvPr>
          <p:cNvSpPr/>
          <p:nvPr/>
        </p:nvSpPr>
        <p:spPr>
          <a:xfrm>
            <a:off x="5612760" y="3140173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E1758F1-B639-F166-E69D-724D57870B9F}"/>
              </a:ext>
            </a:extLst>
          </p:cNvPr>
          <p:cNvSpPr/>
          <p:nvPr/>
        </p:nvSpPr>
        <p:spPr>
          <a:xfrm>
            <a:off x="8246413" y="3137754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2FD4A7E-7725-017A-A87B-4D8CCC5F306C}"/>
              </a:ext>
            </a:extLst>
          </p:cNvPr>
          <p:cNvSpPr/>
          <p:nvPr/>
        </p:nvSpPr>
        <p:spPr>
          <a:xfrm>
            <a:off x="8966413" y="3137754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B604DED-25D2-19FD-6493-CFBA742E4B0F}"/>
              </a:ext>
            </a:extLst>
          </p:cNvPr>
          <p:cNvSpPr/>
          <p:nvPr/>
        </p:nvSpPr>
        <p:spPr>
          <a:xfrm>
            <a:off x="8246413" y="3136478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BC4925A-CA83-BB23-83E6-163AE8C88CAC}"/>
              </a:ext>
            </a:extLst>
          </p:cNvPr>
          <p:cNvSpPr/>
          <p:nvPr/>
        </p:nvSpPr>
        <p:spPr>
          <a:xfrm>
            <a:off x="8966413" y="3136478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37A8315-759A-18D9-15C8-EC198079B814}"/>
              </a:ext>
            </a:extLst>
          </p:cNvPr>
          <p:cNvSpPr/>
          <p:nvPr/>
        </p:nvSpPr>
        <p:spPr>
          <a:xfrm>
            <a:off x="8966413" y="2417240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1A5D24F0-5A19-6827-09A4-E11171D43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055492"/>
              </p:ext>
            </p:extLst>
          </p:nvPr>
        </p:nvGraphicFramePr>
        <p:xfrm>
          <a:off x="1737532" y="5477511"/>
          <a:ext cx="8789961" cy="993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2348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865948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201969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67396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だんの数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だん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２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５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周りの長さ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㎝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31" name="フリーフォーム: 図形 30">
            <a:extLst>
              <a:ext uri="{FF2B5EF4-FFF2-40B4-BE49-F238E27FC236}">
                <a16:creationId xmlns:a16="http://schemas.microsoft.com/office/drawing/2014/main" id="{DE9EDADB-5DF1-9DE8-F94E-39F50106EC74}"/>
              </a:ext>
            </a:extLst>
          </p:cNvPr>
          <p:cNvSpPr/>
          <p:nvPr/>
        </p:nvSpPr>
        <p:spPr>
          <a:xfrm>
            <a:off x="10454468" y="5477511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480889-537D-DE7B-47F2-45509B6FE907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11.</a:t>
            </a:r>
            <a:r>
              <a:rPr kumimoji="0" lang="ja-JP" altLang="en-US" sz="1800">
                <a:latin typeface="+mn-ea"/>
              </a:rPr>
              <a:t>変わり方調べ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70747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DAE27-ACE8-00BB-8E00-1981BE906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方体 12">
            <a:extLst>
              <a:ext uri="{FF2B5EF4-FFF2-40B4-BE49-F238E27FC236}">
                <a16:creationId xmlns:a16="http://schemas.microsoft.com/office/drawing/2014/main" id="{C82BAC04-080B-97A2-EF96-126374A8B17C}"/>
              </a:ext>
            </a:extLst>
          </p:cNvPr>
          <p:cNvSpPr/>
          <p:nvPr/>
        </p:nvSpPr>
        <p:spPr>
          <a:xfrm rot="10800000">
            <a:off x="3680862" y="1779713"/>
            <a:ext cx="5458465" cy="4281232"/>
          </a:xfrm>
          <a:prstGeom prst="cube">
            <a:avLst>
              <a:gd name="adj" fmla="val 24183"/>
            </a:avLst>
          </a:prstGeom>
          <a:solidFill>
            <a:schemeClr val="bg1">
              <a:lumMod val="95000"/>
              <a:alpha val="57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7310651-8A2C-E82C-BCB3-E2688D937516}"/>
              </a:ext>
            </a:extLst>
          </p:cNvPr>
          <p:cNvSpPr txBox="1"/>
          <p:nvPr/>
        </p:nvSpPr>
        <p:spPr>
          <a:xfrm>
            <a:off x="2632285" y="4102776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３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3" name="直方体 2">
            <a:extLst>
              <a:ext uri="{FF2B5EF4-FFF2-40B4-BE49-F238E27FC236}">
                <a16:creationId xmlns:a16="http://schemas.microsoft.com/office/drawing/2014/main" id="{D411D5F0-3D0C-2B9D-7068-80B3FB26BDE4}"/>
              </a:ext>
            </a:extLst>
          </p:cNvPr>
          <p:cNvSpPr/>
          <p:nvPr/>
        </p:nvSpPr>
        <p:spPr>
          <a:xfrm>
            <a:off x="3685779" y="1774798"/>
            <a:ext cx="5458465" cy="4291062"/>
          </a:xfrm>
          <a:prstGeom prst="cube">
            <a:avLst>
              <a:gd name="adj" fmla="val 24183"/>
            </a:avLst>
          </a:prstGeom>
          <a:solidFill>
            <a:schemeClr val="bg1">
              <a:lumMod val="95000"/>
              <a:alpha val="57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EC7FE40-DBED-5A85-3F9F-EB38C1B1ACDA}"/>
              </a:ext>
            </a:extLst>
          </p:cNvPr>
          <p:cNvGrpSpPr/>
          <p:nvPr/>
        </p:nvGrpSpPr>
        <p:grpSpPr>
          <a:xfrm rot="18938890">
            <a:off x="3446798" y="1931972"/>
            <a:ext cx="1490073" cy="741167"/>
            <a:chOff x="861630" y="1283480"/>
            <a:chExt cx="4919738" cy="728335"/>
          </a:xfrm>
        </p:grpSpPr>
        <p:sp>
          <p:nvSpPr>
            <p:cNvPr id="5" name="円弧 4">
              <a:extLst>
                <a:ext uri="{FF2B5EF4-FFF2-40B4-BE49-F238E27FC236}">
                  <a16:creationId xmlns:a16="http://schemas.microsoft.com/office/drawing/2014/main" id="{A7DCF74A-A037-EA16-2538-8E3B0D5B63FA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FF5A408D-B363-2865-494A-B5D027F791E3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6E01291C-ECE4-B95D-7808-D74DC99EB88A}"/>
              </a:ext>
            </a:extLst>
          </p:cNvPr>
          <p:cNvGrpSpPr/>
          <p:nvPr/>
        </p:nvGrpSpPr>
        <p:grpSpPr>
          <a:xfrm rot="16200000">
            <a:off x="2062701" y="4094188"/>
            <a:ext cx="3215006" cy="728335"/>
            <a:chOff x="861630" y="1283480"/>
            <a:chExt cx="4919738" cy="728335"/>
          </a:xfrm>
        </p:grpSpPr>
        <p:sp>
          <p:nvSpPr>
            <p:cNvPr id="8" name="円弧 7">
              <a:extLst>
                <a:ext uri="{FF2B5EF4-FFF2-40B4-BE49-F238E27FC236}">
                  <a16:creationId xmlns:a16="http://schemas.microsoft.com/office/drawing/2014/main" id="{F4710727-FFB7-0CFE-804B-A1DE92FEE3C7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837185D9-1796-9328-231A-09B65A2FE9F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2D86AE70-AFE5-D983-C8A1-DFB298FC1C63}"/>
              </a:ext>
            </a:extLst>
          </p:cNvPr>
          <p:cNvGrpSpPr/>
          <p:nvPr/>
        </p:nvGrpSpPr>
        <p:grpSpPr>
          <a:xfrm>
            <a:off x="3665286" y="2478441"/>
            <a:ext cx="4444210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59DD124F-A7FD-40FE-6062-57FD6C10B414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877781DB-038A-0F32-4071-806F21F52178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6C3AD6F-8A5F-2955-9D3F-99DB93CACF1F}"/>
              </a:ext>
            </a:extLst>
          </p:cNvPr>
          <p:cNvSpPr txBox="1"/>
          <p:nvPr/>
        </p:nvSpPr>
        <p:spPr>
          <a:xfrm>
            <a:off x="3292794" y="1660575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２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3C7173-BC9F-98B5-24F0-2CF6BF770BE0}"/>
              </a:ext>
            </a:extLst>
          </p:cNvPr>
          <p:cNvSpPr txBox="1"/>
          <p:nvPr/>
        </p:nvSpPr>
        <p:spPr>
          <a:xfrm>
            <a:off x="5456085" y="2149337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４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4D5985-412E-6CBC-ED2A-4AB6C95F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10</a:t>
            </a:fld>
            <a:endParaRPr kumimoji="1" lang="ja-JP" altLang="en-US">
              <a:latin typeface="+mn-ea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0911F28C-03B0-3B4B-02C6-E7250D8E5B87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3669918" y="2837691"/>
            <a:ext cx="4442843" cy="32281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A7FF09BD-9FDF-083A-6B9D-CC35237EB7D8}"/>
              </a:ext>
            </a:extLst>
          </p:cNvPr>
          <p:cNvGrpSpPr/>
          <p:nvPr/>
        </p:nvGrpSpPr>
        <p:grpSpPr>
          <a:xfrm rot="2127689">
            <a:off x="3140149" y="4070194"/>
            <a:ext cx="5455895" cy="728335"/>
            <a:chOff x="861630" y="1283480"/>
            <a:chExt cx="4919738" cy="728335"/>
          </a:xfrm>
        </p:grpSpPr>
        <p:sp>
          <p:nvSpPr>
            <p:cNvPr id="27" name="円弧 26">
              <a:extLst>
                <a:ext uri="{FF2B5EF4-FFF2-40B4-BE49-F238E27FC236}">
                  <a16:creationId xmlns:a16="http://schemas.microsoft.com/office/drawing/2014/main" id="{1923D2FE-CF90-A208-8188-323DCAC118C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8" name="円弧 27">
              <a:extLst>
                <a:ext uri="{FF2B5EF4-FFF2-40B4-BE49-F238E27FC236}">
                  <a16:creationId xmlns:a16="http://schemas.microsoft.com/office/drawing/2014/main" id="{171DDC9D-74CE-AED6-DB36-3BBC12E5226B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C3B1457-D591-1AC8-507C-7D15383421C0}"/>
              </a:ext>
            </a:extLst>
          </p:cNvPr>
          <p:cNvSpPr txBox="1"/>
          <p:nvPr/>
        </p:nvSpPr>
        <p:spPr>
          <a:xfrm>
            <a:off x="5709421" y="3838031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５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099762D-50D3-24FB-993C-65486F089173}"/>
              </a:ext>
            </a:extLst>
          </p:cNvPr>
          <p:cNvSpPr txBox="1"/>
          <p:nvPr/>
        </p:nvSpPr>
        <p:spPr>
          <a:xfrm>
            <a:off x="825873" y="457994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次の直方体の体積は（　①　）㎤です。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DFA502B-FEF8-65A1-F879-B218EC24ED40}"/>
              </a:ext>
            </a:extLst>
          </p:cNvPr>
          <p:cNvSpPr txBox="1"/>
          <p:nvPr/>
        </p:nvSpPr>
        <p:spPr>
          <a:xfrm>
            <a:off x="-5752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５年２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直方体や立方体の体積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2760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6" y="543726"/>
            <a:ext cx="1054025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解答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㋑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12</a:t>
            </a:r>
          </a:p>
          <a:p>
            <a:pPr marL="715963" indent="-715963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15963" indent="-715963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24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91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7EB58-C214-B48F-45B6-885B96ADA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4E73038-39E8-37F5-5D3E-15104C6107AD}"/>
              </a:ext>
            </a:extLst>
          </p:cNvPr>
          <p:cNvSpPr txBox="1"/>
          <p:nvPr/>
        </p:nvSpPr>
        <p:spPr>
          <a:xfrm>
            <a:off x="881726" y="543726"/>
            <a:ext cx="1054025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Ａさんはカードを何まいか持っています。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Ｂさんに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12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まいあげました。残りは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まいです。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Ａさんが持っていたカードを□まいとして、式に表します。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㋓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の中から、正しい式を１つ選びましょう。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㋐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□－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12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＝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㋑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□＋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12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＝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㋒ 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－□＝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12</a:t>
            </a: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㋓ 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＋□＝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12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71E6D72-FBC0-A856-F666-5E568B46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CD36FD5-2AFE-6182-A1F8-864BD858A241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３年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16.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□を使った式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5491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36DF1-E984-AC9D-A3ED-96D8C5001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3B11A97-B8A5-F7BE-0D75-40BE1280B418}"/>
              </a:ext>
            </a:extLst>
          </p:cNvPr>
          <p:cNvSpPr txBox="1"/>
          <p:nvPr/>
        </p:nvSpPr>
        <p:spPr>
          <a:xfrm>
            <a:off x="881726" y="543726"/>
            <a:ext cx="1054025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クッキーが何まいかあります。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４人で同じ数ずつ分けたら、１人分は８まいになりました。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はじめに用意したクッキーを□まいとして、式に表します。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㋓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の中から、正しい式を１つ選びましょう。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㋐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４＝８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㋑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÷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４＝８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㋒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８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□＝４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㋓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８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÷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□＝４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A79F821-6EAB-5F6E-E6BB-0F01C90D1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B767604-FB7A-1C59-EF9F-8B1A5107B727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３年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16.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□を使った式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27965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5B266-8835-1E81-31AA-39AF81940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F596F33-A29E-9DF0-294D-9619A341FF4D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赤のテープの長さは３ｍ、白のテープの長さは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15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ｍです。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白のテープの長さは赤のテープの長さの（　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）倍です。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にあてはまる数を書きましょう。</a:t>
            </a:r>
            <a:endParaRPr kumimoji="0"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403998D-469E-F4F0-D0B8-2B35BC0A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2F3443-B377-6B3C-8EB4-2B04D17AB3E8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４年６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わり算の筆算、倍の見方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0" lang="ja-JP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3353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D88F3-2CFD-65AA-834A-9F94466C7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828317-50A6-B1AD-9929-6CC0A9799F17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赤のテープの長さは４ｍです。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青のテープの長さは赤のテープの長さの３倍です。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青のテープの長さは（　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）ｍです。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にあてはまる数を書きましょう。</a:t>
            </a:r>
            <a:endParaRPr kumimoji="0"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CE158FD-BF47-8C9B-D216-5C65D374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EDBEB2-FA55-0079-B305-1829F5BDF8A3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４年６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わり算の筆算、倍の見方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0" lang="en-US" altLang="ja-JP" sz="1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2441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55681-8D80-DB7A-DBBD-A477845C4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9359342-F83C-706D-E442-408D299BA069}"/>
              </a:ext>
            </a:extLst>
          </p:cNvPr>
          <p:cNvSpPr txBox="1"/>
          <p:nvPr/>
        </p:nvSpPr>
        <p:spPr>
          <a:xfrm>
            <a:off x="881726" y="543726"/>
            <a:ext cx="1054025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周りの長さが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㎝の長方形や正方形をかきます。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横の長さが□㎝のときの、たての長さを○㎝として、表にまとめました。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□と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の関係を式に表したものとして正しいものを、</a:t>
            </a:r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㋓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の中から１つ選びましょう。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㋐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□＋○＝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㋑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○－□＝８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㋒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○＝９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㋓ 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÷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□＝９</a:t>
            </a:r>
            <a:endParaRPr kumimoji="0"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42E5C48-5AF1-CE0E-45A3-31C8DBE9B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5</a:t>
            </a:fld>
            <a:endParaRPr kumimoji="1" lang="ja-JP" altLang="en-US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6F8F30F-B6C2-7BEA-1ECD-A8B601A9E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827763"/>
              </p:ext>
            </p:extLst>
          </p:nvPr>
        </p:nvGraphicFramePr>
        <p:xfrm>
          <a:off x="1867172" y="4743838"/>
          <a:ext cx="8886798" cy="9000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9173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965960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201969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67396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横の長さ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㎝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たての長さ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㎝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９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６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FACF9966-E5C9-FCB6-A67D-7E9ADEAC62B0}"/>
              </a:ext>
            </a:extLst>
          </p:cNvPr>
          <p:cNvSpPr/>
          <p:nvPr/>
        </p:nvSpPr>
        <p:spPr>
          <a:xfrm>
            <a:off x="10673518" y="4743838"/>
            <a:ext cx="80451" cy="900050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88B34B8-BDBC-7C5E-6E68-90612735A517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４年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11.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変わり方調べ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59189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A851F-CE3E-2423-CA02-E32D2A6B5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FBCB841-D71D-8C35-EF0F-9E160E42C4FD}"/>
              </a:ext>
            </a:extLst>
          </p:cNvPr>
          <p:cNvSpPr txBox="1"/>
          <p:nvPr/>
        </p:nvSpPr>
        <p:spPr>
          <a:xfrm>
            <a:off x="881726" y="543726"/>
            <a:ext cx="1054025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周りの長さが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㎝の長方形や正方形をかきます。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横の長さが□㎝のときの、たての長さを○㎝として、表にまとめました。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0"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横の長さ□が９㎝のとき、たての長さ○は（　①　）㎝です。</a:t>
            </a:r>
            <a:endParaRPr kumimoji="0"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0"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①にあてはまる数を書きましょう。</a:t>
            </a:r>
            <a:endParaRPr kumimoji="0"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808CFF9-B989-58DD-8D59-DA849FE7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E2BAF6-3678-539E-6FE7-30C1E4D4D4AA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４年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11.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変わり方調べ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E2C95B35-DD53-71CF-900E-4C5A0069B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681339"/>
              </p:ext>
            </p:extLst>
          </p:nvPr>
        </p:nvGraphicFramePr>
        <p:xfrm>
          <a:off x="1867172" y="4743838"/>
          <a:ext cx="8886798" cy="9000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9173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965960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201969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67396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横の長さ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㎝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たての長さ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㎝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９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６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8" name="フリーフォーム: 図形 6">
            <a:extLst>
              <a:ext uri="{FF2B5EF4-FFF2-40B4-BE49-F238E27FC236}">
                <a16:creationId xmlns:a16="http://schemas.microsoft.com/office/drawing/2014/main" id="{EAAFCA98-C966-196E-83BE-4BA1032876AC}"/>
              </a:ext>
            </a:extLst>
          </p:cNvPr>
          <p:cNvSpPr/>
          <p:nvPr/>
        </p:nvSpPr>
        <p:spPr>
          <a:xfrm>
            <a:off x="10673518" y="4743838"/>
            <a:ext cx="80451" cy="900050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1309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F26F9-BA42-7973-3077-9AEE99106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1519E90-B42C-1B8F-8F34-2B68995119C4}"/>
              </a:ext>
            </a:extLst>
          </p:cNvPr>
          <p:cNvSpPr txBox="1"/>
          <p:nvPr/>
        </p:nvSpPr>
        <p:spPr>
          <a:xfrm>
            <a:off x="881726" y="543726"/>
            <a:ext cx="1054025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１辺が１㎝の正方形を、図のように１列にならべて、正方形の数と周りの長さを表にまとめます。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正方形の数が１こずつ増えると、周りの長さは（　①　）㎝ずつ増えます。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EE11C10-D849-C6EE-ACEA-EB429C27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8B1D711-E2DC-A5CE-B71A-58051D09D842}"/>
              </a:ext>
            </a:extLst>
          </p:cNvPr>
          <p:cNvSpPr/>
          <p:nvPr/>
        </p:nvSpPr>
        <p:spPr>
          <a:xfrm>
            <a:off x="3132992" y="3319705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01FA053-E630-1154-9FEE-D0BF374A8DDC}"/>
              </a:ext>
            </a:extLst>
          </p:cNvPr>
          <p:cNvSpPr/>
          <p:nvPr/>
        </p:nvSpPr>
        <p:spPr>
          <a:xfrm>
            <a:off x="4730714" y="3319705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923808C-9A61-D04B-8535-FDD440D42AA4}"/>
              </a:ext>
            </a:extLst>
          </p:cNvPr>
          <p:cNvSpPr/>
          <p:nvPr/>
        </p:nvSpPr>
        <p:spPr>
          <a:xfrm>
            <a:off x="5450714" y="3319705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B669E7B-FFC1-AFEA-CA70-D30052A88147}"/>
              </a:ext>
            </a:extLst>
          </p:cNvPr>
          <p:cNvSpPr/>
          <p:nvPr/>
        </p:nvSpPr>
        <p:spPr>
          <a:xfrm>
            <a:off x="7364367" y="332225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F94F59E-C3C4-DFA9-F12E-E042CA32A7AF}"/>
              </a:ext>
            </a:extLst>
          </p:cNvPr>
          <p:cNvSpPr/>
          <p:nvPr/>
        </p:nvSpPr>
        <p:spPr>
          <a:xfrm>
            <a:off x="8084367" y="332225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F65FCAC-F230-9DC4-F76F-EC830EA3B39F}"/>
              </a:ext>
            </a:extLst>
          </p:cNvPr>
          <p:cNvSpPr/>
          <p:nvPr/>
        </p:nvSpPr>
        <p:spPr>
          <a:xfrm>
            <a:off x="8804367" y="332225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123433E-06B7-D603-0D46-F2F807390B05}"/>
              </a:ext>
            </a:extLst>
          </p:cNvPr>
          <p:cNvSpPr/>
          <p:nvPr/>
        </p:nvSpPr>
        <p:spPr>
          <a:xfrm>
            <a:off x="3132992" y="331842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7D5EB16-AE27-0674-C7C6-2C7901B56A58}"/>
              </a:ext>
            </a:extLst>
          </p:cNvPr>
          <p:cNvSpPr/>
          <p:nvPr/>
        </p:nvSpPr>
        <p:spPr>
          <a:xfrm>
            <a:off x="4730714" y="331842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B66087B-DF0D-31B0-538F-7C09C91D74FC}"/>
              </a:ext>
            </a:extLst>
          </p:cNvPr>
          <p:cNvSpPr/>
          <p:nvPr/>
        </p:nvSpPr>
        <p:spPr>
          <a:xfrm>
            <a:off x="5450714" y="331842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A362B81-7FDE-4A69-47C8-152C397357C3}"/>
              </a:ext>
            </a:extLst>
          </p:cNvPr>
          <p:cNvSpPr/>
          <p:nvPr/>
        </p:nvSpPr>
        <p:spPr>
          <a:xfrm>
            <a:off x="7364367" y="331842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1DE80B3E-EE0D-6E8E-72B5-DC80EFD2CD6E}"/>
              </a:ext>
            </a:extLst>
          </p:cNvPr>
          <p:cNvSpPr/>
          <p:nvPr/>
        </p:nvSpPr>
        <p:spPr>
          <a:xfrm>
            <a:off x="8084367" y="331842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DC65D91-BCB7-0EF5-4BAA-862BC90E1933}"/>
              </a:ext>
            </a:extLst>
          </p:cNvPr>
          <p:cNvSpPr/>
          <p:nvPr/>
        </p:nvSpPr>
        <p:spPr>
          <a:xfrm>
            <a:off x="8804367" y="331842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E7F888D8-3D77-F320-8378-04167B3F92D4}"/>
              </a:ext>
            </a:extLst>
          </p:cNvPr>
          <p:cNvGrpSpPr/>
          <p:nvPr/>
        </p:nvGrpSpPr>
        <p:grpSpPr>
          <a:xfrm rot="16200000">
            <a:off x="2762398" y="3577426"/>
            <a:ext cx="720000" cy="200250"/>
            <a:chOff x="861630" y="1283478"/>
            <a:chExt cx="4919738" cy="728337"/>
          </a:xfrm>
        </p:grpSpPr>
        <p:sp>
          <p:nvSpPr>
            <p:cNvPr id="41" name="円弧 40">
              <a:extLst>
                <a:ext uri="{FF2B5EF4-FFF2-40B4-BE49-F238E27FC236}">
                  <a16:creationId xmlns:a16="http://schemas.microsoft.com/office/drawing/2014/main" id="{556D32DB-8D7B-BF1A-1E09-453EE8D40ED2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20103899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42" name="円弧 41">
              <a:extLst>
                <a:ext uri="{FF2B5EF4-FFF2-40B4-BE49-F238E27FC236}">
                  <a16:creationId xmlns:a16="http://schemas.microsoft.com/office/drawing/2014/main" id="{C2AF5922-37F8-1E97-8F14-B6171986A6DB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20021665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CFCFACB-4ED8-0815-53C4-1E9C6E527CC2}"/>
              </a:ext>
            </a:extLst>
          </p:cNvPr>
          <p:cNvSpPr txBox="1"/>
          <p:nvPr/>
        </p:nvSpPr>
        <p:spPr>
          <a:xfrm>
            <a:off x="2969081" y="4180171"/>
            <a:ext cx="1024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１こ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D1DB0856-E3CF-C614-19E5-988974802326}"/>
              </a:ext>
            </a:extLst>
          </p:cNvPr>
          <p:cNvSpPr txBox="1"/>
          <p:nvPr/>
        </p:nvSpPr>
        <p:spPr>
          <a:xfrm>
            <a:off x="2144551" y="3357741"/>
            <a:ext cx="1013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１㎝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004181-A9C0-2CF1-EA55-71DA40472AF0}"/>
              </a:ext>
            </a:extLst>
          </p:cNvPr>
          <p:cNvSpPr txBox="1"/>
          <p:nvPr/>
        </p:nvSpPr>
        <p:spPr>
          <a:xfrm>
            <a:off x="4938693" y="4180530"/>
            <a:ext cx="1024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２こ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1C4E502-F6B1-BE65-388C-FB312CD2F312}"/>
              </a:ext>
            </a:extLst>
          </p:cNvPr>
          <p:cNvSpPr txBox="1"/>
          <p:nvPr/>
        </p:nvSpPr>
        <p:spPr>
          <a:xfrm>
            <a:off x="7932346" y="4180171"/>
            <a:ext cx="1024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３こ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DB1ABCB-F37C-29E7-4BB9-07FCEB515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358039"/>
              </p:ext>
            </p:extLst>
          </p:nvPr>
        </p:nvGraphicFramePr>
        <p:xfrm>
          <a:off x="1932795" y="5087450"/>
          <a:ext cx="8383561" cy="993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2348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459548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201969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67396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正方形の数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こ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２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５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周りの長さ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㎝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23F53156-F217-AE98-EB50-4C3A7758F0A3}"/>
              </a:ext>
            </a:extLst>
          </p:cNvPr>
          <p:cNvSpPr/>
          <p:nvPr/>
        </p:nvSpPr>
        <p:spPr>
          <a:xfrm>
            <a:off x="10243844" y="5087450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8D15710-4142-9390-848B-92B910FA719F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11.</a:t>
            </a:r>
            <a:r>
              <a:rPr kumimoji="0" lang="ja-JP" altLang="en-US" sz="1800">
                <a:latin typeface="+mn-ea"/>
              </a:rPr>
              <a:t>変わり方調べ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272196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3592F-9DCD-D493-C261-50B5553C4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58F19AE-D0A6-E82C-DC5F-481E091AAA89}"/>
              </a:ext>
            </a:extLst>
          </p:cNvPr>
          <p:cNvSpPr txBox="1"/>
          <p:nvPr/>
        </p:nvSpPr>
        <p:spPr>
          <a:xfrm>
            <a:off x="881726" y="543726"/>
            <a:ext cx="1052749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１辺が１㎝の正方形を、図のように１だん、２だん、</a:t>
            </a:r>
            <a:r>
              <a:rPr kumimoji="0" lang="en-US" altLang="ja-JP" sz="2800" dirty="0">
                <a:latin typeface="+mn-ea"/>
              </a:rPr>
              <a:t>…</a:t>
            </a:r>
            <a:r>
              <a:rPr kumimoji="0" lang="ja-JP" altLang="en-US" sz="2800" dirty="0">
                <a:latin typeface="+mn-ea"/>
              </a:rPr>
              <a:t>とならべて階だんの形を作り、だんの数と周りの長さを表にまとめます。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だんの数が１だんずつ増えると、周りの長さは（　①　）㎝ずつ増えます。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DA7BCB8-CE85-A623-E02B-B8E17A417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3BEE74E-FC16-C792-EF17-41B71A38AF72}"/>
              </a:ext>
            </a:extLst>
          </p:cNvPr>
          <p:cNvSpPr/>
          <p:nvPr/>
        </p:nvSpPr>
        <p:spPr>
          <a:xfrm>
            <a:off x="3295038" y="386068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07E52DA-CBDD-91EF-7B41-EBFBCD770EB6}"/>
              </a:ext>
            </a:extLst>
          </p:cNvPr>
          <p:cNvSpPr/>
          <p:nvPr/>
        </p:nvSpPr>
        <p:spPr>
          <a:xfrm>
            <a:off x="4892760" y="386068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7D1B698-B089-31D9-83AE-197E25C4BE12}"/>
              </a:ext>
            </a:extLst>
          </p:cNvPr>
          <p:cNvSpPr/>
          <p:nvPr/>
        </p:nvSpPr>
        <p:spPr>
          <a:xfrm>
            <a:off x="5612760" y="3860687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E55FF6-5F3D-483F-19AA-968A347D547A}"/>
              </a:ext>
            </a:extLst>
          </p:cNvPr>
          <p:cNvSpPr/>
          <p:nvPr/>
        </p:nvSpPr>
        <p:spPr>
          <a:xfrm>
            <a:off x="7526413" y="386323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907CAD-FE49-49E6-0792-DDE95A2229AC}"/>
              </a:ext>
            </a:extLst>
          </p:cNvPr>
          <p:cNvSpPr/>
          <p:nvPr/>
        </p:nvSpPr>
        <p:spPr>
          <a:xfrm>
            <a:off x="8246413" y="386323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EECF24D-B326-27A9-E31F-974B3086BF0C}"/>
              </a:ext>
            </a:extLst>
          </p:cNvPr>
          <p:cNvSpPr/>
          <p:nvPr/>
        </p:nvSpPr>
        <p:spPr>
          <a:xfrm>
            <a:off x="8966413" y="3863239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1231ABA-8BB5-669F-17CF-CC75DD4DFDC3}"/>
              </a:ext>
            </a:extLst>
          </p:cNvPr>
          <p:cNvSpPr/>
          <p:nvPr/>
        </p:nvSpPr>
        <p:spPr>
          <a:xfrm>
            <a:off x="3295038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42FDFE8-ED81-7401-1625-9B34877CA6B0}"/>
              </a:ext>
            </a:extLst>
          </p:cNvPr>
          <p:cNvSpPr/>
          <p:nvPr/>
        </p:nvSpPr>
        <p:spPr>
          <a:xfrm>
            <a:off x="4892760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2FA1484-242E-4E93-A807-78B8238E9DE5}"/>
              </a:ext>
            </a:extLst>
          </p:cNvPr>
          <p:cNvSpPr/>
          <p:nvPr/>
        </p:nvSpPr>
        <p:spPr>
          <a:xfrm>
            <a:off x="5612760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5E16090-7CD8-7B68-5C3E-D76FC9EB72E5}"/>
              </a:ext>
            </a:extLst>
          </p:cNvPr>
          <p:cNvSpPr/>
          <p:nvPr/>
        </p:nvSpPr>
        <p:spPr>
          <a:xfrm>
            <a:off x="7526413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CA4547A-CD75-AC2A-F0C9-5D24656EDD2A}"/>
              </a:ext>
            </a:extLst>
          </p:cNvPr>
          <p:cNvSpPr/>
          <p:nvPr/>
        </p:nvSpPr>
        <p:spPr>
          <a:xfrm>
            <a:off x="8246413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6EFE781-E658-58C9-A1BB-3C0508F9C809}"/>
              </a:ext>
            </a:extLst>
          </p:cNvPr>
          <p:cNvSpPr/>
          <p:nvPr/>
        </p:nvSpPr>
        <p:spPr>
          <a:xfrm>
            <a:off x="8966413" y="3859411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3E3B8F44-7933-0AC4-1EF5-EFF2093CBB6D}"/>
              </a:ext>
            </a:extLst>
          </p:cNvPr>
          <p:cNvGrpSpPr/>
          <p:nvPr/>
        </p:nvGrpSpPr>
        <p:grpSpPr>
          <a:xfrm rot="16200000">
            <a:off x="2924444" y="4118408"/>
            <a:ext cx="720000" cy="200250"/>
            <a:chOff x="861630" y="1283478"/>
            <a:chExt cx="4919738" cy="728337"/>
          </a:xfrm>
        </p:grpSpPr>
        <p:sp>
          <p:nvSpPr>
            <p:cNvPr id="19" name="円弧 18">
              <a:extLst>
                <a:ext uri="{FF2B5EF4-FFF2-40B4-BE49-F238E27FC236}">
                  <a16:creationId xmlns:a16="http://schemas.microsoft.com/office/drawing/2014/main" id="{4E454CD2-C210-4D89-CFF6-BE9103110894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20103899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0" name="円弧 19">
              <a:extLst>
                <a:ext uri="{FF2B5EF4-FFF2-40B4-BE49-F238E27FC236}">
                  <a16:creationId xmlns:a16="http://schemas.microsoft.com/office/drawing/2014/main" id="{0A45E6F2-8B51-122D-B2DA-8BFB1C57A875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20021665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1093B96-B250-A26F-051D-1EE043BB2AE3}"/>
              </a:ext>
            </a:extLst>
          </p:cNvPr>
          <p:cNvSpPr txBox="1"/>
          <p:nvPr/>
        </p:nvSpPr>
        <p:spPr>
          <a:xfrm>
            <a:off x="3004152" y="4743568"/>
            <a:ext cx="1301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１だん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6DAEF9A-7642-3D61-63AD-7E83DAB35F83}"/>
              </a:ext>
            </a:extLst>
          </p:cNvPr>
          <p:cNvSpPr txBox="1"/>
          <p:nvPr/>
        </p:nvSpPr>
        <p:spPr>
          <a:xfrm>
            <a:off x="2313326" y="3898723"/>
            <a:ext cx="1006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１㎝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06E011-C7AD-0384-C912-5028C72B8D90}"/>
              </a:ext>
            </a:extLst>
          </p:cNvPr>
          <p:cNvSpPr txBox="1"/>
          <p:nvPr/>
        </p:nvSpPr>
        <p:spPr>
          <a:xfrm>
            <a:off x="4996750" y="4743568"/>
            <a:ext cx="133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２だん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8D20D86-48CA-139A-337D-AC40FB9FEB8A}"/>
              </a:ext>
            </a:extLst>
          </p:cNvPr>
          <p:cNvSpPr txBox="1"/>
          <p:nvPr/>
        </p:nvSpPr>
        <p:spPr>
          <a:xfrm>
            <a:off x="7810403" y="4725730"/>
            <a:ext cx="1592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３だん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2666D3CC-36BC-133D-83A8-8EE270FCBEBD}"/>
              </a:ext>
            </a:extLst>
          </p:cNvPr>
          <p:cNvSpPr/>
          <p:nvPr/>
        </p:nvSpPr>
        <p:spPr>
          <a:xfrm>
            <a:off x="5612760" y="3140173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7EEA96F-9992-4EA9-5F7B-A174FC89C157}"/>
              </a:ext>
            </a:extLst>
          </p:cNvPr>
          <p:cNvSpPr/>
          <p:nvPr/>
        </p:nvSpPr>
        <p:spPr>
          <a:xfrm>
            <a:off x="8246413" y="3137754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EC61DBC-6A78-F10F-E867-EB5792C8B613}"/>
              </a:ext>
            </a:extLst>
          </p:cNvPr>
          <p:cNvSpPr/>
          <p:nvPr/>
        </p:nvSpPr>
        <p:spPr>
          <a:xfrm>
            <a:off x="8966413" y="3137754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2E6815D-DCB8-A368-DCF3-8DD7655D0FDE}"/>
              </a:ext>
            </a:extLst>
          </p:cNvPr>
          <p:cNvSpPr/>
          <p:nvPr/>
        </p:nvSpPr>
        <p:spPr>
          <a:xfrm>
            <a:off x="8246413" y="3136478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C65EAF8-BD0E-E90D-FA0B-18357919BAF1}"/>
              </a:ext>
            </a:extLst>
          </p:cNvPr>
          <p:cNvSpPr/>
          <p:nvPr/>
        </p:nvSpPr>
        <p:spPr>
          <a:xfrm>
            <a:off x="8966413" y="3136478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C9D2D4E-4472-DD0B-2847-0B3649C19BA5}"/>
              </a:ext>
            </a:extLst>
          </p:cNvPr>
          <p:cNvSpPr/>
          <p:nvPr/>
        </p:nvSpPr>
        <p:spPr>
          <a:xfrm>
            <a:off x="8966413" y="2417240"/>
            <a:ext cx="720000" cy="720000"/>
          </a:xfrm>
          <a:prstGeom prst="rect">
            <a:avLst/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03C1CD55-8B1C-8093-84E3-43747C008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228026"/>
              </p:ext>
            </p:extLst>
          </p:nvPr>
        </p:nvGraphicFramePr>
        <p:xfrm>
          <a:off x="1737532" y="5477511"/>
          <a:ext cx="8789961" cy="993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2348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865948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201969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67396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だんの数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だん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２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５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周りの長さ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㎝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34" name="フリーフォーム: 図形 33">
            <a:extLst>
              <a:ext uri="{FF2B5EF4-FFF2-40B4-BE49-F238E27FC236}">
                <a16:creationId xmlns:a16="http://schemas.microsoft.com/office/drawing/2014/main" id="{AB8AF3E1-9DD3-3B08-B40C-616FB183A805}"/>
              </a:ext>
            </a:extLst>
          </p:cNvPr>
          <p:cNvSpPr/>
          <p:nvPr/>
        </p:nvSpPr>
        <p:spPr>
          <a:xfrm>
            <a:off x="10454468" y="5477511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47C6A50-9BEF-3EE4-090D-13C714327F35}"/>
              </a:ext>
            </a:extLst>
          </p:cNvPr>
          <p:cNvSpPr txBox="1"/>
          <p:nvPr/>
        </p:nvSpPr>
        <p:spPr>
          <a:xfrm>
            <a:off x="0" y="6488668"/>
            <a:ext cx="68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11.</a:t>
            </a:r>
            <a:r>
              <a:rPr kumimoji="0" lang="ja-JP" altLang="en-US" sz="1800">
                <a:latin typeface="+mn-ea"/>
              </a:rPr>
              <a:t>変わり方調べ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250995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CF8A18-0B31-4CBB-A113-EEA65297E6D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60d21fbe-0215-4329-b29a-4bd358d2244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A3DC8C-2DA7-41AE-8AC1-194CAE9AE71E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60d21fbe-0215-4329-b29a-4bd358d22447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828</Words>
  <Application>Microsoft Office PowerPoint</Application>
  <PresentationFormat>ワイド画面</PresentationFormat>
  <Paragraphs>152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BIZ UDゴシック</vt:lpstr>
      <vt:lpstr>游ゴシック</vt:lpstr>
      <vt:lpstr>游明朝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17</cp:revision>
  <cp:lastPrinted>2026-02-17T00:00:10Z</cp:lastPrinted>
  <dcterms:created xsi:type="dcterms:W3CDTF">2025-08-29T05:34:34Z</dcterms:created>
  <dcterms:modified xsi:type="dcterms:W3CDTF">2026-03-23T05:27:50Z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