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9"/>
  </p:notesMasterIdLst>
  <p:sldIdLst>
    <p:sldId id="256" r:id="rId5"/>
    <p:sldId id="274" r:id="rId6"/>
    <p:sldId id="275" r:id="rId7"/>
    <p:sldId id="286" r:id="rId8"/>
    <p:sldId id="282" r:id="rId9"/>
    <p:sldId id="288" r:id="rId10"/>
    <p:sldId id="266" r:id="rId11"/>
    <p:sldId id="257" r:id="rId12"/>
    <p:sldId id="279" r:id="rId13"/>
    <p:sldId id="270" r:id="rId14"/>
    <p:sldId id="290" r:id="rId15"/>
    <p:sldId id="289" r:id="rId16"/>
    <p:sldId id="268" r:id="rId17"/>
    <p:sldId id="327" r:id="rId18"/>
  </p:sldIdLst>
  <p:sldSz cx="12192000" cy="6858000"/>
  <p:notesSz cx="14446250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FFFFFF"/>
    <a:srgbClr val="F2F2F2"/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B09E6C-81D1-4193-A066-CD25BE450AF7}" v="1" dt="2026-02-16T23:59:48.920"/>
    <p1510:client id="{8DA5DFDD-79F9-1949-A03C-784FE1E30C46}" v="51" dt="2026-02-16T12:25:32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82" autoAdjust="0"/>
    <p:restoredTop sz="93973" autoAdjust="0"/>
  </p:normalViewPr>
  <p:slideViewPr>
    <p:cSldViewPr snapToGrid="0">
      <p:cViewPr varScale="1">
        <p:scale>
          <a:sx n="74" d="100"/>
          <a:sy n="74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6259710" cy="501571"/>
          </a:xfrm>
          <a:prstGeom prst="rect">
            <a:avLst/>
          </a:prstGeom>
        </p:spPr>
        <p:txBody>
          <a:bodyPr vert="horz" lIns="132261" tIns="66131" rIns="132261" bIns="66131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8183215" y="2"/>
            <a:ext cx="6259707" cy="501571"/>
          </a:xfrm>
          <a:prstGeom prst="rect">
            <a:avLst/>
          </a:prstGeom>
        </p:spPr>
        <p:txBody>
          <a:bodyPr vert="horz" lIns="132261" tIns="66131" rIns="132261" bIns="66131" rtlCol="0"/>
          <a:lstStyle>
            <a:lvl1pPr algn="r">
              <a:defRPr sz="1700"/>
            </a:lvl1pPr>
          </a:lstStyle>
          <a:p>
            <a:fld id="{BADA077D-70CF-4CED-A527-9833764A2DE9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1798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261" tIns="66131" rIns="132261" bIns="6613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444293" y="4822062"/>
            <a:ext cx="11557666" cy="3944314"/>
          </a:xfrm>
          <a:prstGeom prst="rect">
            <a:avLst/>
          </a:prstGeom>
        </p:spPr>
        <p:txBody>
          <a:bodyPr vert="horz" lIns="132261" tIns="66131" rIns="132261" bIns="6613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7143"/>
            <a:ext cx="6259710" cy="501571"/>
          </a:xfrm>
          <a:prstGeom prst="rect">
            <a:avLst/>
          </a:prstGeom>
        </p:spPr>
        <p:txBody>
          <a:bodyPr vert="horz" lIns="132261" tIns="66131" rIns="132261" bIns="66131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8183215" y="9517143"/>
            <a:ext cx="6259707" cy="501571"/>
          </a:xfrm>
          <a:prstGeom prst="rect">
            <a:avLst/>
          </a:prstGeom>
        </p:spPr>
        <p:txBody>
          <a:bodyPr vert="horz" lIns="132261" tIns="66131" rIns="132261" bIns="66131" rtlCol="0" anchor="b"/>
          <a:lstStyle>
            <a:lvl1pPr algn="r">
              <a:defRPr sz="17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C9C12-88FE-4AD4-859C-15CF73CEF22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1436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５年２</a:t>
            </a:r>
            <a:r>
              <a:rPr kumimoji="1"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.</a:t>
            </a: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直方体や立方体の体積</a:t>
            </a:r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EF90E-7154-7958-0685-38C582095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方体 3">
            <a:extLst>
              <a:ext uri="{FF2B5EF4-FFF2-40B4-BE49-F238E27FC236}">
                <a16:creationId xmlns:a16="http://schemas.microsoft.com/office/drawing/2014/main" id="{289533EB-F5F7-641C-9757-6B9F7B4B1A83}"/>
              </a:ext>
            </a:extLst>
          </p:cNvPr>
          <p:cNvSpPr/>
          <p:nvPr/>
        </p:nvSpPr>
        <p:spPr>
          <a:xfrm>
            <a:off x="4735662" y="2342362"/>
            <a:ext cx="3008006" cy="3012021"/>
          </a:xfrm>
          <a:prstGeom prst="cube">
            <a:avLst>
              <a:gd name="adj" fmla="val 41210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B72AF5E-4AFC-E304-7F56-FF69BD8E7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9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3A2A50B-3237-8521-7EA8-5C850D8C85EF}"/>
              </a:ext>
            </a:extLst>
          </p:cNvPr>
          <p:cNvSpPr txBox="1"/>
          <p:nvPr/>
        </p:nvSpPr>
        <p:spPr>
          <a:xfrm>
            <a:off x="5205817" y="3025145"/>
            <a:ext cx="903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３㎝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6708EAC8-C1C0-563A-DE0C-9E034C334921}"/>
              </a:ext>
            </a:extLst>
          </p:cNvPr>
          <p:cNvGrpSpPr/>
          <p:nvPr/>
        </p:nvGrpSpPr>
        <p:grpSpPr>
          <a:xfrm rot="16200000">
            <a:off x="3860126" y="4078310"/>
            <a:ext cx="1752964" cy="802961"/>
            <a:chOff x="861630" y="1283480"/>
            <a:chExt cx="4919738" cy="728335"/>
          </a:xfrm>
        </p:grpSpPr>
        <p:sp>
          <p:nvSpPr>
            <p:cNvPr id="16" name="円弧 15">
              <a:extLst>
                <a:ext uri="{FF2B5EF4-FFF2-40B4-BE49-F238E27FC236}">
                  <a16:creationId xmlns:a16="http://schemas.microsoft.com/office/drawing/2014/main" id="{DCA7C46F-A34E-016C-678D-2F0F6300D350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8474699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7" name="円弧 16">
              <a:extLst>
                <a:ext uri="{FF2B5EF4-FFF2-40B4-BE49-F238E27FC236}">
                  <a16:creationId xmlns:a16="http://schemas.microsoft.com/office/drawing/2014/main" id="{F58C1FA6-5FCF-6DF4-71F9-B9772C22C011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8171226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DD6155F1-D6F5-6ADA-4253-4C2EF1E8B4FF}"/>
              </a:ext>
            </a:extLst>
          </p:cNvPr>
          <p:cNvGrpSpPr/>
          <p:nvPr/>
        </p:nvGrpSpPr>
        <p:grpSpPr>
          <a:xfrm>
            <a:off x="4787546" y="3326715"/>
            <a:ext cx="1740018" cy="531066"/>
            <a:chOff x="861630" y="1283480"/>
            <a:chExt cx="4919738" cy="728335"/>
          </a:xfrm>
        </p:grpSpPr>
        <p:sp>
          <p:nvSpPr>
            <p:cNvPr id="19" name="円弧 18">
              <a:extLst>
                <a:ext uri="{FF2B5EF4-FFF2-40B4-BE49-F238E27FC236}">
                  <a16:creationId xmlns:a16="http://schemas.microsoft.com/office/drawing/2014/main" id="{4563E860-2349-B934-61D7-19126188E98E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0" name="円弧 19">
              <a:extLst>
                <a:ext uri="{FF2B5EF4-FFF2-40B4-BE49-F238E27FC236}">
                  <a16:creationId xmlns:a16="http://schemas.microsoft.com/office/drawing/2014/main" id="{25A0DB92-5FFC-4D88-D134-460DD2806615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41B7878-E5C2-1A35-2A0A-6512DEE29CD6}"/>
              </a:ext>
            </a:extLst>
          </p:cNvPr>
          <p:cNvSpPr txBox="1"/>
          <p:nvPr/>
        </p:nvSpPr>
        <p:spPr>
          <a:xfrm>
            <a:off x="3872547" y="4120006"/>
            <a:ext cx="903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３㎝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DB5CE83C-FF7B-9EB9-8A2A-05138B85C786}"/>
              </a:ext>
            </a:extLst>
          </p:cNvPr>
          <p:cNvGrpSpPr/>
          <p:nvPr/>
        </p:nvGrpSpPr>
        <p:grpSpPr>
          <a:xfrm rot="18931017">
            <a:off x="4496319" y="2553605"/>
            <a:ext cx="1752964" cy="802961"/>
            <a:chOff x="861630" y="1283480"/>
            <a:chExt cx="4919738" cy="728335"/>
          </a:xfrm>
        </p:grpSpPr>
        <p:sp>
          <p:nvSpPr>
            <p:cNvPr id="23" name="円弧 22">
              <a:extLst>
                <a:ext uri="{FF2B5EF4-FFF2-40B4-BE49-F238E27FC236}">
                  <a16:creationId xmlns:a16="http://schemas.microsoft.com/office/drawing/2014/main" id="{885B39D4-99F4-2657-AEFD-6B969D7FCFE1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8420163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+mn-ea"/>
              </a:endParaRPr>
            </a:p>
          </p:txBody>
        </p:sp>
        <p:sp>
          <p:nvSpPr>
            <p:cNvPr id="24" name="円弧 23">
              <a:extLst>
                <a:ext uri="{FF2B5EF4-FFF2-40B4-BE49-F238E27FC236}">
                  <a16:creationId xmlns:a16="http://schemas.microsoft.com/office/drawing/2014/main" id="{B5F1C617-9F9B-D0AF-6DA2-5663BBDE417A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FC516F1-0808-A21A-05A5-99EC55710465}"/>
              </a:ext>
            </a:extLst>
          </p:cNvPr>
          <p:cNvSpPr txBox="1"/>
          <p:nvPr/>
        </p:nvSpPr>
        <p:spPr>
          <a:xfrm>
            <a:off x="4469325" y="2449615"/>
            <a:ext cx="9034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４㎝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5D21B30-13FA-C88F-3FEA-9CF77F3FD3CB}"/>
              </a:ext>
            </a:extLst>
          </p:cNvPr>
          <p:cNvSpPr txBox="1"/>
          <p:nvPr/>
        </p:nvSpPr>
        <p:spPr>
          <a:xfrm>
            <a:off x="881726" y="543726"/>
            <a:ext cx="1070543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図の立体の名前は何ですか。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ja-JP" altLang="en-US" sz="2800" dirty="0">
                <a:latin typeface="+mn-ea"/>
              </a:rPr>
              <a:t>の中から１つ選びましょう。</a:t>
            </a:r>
            <a:endParaRPr lang="en-US" altLang="ja-JP" sz="2800" dirty="0">
              <a:latin typeface="+mn-ea"/>
            </a:endParaRPr>
          </a:p>
          <a:p>
            <a:pPr algn="ctr"/>
            <a:r>
              <a:rPr lang="ja-JP" altLang="en-US" sz="2800" b="1">
                <a:latin typeface="+mn-ea"/>
              </a:rPr>
              <a:t>（　㋐</a:t>
            </a:r>
            <a:r>
              <a:rPr lang="ja-JP" altLang="en-US" sz="2800">
                <a:latin typeface="+mn-ea"/>
              </a:rPr>
              <a:t>正方形　</a:t>
            </a:r>
            <a:r>
              <a:rPr lang="ja-JP" altLang="en-US" sz="2800" b="1">
                <a:latin typeface="+mn-ea"/>
              </a:rPr>
              <a:t>㋑</a:t>
            </a:r>
            <a:r>
              <a:rPr lang="ja-JP" altLang="en-US" sz="2800">
                <a:latin typeface="+mn-ea"/>
              </a:rPr>
              <a:t>長方形　</a:t>
            </a:r>
            <a:r>
              <a:rPr lang="ja-JP" altLang="en-US" sz="2800" b="1">
                <a:latin typeface="+mn-ea"/>
              </a:rPr>
              <a:t>㋒</a:t>
            </a:r>
            <a:r>
              <a:rPr lang="ja-JP" altLang="en-US" sz="2800">
                <a:latin typeface="+mn-ea"/>
              </a:rPr>
              <a:t>立方体　</a:t>
            </a:r>
            <a:r>
              <a:rPr lang="ja-JP" altLang="en-US" sz="2800" b="1">
                <a:latin typeface="+mn-ea"/>
              </a:rPr>
              <a:t>㋓</a:t>
            </a:r>
            <a:r>
              <a:rPr lang="ja-JP" altLang="en-US" sz="2800">
                <a:latin typeface="+mn-ea"/>
              </a:rPr>
              <a:t>直方体　）</a:t>
            </a:r>
            <a:endParaRPr lang="en-US" altLang="ja-JP" sz="2800" dirty="0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38FD053-712D-75E0-7011-C5962FE6895A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12.</a:t>
            </a:r>
            <a:r>
              <a:rPr lang="ja-JP" altLang="en-US" sz="1800">
                <a:latin typeface="+mn-ea"/>
              </a:rPr>
              <a:t>面積のくらべ方と表し方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945738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F99AC-BC99-FDF4-657D-147997F1E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2C3629A-5771-E43E-1E15-CA3825CFB2D2}"/>
              </a:ext>
            </a:extLst>
          </p:cNvPr>
          <p:cNvSpPr/>
          <p:nvPr/>
        </p:nvSpPr>
        <p:spPr>
          <a:xfrm>
            <a:off x="5788935" y="2966953"/>
            <a:ext cx="2763520" cy="18491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solidFill>
                  <a:schemeClr val="tx1"/>
                </a:solidFill>
                <a:latin typeface="+mn-ea"/>
              </a:rPr>
              <a:t>①</a:t>
            </a:r>
            <a:endParaRPr lang="ja-JP" altLang="en-US" sz="28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BD81D1E-4619-09C5-15C0-6976C9F443E5}"/>
              </a:ext>
            </a:extLst>
          </p:cNvPr>
          <p:cNvSpPr/>
          <p:nvPr/>
        </p:nvSpPr>
        <p:spPr>
          <a:xfrm>
            <a:off x="8552455" y="2960077"/>
            <a:ext cx="863600" cy="18491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>
                <a:solidFill>
                  <a:schemeClr val="tx1"/>
                </a:solidFill>
                <a:latin typeface="+mn-ea"/>
              </a:rPr>
              <a:t>㋓</a:t>
            </a:r>
            <a:endParaRPr lang="ja-JP" altLang="en-US" sz="28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C1DABFC-B1F7-7064-FDD8-139AEB690C79}"/>
              </a:ext>
            </a:extLst>
          </p:cNvPr>
          <p:cNvSpPr/>
          <p:nvPr/>
        </p:nvSpPr>
        <p:spPr>
          <a:xfrm>
            <a:off x="2161815" y="2960857"/>
            <a:ext cx="2763520" cy="18491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 dirty="0">
                <a:solidFill>
                  <a:schemeClr val="tx1"/>
                </a:solidFill>
                <a:latin typeface="+mn-ea"/>
              </a:rPr>
              <a:t>㋑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C3AA74A-4455-9468-1EDA-7ADCDE8496A6}"/>
              </a:ext>
            </a:extLst>
          </p:cNvPr>
          <p:cNvSpPr/>
          <p:nvPr/>
        </p:nvSpPr>
        <p:spPr>
          <a:xfrm>
            <a:off x="4925335" y="2960857"/>
            <a:ext cx="863600" cy="18491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 dirty="0">
                <a:solidFill>
                  <a:schemeClr val="tx1"/>
                </a:solidFill>
                <a:latin typeface="+mn-ea"/>
              </a:rPr>
              <a:t>㋒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C0C4ADF-78F1-B2E9-1B0A-24F5A2E6B2CF}"/>
              </a:ext>
            </a:extLst>
          </p:cNvPr>
          <p:cNvSpPr/>
          <p:nvPr/>
        </p:nvSpPr>
        <p:spPr>
          <a:xfrm>
            <a:off x="5788935" y="2097112"/>
            <a:ext cx="2763520" cy="868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+mn-ea"/>
              </a:rPr>
              <a:t>㋐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3FD774B-B1AD-926D-DBD0-27A2EDD3B978}"/>
              </a:ext>
            </a:extLst>
          </p:cNvPr>
          <p:cNvSpPr/>
          <p:nvPr/>
        </p:nvSpPr>
        <p:spPr>
          <a:xfrm>
            <a:off x="5788935" y="4808707"/>
            <a:ext cx="2763520" cy="868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>
                <a:solidFill>
                  <a:schemeClr val="tx1"/>
                </a:solidFill>
                <a:latin typeface="+mn-ea"/>
              </a:rPr>
              <a:t>㋔</a:t>
            </a:r>
            <a:endParaRPr lang="ja-JP" altLang="en-US" sz="2800" b="1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F4B9B8D5-BAC7-43BC-AF6F-5D3D325C8834}"/>
              </a:ext>
            </a:extLst>
          </p:cNvPr>
          <p:cNvCxnSpPr>
            <a:cxnSpLocks/>
          </p:cNvCxnSpPr>
          <p:nvPr/>
        </p:nvCxnSpPr>
        <p:spPr>
          <a:xfrm>
            <a:off x="8554995" y="2093792"/>
            <a:ext cx="0" cy="86628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80CB6AD-5D90-65CC-DD6B-F69FA1FB1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10</a:t>
            </a:fld>
            <a:endParaRPr kumimoji="1" lang="ja-JP" altLang="en-US" dirty="0">
              <a:latin typeface="+mn-ea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BA8E6142-20B2-65D4-34E7-DC41013AB1C2}"/>
              </a:ext>
            </a:extLst>
          </p:cNvPr>
          <p:cNvCxnSpPr/>
          <p:nvPr/>
        </p:nvCxnSpPr>
        <p:spPr>
          <a:xfrm>
            <a:off x="2161815" y="2960077"/>
            <a:ext cx="362712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37B41E8C-6549-520F-309C-87C679D9607D}"/>
              </a:ext>
            </a:extLst>
          </p:cNvPr>
          <p:cNvCxnSpPr/>
          <p:nvPr/>
        </p:nvCxnSpPr>
        <p:spPr>
          <a:xfrm>
            <a:off x="2161815" y="4812771"/>
            <a:ext cx="362712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E3892B74-B295-B627-ED5C-D77510B8185A}"/>
              </a:ext>
            </a:extLst>
          </p:cNvPr>
          <p:cNvCxnSpPr>
            <a:cxnSpLocks/>
          </p:cNvCxnSpPr>
          <p:nvPr/>
        </p:nvCxnSpPr>
        <p:spPr>
          <a:xfrm>
            <a:off x="5788935" y="2097856"/>
            <a:ext cx="2763520" cy="33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54EC2B33-55A9-54E9-0B9B-DF1D86A6C11B}"/>
              </a:ext>
            </a:extLst>
          </p:cNvPr>
          <p:cNvCxnSpPr>
            <a:cxnSpLocks/>
          </p:cNvCxnSpPr>
          <p:nvPr/>
        </p:nvCxnSpPr>
        <p:spPr>
          <a:xfrm flipV="1">
            <a:off x="5773405" y="5674992"/>
            <a:ext cx="2786815" cy="22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2C7DE322-B769-471C-F2FF-237E702E06BA}"/>
              </a:ext>
            </a:extLst>
          </p:cNvPr>
          <p:cNvCxnSpPr>
            <a:cxnSpLocks/>
          </p:cNvCxnSpPr>
          <p:nvPr/>
        </p:nvCxnSpPr>
        <p:spPr>
          <a:xfrm>
            <a:off x="8547375" y="4812771"/>
            <a:ext cx="86868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94B01604-5B3C-D173-3FCA-E34882AB1468}"/>
              </a:ext>
            </a:extLst>
          </p:cNvPr>
          <p:cNvCxnSpPr>
            <a:cxnSpLocks/>
          </p:cNvCxnSpPr>
          <p:nvPr/>
        </p:nvCxnSpPr>
        <p:spPr>
          <a:xfrm>
            <a:off x="8554995" y="4808707"/>
            <a:ext cx="0" cy="86628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25457FCE-4C19-CC2B-D5E9-1D4A267F191A}"/>
              </a:ext>
            </a:extLst>
          </p:cNvPr>
          <p:cNvCxnSpPr>
            <a:cxnSpLocks/>
          </p:cNvCxnSpPr>
          <p:nvPr/>
        </p:nvCxnSpPr>
        <p:spPr>
          <a:xfrm>
            <a:off x="5787919" y="2093792"/>
            <a:ext cx="0" cy="86628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253ADB5C-3807-33FB-FD6F-6AD25945CEDA}"/>
              </a:ext>
            </a:extLst>
          </p:cNvPr>
          <p:cNvCxnSpPr>
            <a:cxnSpLocks/>
          </p:cNvCxnSpPr>
          <p:nvPr/>
        </p:nvCxnSpPr>
        <p:spPr>
          <a:xfrm>
            <a:off x="5788935" y="4793394"/>
            <a:ext cx="0" cy="86628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51ACAC9D-D55D-7B0E-2895-5CB93E786DE5}"/>
              </a:ext>
            </a:extLst>
          </p:cNvPr>
          <p:cNvCxnSpPr>
            <a:cxnSpLocks/>
          </p:cNvCxnSpPr>
          <p:nvPr/>
        </p:nvCxnSpPr>
        <p:spPr>
          <a:xfrm>
            <a:off x="9416055" y="2960077"/>
            <a:ext cx="0" cy="18333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AC48A196-8834-A26D-CE0E-FB6FAD3E52C9}"/>
              </a:ext>
            </a:extLst>
          </p:cNvPr>
          <p:cNvCxnSpPr>
            <a:cxnSpLocks/>
          </p:cNvCxnSpPr>
          <p:nvPr/>
        </p:nvCxnSpPr>
        <p:spPr>
          <a:xfrm>
            <a:off x="2160799" y="2958453"/>
            <a:ext cx="0" cy="18333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0BF27F94-BF44-00F9-8732-CEB6FA6CC053}"/>
              </a:ext>
            </a:extLst>
          </p:cNvPr>
          <p:cNvCxnSpPr>
            <a:cxnSpLocks/>
          </p:cNvCxnSpPr>
          <p:nvPr/>
        </p:nvCxnSpPr>
        <p:spPr>
          <a:xfrm>
            <a:off x="8547375" y="2958037"/>
            <a:ext cx="86868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34ED416-1BB1-79B5-D7DC-6B1B24950D70}"/>
              </a:ext>
            </a:extLst>
          </p:cNvPr>
          <p:cNvSpPr txBox="1"/>
          <p:nvPr/>
        </p:nvSpPr>
        <p:spPr>
          <a:xfrm>
            <a:off x="881726" y="543726"/>
            <a:ext cx="1070543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図の展開図を組み立てます。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の面と平行な面を、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㋔</a:t>
            </a:r>
            <a:r>
              <a:rPr lang="ja-JP" altLang="en-US" sz="2800" dirty="0">
                <a:latin typeface="+mn-ea"/>
              </a:rPr>
              <a:t>の中からすべて</a:t>
            </a:r>
            <a:r>
              <a:rPr lang="ja-JP" altLang="en-US" sz="2800">
                <a:latin typeface="+mn-ea"/>
              </a:rPr>
              <a:t>選びましょう。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937BD54-AB74-11F9-34A0-5A766F2F20E5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14.</a:t>
            </a:r>
            <a:r>
              <a:rPr lang="ja-JP" altLang="en-US" sz="1800">
                <a:latin typeface="+mn-ea"/>
              </a:rPr>
              <a:t>直方体と立方体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625474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4990C-FE9E-8AE5-184F-07E1252E6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直方体 38">
            <a:extLst>
              <a:ext uri="{FF2B5EF4-FFF2-40B4-BE49-F238E27FC236}">
                <a16:creationId xmlns:a16="http://schemas.microsoft.com/office/drawing/2014/main" id="{FBC63212-61CB-8EF2-FD00-EFAC462C30C0}"/>
              </a:ext>
            </a:extLst>
          </p:cNvPr>
          <p:cNvSpPr/>
          <p:nvPr/>
        </p:nvSpPr>
        <p:spPr>
          <a:xfrm rot="10800000">
            <a:off x="3852141" y="2278253"/>
            <a:ext cx="3971904" cy="3851382"/>
          </a:xfrm>
          <a:prstGeom prst="cube">
            <a:avLst>
              <a:gd name="adj" fmla="val 26629"/>
            </a:avLst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BC7E3B17-BBA2-0522-6D78-DD4B91F17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11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直方体 3">
            <a:extLst>
              <a:ext uri="{FF2B5EF4-FFF2-40B4-BE49-F238E27FC236}">
                <a16:creationId xmlns:a16="http://schemas.microsoft.com/office/drawing/2014/main" id="{A3B7287D-B041-3396-4634-8F0E902AC2EE}"/>
              </a:ext>
            </a:extLst>
          </p:cNvPr>
          <p:cNvSpPr/>
          <p:nvPr/>
        </p:nvSpPr>
        <p:spPr>
          <a:xfrm>
            <a:off x="3852140" y="2278033"/>
            <a:ext cx="3971905" cy="3851383"/>
          </a:xfrm>
          <a:prstGeom prst="cube">
            <a:avLst>
              <a:gd name="adj" fmla="val 26629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1" name="平行四辺形 40">
            <a:extLst>
              <a:ext uri="{FF2B5EF4-FFF2-40B4-BE49-F238E27FC236}">
                <a16:creationId xmlns:a16="http://schemas.microsoft.com/office/drawing/2014/main" id="{3566B9C0-8F55-F8E8-5096-22CD4C2954E5}"/>
              </a:ext>
            </a:extLst>
          </p:cNvPr>
          <p:cNvSpPr/>
          <p:nvPr/>
        </p:nvSpPr>
        <p:spPr>
          <a:xfrm>
            <a:off x="3851777" y="2268313"/>
            <a:ext cx="3962330" cy="1038611"/>
          </a:xfrm>
          <a:prstGeom prst="parallelogram">
            <a:avLst>
              <a:gd name="adj" fmla="val 99233"/>
            </a:avLst>
          </a:prstGeom>
          <a:solidFill>
            <a:srgbClr val="FFC000">
              <a:alpha val="89804"/>
            </a:srgb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69F88E8-6698-3EAA-5585-A11EB744BC0B}"/>
              </a:ext>
            </a:extLst>
          </p:cNvPr>
          <p:cNvSpPr txBox="1"/>
          <p:nvPr/>
        </p:nvSpPr>
        <p:spPr>
          <a:xfrm>
            <a:off x="881727" y="543726"/>
            <a:ext cx="1041235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図の立方体について、色のついた面と垂直な面は（　①　）つあります。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17937B8-26AB-2770-5A18-2CA93E15CAEA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14.</a:t>
            </a:r>
            <a:r>
              <a:rPr lang="ja-JP" altLang="en-US" sz="1800">
                <a:latin typeface="+mn-ea"/>
              </a:rPr>
              <a:t>直方体と立方体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158230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D4E5E-3745-962D-0A98-52DC92CDE2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330BF44A-F591-F2A0-8122-80E46DEAE1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3063" y="3113811"/>
            <a:ext cx="3557523" cy="281269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7ACD06D4-5B68-4540-EAA7-D5CBFD0F93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3945" y="2700758"/>
            <a:ext cx="4747443" cy="4073693"/>
          </a:xfrm>
          <a:prstGeom prst="rect">
            <a:avLst/>
          </a:prstGeom>
        </p:spPr>
      </p:pic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AAB6A06-83A5-FD5E-396A-96AA1BE82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12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D2C218D-0547-A612-B69F-02DC581A9134}"/>
              </a:ext>
            </a:extLst>
          </p:cNvPr>
          <p:cNvSpPr txBox="1"/>
          <p:nvPr/>
        </p:nvSpPr>
        <p:spPr>
          <a:xfrm>
            <a:off x="1329324" y="3113811"/>
            <a:ext cx="4937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図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39C80D-41D6-6078-47D4-E24EC908C5D9}"/>
              </a:ext>
            </a:extLst>
          </p:cNvPr>
          <p:cNvSpPr txBox="1"/>
          <p:nvPr/>
        </p:nvSpPr>
        <p:spPr>
          <a:xfrm>
            <a:off x="881726" y="543726"/>
            <a:ext cx="1116263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直方体の見取図を、方眼紙にかいています。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まず、</a:t>
            </a:r>
            <a:r>
              <a:rPr lang="ja-JP" altLang="en-US" sz="2800" b="1" dirty="0">
                <a:latin typeface="+mn-ea"/>
              </a:rPr>
              <a:t>図</a:t>
            </a:r>
            <a:r>
              <a:rPr lang="ja-JP" altLang="en-US" sz="2800" dirty="0">
                <a:latin typeface="+mn-ea"/>
              </a:rPr>
              <a:t>のように点アから点オまでを直方体の頂点として、かきました。次に、下の </a:t>
            </a:r>
            <a:r>
              <a:rPr lang="ja-JP" altLang="en-US" sz="2800" b="1" dirty="0">
                <a:latin typeface="+mn-ea"/>
              </a:rPr>
              <a:t>１</a:t>
            </a:r>
            <a:r>
              <a:rPr lang="ja-JP" altLang="en-US" sz="2800" dirty="0">
                <a:latin typeface="+mn-ea"/>
              </a:rPr>
              <a:t> から </a:t>
            </a:r>
            <a:r>
              <a:rPr lang="ja-JP" altLang="en-US" sz="2800" b="1" dirty="0">
                <a:latin typeface="+mn-ea"/>
              </a:rPr>
              <a:t>４</a:t>
            </a:r>
            <a:r>
              <a:rPr lang="ja-JP" altLang="en-US" sz="2800" dirty="0">
                <a:latin typeface="+mn-ea"/>
              </a:rPr>
              <a:t> のように、点カの位置を決めて、直方体の辺ウカ をかこうとしています。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辺ウカとして正しいものを</a:t>
            </a:r>
            <a:r>
              <a:rPr lang="ja-JP" altLang="en-US" sz="2800" b="1" dirty="0">
                <a:latin typeface="+mn-ea"/>
              </a:rPr>
              <a:t>１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４</a:t>
            </a:r>
            <a:r>
              <a:rPr lang="ja-JP" altLang="en-US" sz="2800" dirty="0">
                <a:latin typeface="+mn-ea"/>
              </a:rPr>
              <a:t>の中から１つ選びましょう。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C5DFBFF-3DB8-FE0C-D0E4-2062F0BD3324}"/>
              </a:ext>
            </a:extLst>
          </p:cNvPr>
          <p:cNvSpPr txBox="1"/>
          <p:nvPr/>
        </p:nvSpPr>
        <p:spPr>
          <a:xfrm>
            <a:off x="0" y="6211669"/>
            <a:ext cx="68462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>
                <a:latin typeface="+mn-ea"/>
              </a:rPr>
              <a:t>※</a:t>
            </a:r>
            <a:r>
              <a:rPr lang="ja-JP" altLang="en-US">
                <a:latin typeface="+mn-ea"/>
              </a:rPr>
              <a:t>令和６年度　全国学力・学習状況調査より作成</a:t>
            </a:r>
          </a:p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14.</a:t>
            </a:r>
            <a:r>
              <a:rPr lang="ja-JP" altLang="en-US" sz="1800">
                <a:latin typeface="+mn-ea"/>
              </a:rPr>
              <a:t>直方体と立方体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37916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4E6D6-9C39-21A2-AC75-5FD516FA8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2965657-9B80-3EB4-9A5E-FA3DF5121CDF}"/>
              </a:ext>
            </a:extLst>
          </p:cNvPr>
          <p:cNvSpPr txBox="1"/>
          <p:nvPr/>
        </p:nvSpPr>
        <p:spPr>
          <a:xfrm>
            <a:off x="881726" y="543726"/>
            <a:ext cx="10540253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解答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660400" lvl="0" indent="-660400">
              <a:buFont typeface="+mj-lt"/>
              <a:buAutoNum type="arabicPeriod"/>
            </a:pP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1000</a:t>
            </a:r>
          </a:p>
          <a:p>
            <a:pPr marL="660400" lvl="0" indent="-660400">
              <a:buFont typeface="+mj-lt"/>
              <a:buAutoNum type="arabicPeriod"/>
            </a:pP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800</a:t>
            </a:r>
          </a:p>
          <a:p>
            <a:pPr marL="660400" indent="-660400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㋐、㋑、㋒、㋔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660400" lvl="0" indent="-660400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６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660400" lvl="0" indent="-660400">
              <a:buFont typeface="+mj-lt"/>
              <a:buAutoNum type="arabicPeriod"/>
            </a:pP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54</a:t>
            </a:r>
          </a:p>
          <a:p>
            <a:pPr marL="660400" lvl="0" indent="-660400">
              <a:buFont typeface="+mj-lt"/>
              <a:buAutoNum type="arabicPeriod"/>
            </a:pP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42</a:t>
            </a:r>
          </a:p>
          <a:p>
            <a:pPr marL="660400" indent="-660400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㋑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660400" indent="-660400">
              <a:buFont typeface="+mj-lt"/>
              <a:buAutoNum type="arabicPeriod"/>
            </a:pP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150000</a:t>
            </a:r>
          </a:p>
          <a:p>
            <a:pPr marL="660400" indent="-660400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㋓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660400" indent="-660400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㋑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660400" indent="-660400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660400" indent="-660400">
              <a:buFont typeface="+mj-lt"/>
              <a:buAutoNum type="arabicPeriod"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913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6145E-39FD-86F2-67BA-E612E3487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F5543A6-6702-5286-1819-469B6AC3B708}"/>
              </a:ext>
            </a:extLst>
          </p:cNvPr>
          <p:cNvSpPr txBox="1"/>
          <p:nvPr/>
        </p:nvSpPr>
        <p:spPr>
          <a:xfrm>
            <a:off x="881726" y="543726"/>
            <a:ext cx="778771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１Ｌ＝（　①　）</a:t>
            </a:r>
            <a:r>
              <a: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mL</a:t>
            </a:r>
          </a:p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①にあてはまる数を</a:t>
            </a:r>
            <a:r>
              <a:rPr lang="ja-JP" altLang="en-US" sz="2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書きましょう。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B86E662-857B-F3C9-7D2F-04C394467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6AB130D-1D55-B0D8-B30E-C7819B30098E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２年６</a:t>
            </a:r>
            <a:r>
              <a:rPr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.</a:t>
            </a:r>
            <a:r>
              <a:rPr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水のかさのたんい</a:t>
            </a:r>
            <a:r>
              <a:rPr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79023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B434B-8D2A-1F59-2FB5-46F5CE235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CF11B891-A2B8-F624-BFC5-162F7A1D6F6E}"/>
              </a:ext>
            </a:extLst>
          </p:cNvPr>
          <p:cNvSpPr txBox="1"/>
          <p:nvPr/>
        </p:nvSpPr>
        <p:spPr>
          <a:xfrm>
            <a:off x="881726" y="543726"/>
            <a:ext cx="778771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８ｍ＝（　①　）㎝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①にあてはまる数を</a:t>
            </a:r>
            <a:r>
              <a:rPr lang="ja-JP" altLang="en-US" sz="2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書きましょう。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43E39F0-4D60-EF2E-82AC-36A6E8AE8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DF5C982-4597-74D9-48B8-CCB0CF55BFB8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２年</a:t>
            </a:r>
            <a:r>
              <a:rPr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14.</a:t>
            </a:r>
            <a:r>
              <a:rPr lang="ja-JP" altLang="en-US" sz="18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長いものの長さのたんい</a:t>
            </a:r>
            <a:r>
              <a:rPr lang="en-US" altLang="ja-JP" sz="1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920837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55A1B-7FD8-585C-3690-77A18F1CC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102F1EA1-76A6-47DE-BF01-BB727676BD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104488"/>
              </p:ext>
            </p:extLst>
          </p:nvPr>
        </p:nvGraphicFramePr>
        <p:xfrm>
          <a:off x="3716454" y="2625933"/>
          <a:ext cx="5076000" cy="338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000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564000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564000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564000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564000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564000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564000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564000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564000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</a:tblGrid>
              <a:tr h="564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564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564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564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564000"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5640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31318" marR="131318" marT="65673" marB="65673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19445"/>
                  </a:ext>
                </a:extLst>
              </a:tr>
            </a:tbl>
          </a:graphicData>
        </a:graphic>
      </p:graphicFrame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4FF3139A-A7AF-BAE3-35DD-5D2FA35A3D48}"/>
              </a:ext>
            </a:extLst>
          </p:cNvPr>
          <p:cNvSpPr txBox="1"/>
          <p:nvPr/>
        </p:nvSpPr>
        <p:spPr>
          <a:xfrm>
            <a:off x="881726" y="543726"/>
            <a:ext cx="1037894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㋔</a:t>
            </a:r>
            <a:r>
              <a:rPr lang="ja-JP" altLang="en-US" sz="2800" dirty="0">
                <a:latin typeface="+mn-ea"/>
              </a:rPr>
              <a:t>の図形のうち、面積が１㎠であるものはどれですか。すべて</a:t>
            </a:r>
            <a:r>
              <a:rPr lang="ja-JP" altLang="en-US" sz="2800">
                <a:latin typeface="+mn-ea"/>
              </a:rPr>
              <a:t>選びましょう。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91E76B5-CAFA-A140-D90D-29C9CC651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3</a:t>
            </a:fld>
            <a:endParaRPr kumimoji="1" lang="ja-JP" altLang="en-US" dirty="0">
              <a:latin typeface="+mn-ea"/>
            </a:endParaRP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FC1A389C-3620-5076-381E-6A3044383B51}"/>
              </a:ext>
            </a:extLst>
          </p:cNvPr>
          <p:cNvGrpSpPr/>
          <p:nvPr/>
        </p:nvGrpSpPr>
        <p:grpSpPr>
          <a:xfrm>
            <a:off x="3714653" y="2342937"/>
            <a:ext cx="572472" cy="565356"/>
            <a:chOff x="861630" y="1244214"/>
            <a:chExt cx="4919738" cy="728336"/>
          </a:xfrm>
        </p:grpSpPr>
        <p:sp>
          <p:nvSpPr>
            <p:cNvPr id="22" name="円弧 21">
              <a:extLst>
                <a:ext uri="{FF2B5EF4-FFF2-40B4-BE49-F238E27FC236}">
                  <a16:creationId xmlns:a16="http://schemas.microsoft.com/office/drawing/2014/main" id="{C15490AA-6249-EB87-2376-D45C01D73E2A}"/>
                </a:ext>
              </a:extLst>
            </p:cNvPr>
            <p:cNvSpPr/>
            <p:nvPr/>
          </p:nvSpPr>
          <p:spPr>
            <a:xfrm>
              <a:off x="861630" y="1244215"/>
              <a:ext cx="4919738" cy="728335"/>
            </a:xfrm>
            <a:prstGeom prst="arc">
              <a:avLst>
                <a:gd name="adj1" fmla="val 17640565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3" name="円弧 22">
              <a:extLst>
                <a:ext uri="{FF2B5EF4-FFF2-40B4-BE49-F238E27FC236}">
                  <a16:creationId xmlns:a16="http://schemas.microsoft.com/office/drawing/2014/main" id="{51CC5E1C-5285-CB23-5B10-FB86AE8F61B9}"/>
                </a:ext>
              </a:extLst>
            </p:cNvPr>
            <p:cNvSpPr/>
            <p:nvPr/>
          </p:nvSpPr>
          <p:spPr>
            <a:xfrm flipH="1">
              <a:off x="866761" y="1244214"/>
              <a:ext cx="4865451" cy="718500"/>
            </a:xfrm>
            <a:prstGeom prst="arc">
              <a:avLst>
                <a:gd name="adj1" fmla="val 18023602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14CCBDA-F2C1-A11B-5E20-8EFD1F24E3B9}"/>
              </a:ext>
            </a:extLst>
          </p:cNvPr>
          <p:cNvSpPr txBox="1"/>
          <p:nvPr/>
        </p:nvSpPr>
        <p:spPr>
          <a:xfrm>
            <a:off x="3390857" y="1889271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１</a:t>
            </a:r>
            <a:r>
              <a:rPr kumimoji="1" lang="en-US" altLang="ja-JP" sz="2800" dirty="0">
                <a:latin typeface="+mn-ea"/>
              </a:rPr>
              <a:t>cm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D3FA508-975E-4923-BCBE-9D91B997782B}"/>
              </a:ext>
            </a:extLst>
          </p:cNvPr>
          <p:cNvSpPr txBox="1"/>
          <p:nvPr/>
        </p:nvSpPr>
        <p:spPr>
          <a:xfrm>
            <a:off x="2647614" y="2604548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１</a:t>
            </a:r>
            <a:r>
              <a:rPr kumimoji="1" lang="en-US" altLang="ja-JP" sz="2800" dirty="0">
                <a:latin typeface="+mn-ea"/>
              </a:rPr>
              <a:t>cm</a:t>
            </a:r>
            <a:endParaRPr kumimoji="1" lang="ja-JP" altLang="en-US" sz="2800" dirty="0">
              <a:latin typeface="+mn-ea"/>
            </a:endParaRP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07127858-19CB-F57A-8558-A93481193AF5}"/>
              </a:ext>
            </a:extLst>
          </p:cNvPr>
          <p:cNvGrpSpPr/>
          <p:nvPr/>
        </p:nvGrpSpPr>
        <p:grpSpPr>
          <a:xfrm rot="16200000">
            <a:off x="3438010" y="2623568"/>
            <a:ext cx="572472" cy="565355"/>
            <a:chOff x="861630" y="1283480"/>
            <a:chExt cx="4919738" cy="728335"/>
          </a:xfrm>
        </p:grpSpPr>
        <p:sp>
          <p:nvSpPr>
            <p:cNvPr id="30" name="円弧 29">
              <a:extLst>
                <a:ext uri="{FF2B5EF4-FFF2-40B4-BE49-F238E27FC236}">
                  <a16:creationId xmlns:a16="http://schemas.microsoft.com/office/drawing/2014/main" id="{148F4E0A-6171-F1D6-C0A0-BDE01495690E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7640565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31" name="円弧 30">
              <a:extLst>
                <a:ext uri="{FF2B5EF4-FFF2-40B4-BE49-F238E27FC236}">
                  <a16:creationId xmlns:a16="http://schemas.microsoft.com/office/drawing/2014/main" id="{ABD3FF0A-53AA-42DC-4660-DD240D006818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8023602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9A12BFBD-1275-5574-E5EE-2B8152CDC2E4}"/>
              </a:ext>
            </a:extLst>
          </p:cNvPr>
          <p:cNvSpPr/>
          <p:nvPr/>
        </p:nvSpPr>
        <p:spPr>
          <a:xfrm>
            <a:off x="4286613" y="3202382"/>
            <a:ext cx="546369" cy="532704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+mn-ea"/>
              </a:rPr>
              <a:t>㋐</a:t>
            </a:r>
            <a:endParaRPr kumimoji="1"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0256E5B5-9BC8-E532-9F71-DEB7292FEFB1}"/>
              </a:ext>
            </a:extLst>
          </p:cNvPr>
          <p:cNvSpPr/>
          <p:nvPr/>
        </p:nvSpPr>
        <p:spPr>
          <a:xfrm>
            <a:off x="5416315" y="3195897"/>
            <a:ext cx="1113185" cy="276933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+mn-ea"/>
              </a:rPr>
              <a:t>㋑</a:t>
            </a:r>
          </a:p>
        </p:txBody>
      </p:sp>
      <p:sp>
        <p:nvSpPr>
          <p:cNvPr id="46" name="二等辺三角形 45">
            <a:extLst>
              <a:ext uri="{FF2B5EF4-FFF2-40B4-BE49-F238E27FC236}">
                <a16:creationId xmlns:a16="http://schemas.microsoft.com/office/drawing/2014/main" id="{9F065D22-2808-D165-61DD-665440A455BB}"/>
              </a:ext>
            </a:extLst>
          </p:cNvPr>
          <p:cNvSpPr/>
          <p:nvPr/>
        </p:nvSpPr>
        <p:spPr>
          <a:xfrm rot="5400000">
            <a:off x="7416759" y="4051698"/>
            <a:ext cx="1044000" cy="522000"/>
          </a:xfrm>
          <a:prstGeom prst="triangl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latin typeface="+mn-ea"/>
            </a:endParaRPr>
          </a:p>
        </p:txBody>
      </p:sp>
      <p:sp>
        <p:nvSpPr>
          <p:cNvPr id="56" name="二等辺三角形 55">
            <a:extLst>
              <a:ext uri="{FF2B5EF4-FFF2-40B4-BE49-F238E27FC236}">
                <a16:creationId xmlns:a16="http://schemas.microsoft.com/office/drawing/2014/main" id="{E597CB43-CFAC-EE84-1FD2-19FA72183F76}"/>
              </a:ext>
            </a:extLst>
          </p:cNvPr>
          <p:cNvSpPr/>
          <p:nvPr/>
        </p:nvSpPr>
        <p:spPr>
          <a:xfrm rot="5400000">
            <a:off x="4033654" y="4648723"/>
            <a:ext cx="1044000" cy="522000"/>
          </a:xfrm>
          <a:prstGeom prst="triangle">
            <a:avLst>
              <a:gd name="adj" fmla="val 100000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C9E7D359-895C-57AE-129D-5AAB77438C74}"/>
              </a:ext>
            </a:extLst>
          </p:cNvPr>
          <p:cNvGrpSpPr/>
          <p:nvPr/>
        </p:nvGrpSpPr>
        <p:grpSpPr>
          <a:xfrm rot="5400000">
            <a:off x="6399148" y="3206214"/>
            <a:ext cx="283684" cy="237646"/>
            <a:chOff x="861630" y="1244214"/>
            <a:chExt cx="4919738" cy="728336"/>
          </a:xfrm>
        </p:grpSpPr>
        <p:sp>
          <p:nvSpPr>
            <p:cNvPr id="60" name="円弧 59">
              <a:extLst>
                <a:ext uri="{FF2B5EF4-FFF2-40B4-BE49-F238E27FC236}">
                  <a16:creationId xmlns:a16="http://schemas.microsoft.com/office/drawing/2014/main" id="{7A93FFD6-2AC1-D6AC-BEFC-C65EF9D6697C}"/>
                </a:ext>
              </a:extLst>
            </p:cNvPr>
            <p:cNvSpPr/>
            <p:nvPr/>
          </p:nvSpPr>
          <p:spPr>
            <a:xfrm>
              <a:off x="861630" y="1244215"/>
              <a:ext cx="4919738" cy="728335"/>
            </a:xfrm>
            <a:prstGeom prst="arc">
              <a:avLst>
                <a:gd name="adj1" fmla="val 1463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+mn-ea"/>
              </a:endParaRPr>
            </a:p>
          </p:txBody>
        </p:sp>
        <p:sp>
          <p:nvSpPr>
            <p:cNvPr id="61" name="円弧 60">
              <a:extLst>
                <a:ext uri="{FF2B5EF4-FFF2-40B4-BE49-F238E27FC236}">
                  <a16:creationId xmlns:a16="http://schemas.microsoft.com/office/drawing/2014/main" id="{6236CCE7-6ED2-0EA4-02F5-FD1C6C97E993}"/>
                </a:ext>
              </a:extLst>
            </p:cNvPr>
            <p:cNvSpPr/>
            <p:nvPr/>
          </p:nvSpPr>
          <p:spPr>
            <a:xfrm flipH="1">
              <a:off x="866761" y="1244214"/>
              <a:ext cx="4865451" cy="718500"/>
            </a:xfrm>
            <a:prstGeom prst="arc">
              <a:avLst>
                <a:gd name="adj1" fmla="val 18023602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7CF9C2AD-8842-3F59-A320-6183139F3675}"/>
              </a:ext>
            </a:extLst>
          </p:cNvPr>
          <p:cNvSpPr txBox="1"/>
          <p:nvPr/>
        </p:nvSpPr>
        <p:spPr>
          <a:xfrm>
            <a:off x="6621892" y="3072753"/>
            <a:ext cx="1607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+mn-ea"/>
              </a:rPr>
              <a:t>0.5</a:t>
            </a:r>
            <a:r>
              <a:rPr kumimoji="1" lang="en-US" altLang="ja-JP" sz="2800" dirty="0">
                <a:latin typeface="+mn-ea"/>
              </a:rPr>
              <a:t>cm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80" name="二等辺三角形 79">
            <a:extLst>
              <a:ext uri="{FF2B5EF4-FFF2-40B4-BE49-F238E27FC236}">
                <a16:creationId xmlns:a16="http://schemas.microsoft.com/office/drawing/2014/main" id="{E940CBED-AB21-3010-D41A-888653664C7D}"/>
              </a:ext>
            </a:extLst>
          </p:cNvPr>
          <p:cNvSpPr/>
          <p:nvPr/>
        </p:nvSpPr>
        <p:spPr>
          <a:xfrm>
            <a:off x="5473470" y="4896430"/>
            <a:ext cx="2124000" cy="532641"/>
          </a:xfrm>
          <a:prstGeom prst="triangle">
            <a:avLst>
              <a:gd name="adj" fmla="val 50465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10848146-1B9E-1EFB-D89F-5D611EFAE937}"/>
              </a:ext>
            </a:extLst>
          </p:cNvPr>
          <p:cNvSpPr txBox="1"/>
          <p:nvPr/>
        </p:nvSpPr>
        <p:spPr>
          <a:xfrm>
            <a:off x="4259740" y="494760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>
                <a:latin typeface="+mn-ea"/>
              </a:rPr>
              <a:t>㋒</a:t>
            </a:r>
            <a:endParaRPr kumimoji="1" lang="ja-JP" altLang="en-US" b="1" dirty="0">
              <a:latin typeface="+mn-ea"/>
            </a:endParaRP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0D833D80-21F6-194B-57C9-B209E5E80C1B}"/>
              </a:ext>
            </a:extLst>
          </p:cNvPr>
          <p:cNvSpPr txBox="1"/>
          <p:nvPr/>
        </p:nvSpPr>
        <p:spPr>
          <a:xfrm>
            <a:off x="7680138" y="40921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+mn-ea"/>
              </a:rPr>
              <a:t>㋔</a:t>
            </a: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CA9AB693-ACFF-5092-019D-F5E41294E6DD}"/>
              </a:ext>
            </a:extLst>
          </p:cNvPr>
          <p:cNvSpPr txBox="1"/>
          <p:nvPr/>
        </p:nvSpPr>
        <p:spPr>
          <a:xfrm>
            <a:off x="6319367" y="497661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+mn-ea"/>
              </a:rPr>
              <a:t>㋓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5A51D75-CC2F-8E37-D982-7AEAAB6187A7}"/>
              </a:ext>
            </a:extLst>
          </p:cNvPr>
          <p:cNvSpPr txBox="1"/>
          <p:nvPr/>
        </p:nvSpPr>
        <p:spPr>
          <a:xfrm>
            <a:off x="0" y="6484256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12.</a:t>
            </a:r>
            <a:r>
              <a:rPr lang="ja-JP" altLang="en-US" sz="1800">
                <a:latin typeface="+mn-ea"/>
              </a:rPr>
              <a:t>面積のくらべ方と表し方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40830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18515-452E-817F-0C67-B6AB3FAC0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0A822B4-9755-4772-8BD9-B100505A3774}"/>
              </a:ext>
            </a:extLst>
          </p:cNvPr>
          <p:cNvSpPr txBox="1"/>
          <p:nvPr/>
        </p:nvSpPr>
        <p:spPr>
          <a:xfrm>
            <a:off x="881726" y="543726"/>
            <a:ext cx="1037894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図の長方形のたてには、１㎠の正方形が（　①　）こならびます。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①にあてはまる数を書きましょう。</a:t>
            </a:r>
            <a:endParaRPr lang="en-US" altLang="ja-JP" sz="2800" dirty="0">
              <a:latin typeface="+mn-ea"/>
            </a:endParaRPr>
          </a:p>
          <a:p>
            <a:endParaRPr lang="ja-JP" altLang="en-US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4AD1F83-AB11-7650-09C2-F62EF8E76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4</a:t>
            </a:fld>
            <a:endParaRPr kumimoji="1" lang="ja-JP" altLang="en-US" dirty="0">
              <a:latin typeface="+mn-ea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D66529F1-A1D6-5E64-6247-64E992B7FE04}"/>
              </a:ext>
            </a:extLst>
          </p:cNvPr>
          <p:cNvGrpSpPr/>
          <p:nvPr/>
        </p:nvGrpSpPr>
        <p:grpSpPr>
          <a:xfrm>
            <a:off x="3498793" y="2460156"/>
            <a:ext cx="5068799" cy="728335"/>
            <a:chOff x="861630" y="1283480"/>
            <a:chExt cx="4919738" cy="728335"/>
          </a:xfrm>
        </p:grpSpPr>
        <p:sp>
          <p:nvSpPr>
            <p:cNvPr id="13" name="円弧 12">
              <a:extLst>
                <a:ext uri="{FF2B5EF4-FFF2-40B4-BE49-F238E27FC236}">
                  <a16:creationId xmlns:a16="http://schemas.microsoft.com/office/drawing/2014/main" id="{A32D5204-FFA1-DE32-F6F3-C2865023C39D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4" name="円弧 13">
              <a:extLst>
                <a:ext uri="{FF2B5EF4-FFF2-40B4-BE49-F238E27FC236}">
                  <a16:creationId xmlns:a16="http://schemas.microsoft.com/office/drawing/2014/main" id="{6B0811DE-5C53-6577-3E77-86EBEA7DB2B6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55E9C33E-A1C9-4872-D1A8-BF8B6C137223}"/>
              </a:ext>
            </a:extLst>
          </p:cNvPr>
          <p:cNvGrpSpPr/>
          <p:nvPr/>
        </p:nvGrpSpPr>
        <p:grpSpPr>
          <a:xfrm rot="16200000">
            <a:off x="1813928" y="4154786"/>
            <a:ext cx="3379426" cy="728335"/>
            <a:chOff x="861630" y="1283480"/>
            <a:chExt cx="4919738" cy="728335"/>
          </a:xfrm>
        </p:grpSpPr>
        <p:sp>
          <p:nvSpPr>
            <p:cNvPr id="16" name="円弧 15">
              <a:extLst>
                <a:ext uri="{FF2B5EF4-FFF2-40B4-BE49-F238E27FC236}">
                  <a16:creationId xmlns:a16="http://schemas.microsoft.com/office/drawing/2014/main" id="{862497A0-924C-2FF1-3E5E-2E490E1EAB3B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7" name="円弧 16">
              <a:extLst>
                <a:ext uri="{FF2B5EF4-FFF2-40B4-BE49-F238E27FC236}">
                  <a16:creationId xmlns:a16="http://schemas.microsoft.com/office/drawing/2014/main" id="{E472EA33-6509-506E-47CE-FF71A89B7963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6F727A-A5A8-0044-4BD4-124ABB084C00}"/>
              </a:ext>
            </a:extLst>
          </p:cNvPr>
          <p:cNvSpPr txBox="1"/>
          <p:nvPr/>
        </p:nvSpPr>
        <p:spPr>
          <a:xfrm>
            <a:off x="5622725" y="2136871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+mn-ea"/>
              </a:rPr>
              <a:t>９</a:t>
            </a:r>
            <a:r>
              <a:rPr kumimoji="1" lang="ja-JP" altLang="en-US" sz="2800" dirty="0">
                <a:latin typeface="+mn-ea"/>
              </a:rPr>
              <a:t>㎝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38F7891-05D2-C5D1-0A8A-795557990A3D}"/>
              </a:ext>
            </a:extLst>
          </p:cNvPr>
          <p:cNvSpPr txBox="1"/>
          <p:nvPr/>
        </p:nvSpPr>
        <p:spPr>
          <a:xfrm>
            <a:off x="2469327" y="4111371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６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 dirty="0">
              <a:latin typeface="+mn-ea"/>
            </a:endParaRPr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BD23EFFC-55C4-E170-AC11-F51DA97215C9}"/>
              </a:ext>
            </a:extLst>
          </p:cNvPr>
          <p:cNvCxnSpPr>
            <a:cxnSpLocks/>
          </p:cNvCxnSpPr>
          <p:nvPr/>
        </p:nvCxnSpPr>
        <p:spPr>
          <a:xfrm>
            <a:off x="4061068" y="2839180"/>
            <a:ext cx="0" cy="3365964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F303E62-6FD8-48D2-A2AF-5A27F92382BF}"/>
              </a:ext>
            </a:extLst>
          </p:cNvPr>
          <p:cNvSpPr/>
          <p:nvPr/>
        </p:nvSpPr>
        <p:spPr>
          <a:xfrm>
            <a:off x="3498794" y="2829241"/>
            <a:ext cx="5068800" cy="337942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E2D9F372-7878-DFDC-4570-044938C0EB59}"/>
              </a:ext>
            </a:extLst>
          </p:cNvPr>
          <p:cNvSpPr/>
          <p:nvPr/>
        </p:nvSpPr>
        <p:spPr>
          <a:xfrm>
            <a:off x="3498793" y="2829240"/>
            <a:ext cx="562277" cy="567355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FE1BAF5-8E7B-B807-879E-783A889529A0}"/>
              </a:ext>
            </a:extLst>
          </p:cNvPr>
          <p:cNvSpPr txBox="1"/>
          <p:nvPr/>
        </p:nvSpPr>
        <p:spPr>
          <a:xfrm>
            <a:off x="2371279" y="1984941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１㎠</a:t>
            </a:r>
          </a:p>
        </p:txBody>
      </p:sp>
      <p:sp>
        <p:nvSpPr>
          <p:cNvPr id="4" name="円弧 3">
            <a:extLst>
              <a:ext uri="{FF2B5EF4-FFF2-40B4-BE49-F238E27FC236}">
                <a16:creationId xmlns:a16="http://schemas.microsoft.com/office/drawing/2014/main" id="{3C6F56CB-C822-429E-E968-E7569385765F}"/>
              </a:ext>
            </a:extLst>
          </p:cNvPr>
          <p:cNvSpPr/>
          <p:nvPr/>
        </p:nvSpPr>
        <p:spPr>
          <a:xfrm>
            <a:off x="2677859" y="2263470"/>
            <a:ext cx="1076631" cy="1612231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30797D8-DB8A-7C67-94CB-5BEAF635A6F3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12.</a:t>
            </a:r>
            <a:r>
              <a:rPr lang="ja-JP" altLang="en-US" sz="1800">
                <a:latin typeface="+mn-ea"/>
              </a:rPr>
              <a:t>面積のくらべ方と表し方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021421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C2DC6-AB13-6D8D-3CDE-E622BDB5E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B5D6BF22-F3F6-8627-F29F-3F107EE8F2BA}"/>
              </a:ext>
            </a:extLst>
          </p:cNvPr>
          <p:cNvSpPr txBox="1"/>
          <p:nvPr/>
        </p:nvSpPr>
        <p:spPr>
          <a:xfrm>
            <a:off x="881726" y="543726"/>
            <a:ext cx="1070543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図の長方形の中には、１㎠の正方形が全部で（　①　）こならびます。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1AA4D6A-24F7-8D76-C25E-F8CECB67D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5</a:t>
            </a:fld>
            <a:endParaRPr kumimoji="1" lang="ja-JP" altLang="en-US" dirty="0">
              <a:latin typeface="+mn-ea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B7D3217-D993-8460-0FF5-508F0EEBE965}"/>
              </a:ext>
            </a:extLst>
          </p:cNvPr>
          <p:cNvGrpSpPr/>
          <p:nvPr/>
        </p:nvGrpSpPr>
        <p:grpSpPr>
          <a:xfrm>
            <a:off x="3498793" y="2460156"/>
            <a:ext cx="5068799" cy="728335"/>
            <a:chOff x="861630" y="1283480"/>
            <a:chExt cx="4919738" cy="728335"/>
          </a:xfrm>
        </p:grpSpPr>
        <p:sp>
          <p:nvSpPr>
            <p:cNvPr id="4" name="円弧 3">
              <a:extLst>
                <a:ext uri="{FF2B5EF4-FFF2-40B4-BE49-F238E27FC236}">
                  <a16:creationId xmlns:a16="http://schemas.microsoft.com/office/drawing/2014/main" id="{6F142E84-38E9-8E71-6060-7DEF08B2AEB5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5" name="円弧 4">
              <a:extLst>
                <a:ext uri="{FF2B5EF4-FFF2-40B4-BE49-F238E27FC236}">
                  <a16:creationId xmlns:a16="http://schemas.microsoft.com/office/drawing/2014/main" id="{94CE990C-B783-3C6F-186B-7B252FB9F445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C9664672-1CC7-D868-2FD7-3C76BAC0ACEB}"/>
              </a:ext>
            </a:extLst>
          </p:cNvPr>
          <p:cNvGrpSpPr/>
          <p:nvPr/>
        </p:nvGrpSpPr>
        <p:grpSpPr>
          <a:xfrm rot="16200000">
            <a:off x="1813928" y="4154786"/>
            <a:ext cx="3379426" cy="728335"/>
            <a:chOff x="861630" y="1283480"/>
            <a:chExt cx="4919738" cy="728335"/>
          </a:xfrm>
        </p:grpSpPr>
        <p:sp>
          <p:nvSpPr>
            <p:cNvPr id="7" name="円弧 6">
              <a:extLst>
                <a:ext uri="{FF2B5EF4-FFF2-40B4-BE49-F238E27FC236}">
                  <a16:creationId xmlns:a16="http://schemas.microsoft.com/office/drawing/2014/main" id="{911AD7D2-2437-4761-74B6-0A536A52B583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8" name="円弧 7">
              <a:extLst>
                <a:ext uri="{FF2B5EF4-FFF2-40B4-BE49-F238E27FC236}">
                  <a16:creationId xmlns:a16="http://schemas.microsoft.com/office/drawing/2014/main" id="{7BD5C1B9-1C61-F41E-8AD9-0288C8D69340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CF3A399-1AE1-002A-1889-159BE39BA594}"/>
              </a:ext>
            </a:extLst>
          </p:cNvPr>
          <p:cNvSpPr txBox="1"/>
          <p:nvPr/>
        </p:nvSpPr>
        <p:spPr>
          <a:xfrm>
            <a:off x="5622725" y="2136871"/>
            <a:ext cx="107663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+mn-ea"/>
              </a:rPr>
              <a:t>９</a:t>
            </a:r>
            <a:r>
              <a:rPr kumimoji="1" lang="ja-JP" altLang="en-US" sz="2800" dirty="0">
                <a:latin typeface="+mn-ea"/>
              </a:rPr>
              <a:t>㎝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EC3D46B-B47B-E254-AFEC-F415B963AFF6}"/>
              </a:ext>
            </a:extLst>
          </p:cNvPr>
          <p:cNvSpPr txBox="1"/>
          <p:nvPr/>
        </p:nvSpPr>
        <p:spPr>
          <a:xfrm>
            <a:off x="2469327" y="4111371"/>
            <a:ext cx="107663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６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DE142F27-F1CE-661D-4D0F-E6D5E8005F42}"/>
              </a:ext>
            </a:extLst>
          </p:cNvPr>
          <p:cNvSpPr/>
          <p:nvPr/>
        </p:nvSpPr>
        <p:spPr>
          <a:xfrm>
            <a:off x="3498794" y="2829241"/>
            <a:ext cx="5068800" cy="337942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0746A5D-1330-0493-6ADE-3A3E1AD47500}"/>
              </a:ext>
            </a:extLst>
          </p:cNvPr>
          <p:cNvSpPr/>
          <p:nvPr/>
        </p:nvSpPr>
        <p:spPr>
          <a:xfrm>
            <a:off x="3498793" y="2829240"/>
            <a:ext cx="562277" cy="567355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1" name="円弧 10">
            <a:extLst>
              <a:ext uri="{FF2B5EF4-FFF2-40B4-BE49-F238E27FC236}">
                <a16:creationId xmlns:a16="http://schemas.microsoft.com/office/drawing/2014/main" id="{539B550F-C238-9EF4-1A7D-BC79FC6749C5}"/>
              </a:ext>
            </a:extLst>
          </p:cNvPr>
          <p:cNvSpPr/>
          <p:nvPr/>
        </p:nvSpPr>
        <p:spPr>
          <a:xfrm>
            <a:off x="2677859" y="2263470"/>
            <a:ext cx="1076631" cy="1612231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ED86A81-F242-39D9-D124-DCB4D633135A}"/>
              </a:ext>
            </a:extLst>
          </p:cNvPr>
          <p:cNvSpPr txBox="1"/>
          <p:nvPr/>
        </p:nvSpPr>
        <p:spPr>
          <a:xfrm>
            <a:off x="2371279" y="1984941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１㎠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2E2504C-127C-ED83-AB93-94A28AA970DE}"/>
              </a:ext>
            </a:extLst>
          </p:cNvPr>
          <p:cNvSpPr txBox="1"/>
          <p:nvPr/>
        </p:nvSpPr>
        <p:spPr>
          <a:xfrm>
            <a:off x="24773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12.</a:t>
            </a:r>
            <a:r>
              <a:rPr lang="ja-JP" altLang="en-US" sz="1800">
                <a:latin typeface="+mn-ea"/>
              </a:rPr>
              <a:t>面積のくらべ方と表し方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989583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39312-159E-50E6-F2BA-5CB7DF325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B048FC5-1121-01A2-0DFB-7D52604A6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6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056953F-63EE-4EE5-E0BE-995719A2CA0A}"/>
              </a:ext>
            </a:extLst>
          </p:cNvPr>
          <p:cNvSpPr/>
          <p:nvPr/>
        </p:nvSpPr>
        <p:spPr>
          <a:xfrm>
            <a:off x="4332000" y="2762005"/>
            <a:ext cx="3528000" cy="3024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CB729633-D6B7-B3A1-D2F3-C341C418B773}"/>
              </a:ext>
            </a:extLst>
          </p:cNvPr>
          <p:cNvGrpSpPr/>
          <p:nvPr/>
        </p:nvGrpSpPr>
        <p:grpSpPr>
          <a:xfrm>
            <a:off x="4332000" y="2392921"/>
            <a:ext cx="3528000" cy="728335"/>
            <a:chOff x="861630" y="1283480"/>
            <a:chExt cx="4919738" cy="728335"/>
          </a:xfrm>
        </p:grpSpPr>
        <p:sp>
          <p:nvSpPr>
            <p:cNvPr id="31" name="円弧 30">
              <a:extLst>
                <a:ext uri="{FF2B5EF4-FFF2-40B4-BE49-F238E27FC236}">
                  <a16:creationId xmlns:a16="http://schemas.microsoft.com/office/drawing/2014/main" id="{115D22D3-9592-1961-8A74-B61E9C81FA30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32" name="円弧 31">
              <a:extLst>
                <a:ext uri="{FF2B5EF4-FFF2-40B4-BE49-F238E27FC236}">
                  <a16:creationId xmlns:a16="http://schemas.microsoft.com/office/drawing/2014/main" id="{9D715B0E-A2F0-2C87-3009-0210CA17B62E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E4984706-5A60-6924-97B7-E064D6D8D5D5}"/>
              </a:ext>
            </a:extLst>
          </p:cNvPr>
          <p:cNvGrpSpPr/>
          <p:nvPr/>
        </p:nvGrpSpPr>
        <p:grpSpPr>
          <a:xfrm rot="16200000">
            <a:off x="2822568" y="3909838"/>
            <a:ext cx="3023998" cy="728335"/>
            <a:chOff x="861630" y="1283480"/>
            <a:chExt cx="4919738" cy="728335"/>
          </a:xfrm>
        </p:grpSpPr>
        <p:sp>
          <p:nvSpPr>
            <p:cNvPr id="34" name="円弧 33">
              <a:extLst>
                <a:ext uri="{FF2B5EF4-FFF2-40B4-BE49-F238E27FC236}">
                  <a16:creationId xmlns:a16="http://schemas.microsoft.com/office/drawing/2014/main" id="{502A3B8D-2134-17DC-4FF9-AF8AAA88E385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35" name="円弧 34">
              <a:extLst>
                <a:ext uri="{FF2B5EF4-FFF2-40B4-BE49-F238E27FC236}">
                  <a16:creationId xmlns:a16="http://schemas.microsoft.com/office/drawing/2014/main" id="{720429D9-84AB-21C2-E95E-ABF9D975DE92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60C9C9A-C104-F9F1-C74B-7507431B0425}"/>
              </a:ext>
            </a:extLst>
          </p:cNvPr>
          <p:cNvSpPr txBox="1"/>
          <p:nvPr/>
        </p:nvSpPr>
        <p:spPr>
          <a:xfrm>
            <a:off x="5699130" y="2121476"/>
            <a:ext cx="134157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７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D758231-F9B7-84BB-CEE4-53F90C103C48}"/>
              </a:ext>
            </a:extLst>
          </p:cNvPr>
          <p:cNvSpPr txBox="1"/>
          <p:nvPr/>
        </p:nvSpPr>
        <p:spPr>
          <a:xfrm>
            <a:off x="3422248" y="3928834"/>
            <a:ext cx="107663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+mn-ea"/>
              </a:rPr>
              <a:t>６</a:t>
            </a:r>
            <a:r>
              <a:rPr lang="ja-JP" altLang="en-US" sz="2800">
                <a:latin typeface="+mn-ea"/>
              </a:rPr>
              <a:t>㎝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CF6A4E3-6F7B-4B7D-3C0D-AD84B0CC8424}"/>
              </a:ext>
            </a:extLst>
          </p:cNvPr>
          <p:cNvSpPr txBox="1"/>
          <p:nvPr/>
        </p:nvSpPr>
        <p:spPr>
          <a:xfrm>
            <a:off x="881726" y="543726"/>
            <a:ext cx="1070543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図の長方形の面積は（　①　）㎠です。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747D8B9-178E-4CB1-52E5-666C68318401}"/>
              </a:ext>
            </a:extLst>
          </p:cNvPr>
          <p:cNvSpPr txBox="1"/>
          <p:nvPr/>
        </p:nvSpPr>
        <p:spPr>
          <a:xfrm>
            <a:off x="0" y="6493194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12.</a:t>
            </a:r>
            <a:r>
              <a:rPr lang="ja-JP" altLang="en-US" sz="1800">
                <a:latin typeface="+mn-ea"/>
              </a:rPr>
              <a:t>面積のくらべ方と表し方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296133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235018C-E2E7-8991-6C8E-5C196A1EBFF3}"/>
              </a:ext>
            </a:extLst>
          </p:cNvPr>
          <p:cNvSpPr/>
          <p:nvPr/>
        </p:nvSpPr>
        <p:spPr>
          <a:xfrm>
            <a:off x="1170408" y="2352644"/>
            <a:ext cx="4919738" cy="381019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>
                <a:solidFill>
                  <a:schemeClr val="tx1"/>
                </a:solidFill>
                <a:latin typeface="+mn-ea"/>
              </a:rPr>
              <a:t>㋐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8D53FFD-DD10-AB26-0599-9BDB4FE43F4C}"/>
              </a:ext>
            </a:extLst>
          </p:cNvPr>
          <p:cNvSpPr/>
          <p:nvPr/>
        </p:nvSpPr>
        <p:spPr>
          <a:xfrm>
            <a:off x="7292040" y="1812435"/>
            <a:ext cx="4395017" cy="435494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>
                <a:solidFill>
                  <a:schemeClr val="tx1"/>
                </a:solidFill>
                <a:latin typeface="+mn-ea"/>
              </a:rPr>
              <a:t>㋑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A779BB80-8FBD-1252-D5A1-CF4027CBEBCA}"/>
              </a:ext>
            </a:extLst>
          </p:cNvPr>
          <p:cNvGrpSpPr/>
          <p:nvPr/>
        </p:nvGrpSpPr>
        <p:grpSpPr>
          <a:xfrm>
            <a:off x="1170408" y="1983559"/>
            <a:ext cx="4919738" cy="728335"/>
            <a:chOff x="861630" y="1283480"/>
            <a:chExt cx="4919738" cy="728335"/>
          </a:xfrm>
        </p:grpSpPr>
        <p:sp>
          <p:nvSpPr>
            <p:cNvPr id="6" name="円弧 5">
              <a:extLst>
                <a:ext uri="{FF2B5EF4-FFF2-40B4-BE49-F238E27FC236}">
                  <a16:creationId xmlns:a16="http://schemas.microsoft.com/office/drawing/2014/main" id="{54873988-1ADD-4171-C772-E27181A8DE5D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7" name="円弧 6">
              <a:extLst>
                <a:ext uri="{FF2B5EF4-FFF2-40B4-BE49-F238E27FC236}">
                  <a16:creationId xmlns:a16="http://schemas.microsoft.com/office/drawing/2014/main" id="{DE31A9EA-A75F-48D9-9D64-EDCD65D7038E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0D904D2-6524-27CF-D5A1-AE6BCB629FA1}"/>
              </a:ext>
            </a:extLst>
          </p:cNvPr>
          <p:cNvGrpSpPr/>
          <p:nvPr/>
        </p:nvGrpSpPr>
        <p:grpSpPr>
          <a:xfrm rot="16200000">
            <a:off x="-734112" y="3895562"/>
            <a:ext cx="3814170" cy="728335"/>
            <a:chOff x="861630" y="1283480"/>
            <a:chExt cx="4919738" cy="728335"/>
          </a:xfrm>
        </p:grpSpPr>
        <p:sp>
          <p:nvSpPr>
            <p:cNvPr id="10" name="円弧 9">
              <a:extLst>
                <a:ext uri="{FF2B5EF4-FFF2-40B4-BE49-F238E27FC236}">
                  <a16:creationId xmlns:a16="http://schemas.microsoft.com/office/drawing/2014/main" id="{7F0C28FC-F043-6233-12C2-0B5E17C6F6EB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1" name="円弧 10">
              <a:extLst>
                <a:ext uri="{FF2B5EF4-FFF2-40B4-BE49-F238E27FC236}">
                  <a16:creationId xmlns:a16="http://schemas.microsoft.com/office/drawing/2014/main" id="{F2A8A785-987B-DD72-2F9E-A0CDE82CBAB4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4F7CDE3E-7121-9535-BC55-F00D1375B867}"/>
              </a:ext>
            </a:extLst>
          </p:cNvPr>
          <p:cNvGrpSpPr/>
          <p:nvPr/>
        </p:nvGrpSpPr>
        <p:grpSpPr>
          <a:xfrm rot="16200000">
            <a:off x="5104740" y="3625738"/>
            <a:ext cx="4354946" cy="728335"/>
            <a:chOff x="861630" y="1283480"/>
            <a:chExt cx="4919738" cy="728335"/>
          </a:xfrm>
        </p:grpSpPr>
        <p:sp>
          <p:nvSpPr>
            <p:cNvPr id="13" name="円弧 12">
              <a:extLst>
                <a:ext uri="{FF2B5EF4-FFF2-40B4-BE49-F238E27FC236}">
                  <a16:creationId xmlns:a16="http://schemas.microsoft.com/office/drawing/2014/main" id="{F80B9A3B-09CB-50FC-614D-BD99AB4CB3FF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4" name="円弧 13">
              <a:extLst>
                <a:ext uri="{FF2B5EF4-FFF2-40B4-BE49-F238E27FC236}">
                  <a16:creationId xmlns:a16="http://schemas.microsoft.com/office/drawing/2014/main" id="{8EA490E6-599A-ECB6-AF0E-514FAE8BEE6E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E2EF42C0-6BDB-AA88-AB9F-A92772EA83CC}"/>
              </a:ext>
            </a:extLst>
          </p:cNvPr>
          <p:cNvGrpSpPr/>
          <p:nvPr/>
        </p:nvGrpSpPr>
        <p:grpSpPr>
          <a:xfrm>
            <a:off x="7306791" y="1438433"/>
            <a:ext cx="4385182" cy="728335"/>
            <a:chOff x="861630" y="1283480"/>
            <a:chExt cx="4919738" cy="728335"/>
          </a:xfrm>
        </p:grpSpPr>
        <p:sp>
          <p:nvSpPr>
            <p:cNvPr id="16" name="円弧 15">
              <a:extLst>
                <a:ext uri="{FF2B5EF4-FFF2-40B4-BE49-F238E27FC236}">
                  <a16:creationId xmlns:a16="http://schemas.microsoft.com/office/drawing/2014/main" id="{C2F090D7-17C1-F237-2D10-A1B92B527B46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7" name="円弧 16">
              <a:extLst>
                <a:ext uri="{FF2B5EF4-FFF2-40B4-BE49-F238E27FC236}">
                  <a16:creationId xmlns:a16="http://schemas.microsoft.com/office/drawing/2014/main" id="{21223B11-1A28-C0E3-7DDD-9B40BE809555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5AA7F08-4360-B941-FF69-2A74144E984E}"/>
              </a:ext>
            </a:extLst>
          </p:cNvPr>
          <p:cNvSpPr txBox="1"/>
          <p:nvPr/>
        </p:nvSpPr>
        <p:spPr>
          <a:xfrm>
            <a:off x="3300466" y="1707197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+mn-ea"/>
              </a:rPr>
              <a:t>９</a:t>
            </a:r>
            <a:r>
              <a:rPr kumimoji="1" lang="ja-JP" altLang="en-US" sz="2800" dirty="0">
                <a:latin typeface="+mn-ea"/>
              </a:rPr>
              <a:t>㎝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2802B32-CC71-33F1-DC94-3C0BB8205904}"/>
              </a:ext>
            </a:extLst>
          </p:cNvPr>
          <p:cNvSpPr txBox="1"/>
          <p:nvPr/>
        </p:nvSpPr>
        <p:spPr>
          <a:xfrm>
            <a:off x="255744" y="3914146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+mn-ea"/>
              </a:rPr>
              <a:t>７㎝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F52309A-0EE2-BAF2-A607-D61F6EE4E647}"/>
              </a:ext>
            </a:extLst>
          </p:cNvPr>
          <p:cNvSpPr txBox="1"/>
          <p:nvPr/>
        </p:nvSpPr>
        <p:spPr>
          <a:xfrm>
            <a:off x="9130675" y="1166988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+mn-ea"/>
              </a:rPr>
              <a:t>８㎝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FF1CC56-98D7-8F74-A964-AACF01E81F97}"/>
              </a:ext>
            </a:extLst>
          </p:cNvPr>
          <p:cNvSpPr txBox="1"/>
          <p:nvPr/>
        </p:nvSpPr>
        <p:spPr>
          <a:xfrm>
            <a:off x="6284066" y="3652536"/>
            <a:ext cx="904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+mn-ea"/>
              </a:rPr>
              <a:t>８㎝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C645195-952D-0218-9D57-F9075DC28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7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C125EC6-DCF8-4A8A-E021-306A5A48B944}"/>
              </a:ext>
            </a:extLst>
          </p:cNvPr>
          <p:cNvSpPr txBox="1"/>
          <p:nvPr/>
        </p:nvSpPr>
        <p:spPr>
          <a:xfrm>
            <a:off x="881726" y="543726"/>
            <a:ext cx="1070543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の長方形と</a:t>
            </a:r>
            <a:r>
              <a:rPr lang="ja-JP" altLang="en-US" sz="2800" b="1" dirty="0">
                <a:latin typeface="+mn-ea"/>
              </a:rPr>
              <a:t>㋑</a:t>
            </a:r>
            <a:r>
              <a:rPr lang="ja-JP" altLang="en-US" sz="2800" dirty="0">
                <a:latin typeface="+mn-ea"/>
              </a:rPr>
              <a:t>の正方形は、どちらが広いですか。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>
                <a:latin typeface="+mn-ea"/>
              </a:rPr>
              <a:t>㋐</a:t>
            </a:r>
            <a:r>
              <a:rPr lang="ja-JP" altLang="en-US" sz="2800">
                <a:latin typeface="+mn-ea"/>
              </a:rPr>
              <a:t>、</a:t>
            </a:r>
            <a:r>
              <a:rPr lang="ja-JP" altLang="en-US" sz="2800" b="1">
                <a:latin typeface="+mn-ea"/>
              </a:rPr>
              <a:t>㋑</a:t>
            </a:r>
            <a:r>
              <a:rPr lang="ja-JP" altLang="en-US" sz="2800">
                <a:latin typeface="+mn-ea"/>
              </a:rPr>
              <a:t>のどちらか１つを選びましょう。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05985B2-C312-35F9-C2F4-12EC13FA0B18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12.</a:t>
            </a:r>
            <a:r>
              <a:rPr lang="ja-JP" altLang="en-US" sz="1800">
                <a:latin typeface="+mn-ea"/>
              </a:rPr>
              <a:t>面積のくらべ方と表し方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735500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3A51C-6D66-ED08-A342-A07F8102B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20FAFEA-531D-B3A9-AB3D-85D0ABFD0170}"/>
              </a:ext>
            </a:extLst>
          </p:cNvPr>
          <p:cNvSpPr/>
          <p:nvPr/>
        </p:nvSpPr>
        <p:spPr>
          <a:xfrm>
            <a:off x="2936399" y="2489685"/>
            <a:ext cx="6319201" cy="378243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1CF4FF5-B55D-628E-7F9A-5B374CC7722D}"/>
              </a:ext>
            </a:extLst>
          </p:cNvPr>
          <p:cNvGrpSpPr/>
          <p:nvPr/>
        </p:nvGrpSpPr>
        <p:grpSpPr>
          <a:xfrm>
            <a:off x="2936399" y="2120600"/>
            <a:ext cx="6319201" cy="728335"/>
            <a:chOff x="861630" y="1283480"/>
            <a:chExt cx="4919738" cy="728335"/>
          </a:xfrm>
        </p:grpSpPr>
        <p:sp>
          <p:nvSpPr>
            <p:cNvPr id="6" name="円弧 5">
              <a:extLst>
                <a:ext uri="{FF2B5EF4-FFF2-40B4-BE49-F238E27FC236}">
                  <a16:creationId xmlns:a16="http://schemas.microsoft.com/office/drawing/2014/main" id="{CA2B633E-9A04-B83A-D8FB-851693553AC3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7" name="円弧 6">
              <a:extLst>
                <a:ext uri="{FF2B5EF4-FFF2-40B4-BE49-F238E27FC236}">
                  <a16:creationId xmlns:a16="http://schemas.microsoft.com/office/drawing/2014/main" id="{009E6BED-91FB-13E6-7C59-95A17CE4B72B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CA4D388-650F-8F4D-5EA4-F9C31EF00EAE}"/>
              </a:ext>
            </a:extLst>
          </p:cNvPr>
          <p:cNvGrpSpPr/>
          <p:nvPr/>
        </p:nvGrpSpPr>
        <p:grpSpPr>
          <a:xfrm rot="16200000">
            <a:off x="1052016" y="4023567"/>
            <a:ext cx="3768767" cy="728335"/>
            <a:chOff x="861630" y="1283480"/>
            <a:chExt cx="4919738" cy="728335"/>
          </a:xfrm>
        </p:grpSpPr>
        <p:sp>
          <p:nvSpPr>
            <p:cNvPr id="10" name="円弧 9">
              <a:extLst>
                <a:ext uri="{FF2B5EF4-FFF2-40B4-BE49-F238E27FC236}">
                  <a16:creationId xmlns:a16="http://schemas.microsoft.com/office/drawing/2014/main" id="{A7C20373-C8B3-0577-62FC-0DC906CB45EC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1" name="円弧 10">
              <a:extLst>
                <a:ext uri="{FF2B5EF4-FFF2-40B4-BE49-F238E27FC236}">
                  <a16:creationId xmlns:a16="http://schemas.microsoft.com/office/drawing/2014/main" id="{5F225B28-05A8-6ED1-A546-334B50648DE0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5399C5D-27BC-9B9A-7AE5-0697F09B68E8}"/>
              </a:ext>
            </a:extLst>
          </p:cNvPr>
          <p:cNvSpPr txBox="1"/>
          <p:nvPr/>
        </p:nvSpPr>
        <p:spPr>
          <a:xfrm>
            <a:off x="5761324" y="1811492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５</a:t>
            </a:r>
            <a:r>
              <a:rPr lang="ja-JP" altLang="en-US" sz="2800" dirty="0">
                <a:latin typeface="+mn-ea"/>
              </a:rPr>
              <a:t>ｍ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DD023BF-E274-85E8-2DCC-B5DA581CC740}"/>
              </a:ext>
            </a:extLst>
          </p:cNvPr>
          <p:cNvSpPr txBox="1"/>
          <p:nvPr/>
        </p:nvSpPr>
        <p:spPr>
          <a:xfrm>
            <a:off x="2076399" y="4035342"/>
            <a:ext cx="1733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３</a:t>
            </a:r>
            <a:r>
              <a:rPr lang="ja-JP" altLang="en-US" sz="2800" dirty="0">
                <a:latin typeface="+mn-ea"/>
              </a:rPr>
              <a:t>ｍ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0D3AB96-29F0-E983-E99F-5346E6E10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8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B44B80E-8865-6BE0-9275-FBD3B0A6B13F}"/>
              </a:ext>
            </a:extLst>
          </p:cNvPr>
          <p:cNvSpPr txBox="1"/>
          <p:nvPr/>
        </p:nvSpPr>
        <p:spPr>
          <a:xfrm>
            <a:off x="881726" y="543726"/>
            <a:ext cx="1070543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図の長方形の面積は（　①　）㎠です。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①にあてはまる数を書きましょう</a:t>
            </a:r>
            <a:r>
              <a:rPr lang="ja-JP" altLang="en-US" sz="2800">
                <a:latin typeface="+mn-ea"/>
              </a:rPr>
              <a:t>。</a:t>
            </a:r>
            <a:r>
              <a:rPr lang="ja-JP" altLang="en-US" sz="2800" u="sng">
                <a:latin typeface="+mn-ea"/>
              </a:rPr>
              <a:t>　</a:t>
            </a:r>
            <a:endParaRPr lang="en-US" altLang="ja-JP" sz="2800" u="sng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D6DF0CE-08F6-7BD4-BCBE-594E8A659C12}"/>
              </a:ext>
            </a:extLst>
          </p:cNvPr>
          <p:cNvSpPr txBox="1"/>
          <p:nvPr/>
        </p:nvSpPr>
        <p:spPr>
          <a:xfrm>
            <a:off x="-832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12.</a:t>
            </a:r>
            <a:r>
              <a:rPr lang="ja-JP" altLang="en-US" sz="1800">
                <a:latin typeface="+mn-ea"/>
              </a:rPr>
              <a:t>面積のくらべ方と表し方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520571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A5FE6EA-E385-45FE-AFB1-00CE7FEC37CB}">
  <ds:schemaRefs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terms/"/>
    <ds:schemaRef ds:uri="60d21fbe-0215-4329-b29a-4bd358d22447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1731131-347B-460E-A164-82ACF898E9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d21fbe-0215-4329-b29a-4bd358d224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E214E8-99E4-43B0-B354-B79D83E81B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1979</TotalTime>
  <Words>528</Words>
  <Application>Microsoft Office PowerPoint</Application>
  <PresentationFormat>ワイド画面</PresentationFormat>
  <Paragraphs>99</Paragraphs>
  <Slides>14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8" baseType="lpstr">
      <vt:lpstr>BIZ UDゴシック</vt:lpstr>
      <vt:lpstr>游ゴシック</vt:lpstr>
      <vt:lpstr>Arial</vt:lpstr>
      <vt:lpstr>Office テーマ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宮城県総合教育センター</dc:creator>
  <cp:revision>42</cp:revision>
  <cp:lastPrinted>2026-03-12T02:16:16Z</cp:lastPrinted>
  <dcterms:created xsi:type="dcterms:W3CDTF">2025-08-29T05:34:34Z</dcterms:created>
  <dcterms:modified xsi:type="dcterms:W3CDTF">2026-03-13T02:06:07Z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