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19"/>
  </p:notesMasterIdLst>
  <p:sldIdLst>
    <p:sldId id="256" r:id="rId5"/>
    <p:sldId id="313" r:id="rId6"/>
    <p:sldId id="311" r:id="rId7"/>
    <p:sldId id="312" r:id="rId8"/>
    <p:sldId id="317" r:id="rId9"/>
    <p:sldId id="318" r:id="rId10"/>
    <p:sldId id="324" r:id="rId11"/>
    <p:sldId id="320" r:id="rId12"/>
    <p:sldId id="319" r:id="rId13"/>
    <p:sldId id="321" r:id="rId14"/>
    <p:sldId id="323" r:id="rId15"/>
    <p:sldId id="322" r:id="rId16"/>
    <p:sldId id="326" r:id="rId17"/>
    <p:sldId id="327" r:id="rId18"/>
  </p:sldIdLst>
  <p:sldSz cx="12192000" cy="6858000"/>
  <p:notesSz cx="10020300" cy="68897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D1D1D1"/>
    <a:srgbClr val="FFC000"/>
    <a:srgbClr val="FFFFFF"/>
    <a:srgbClr val="F2F2F2"/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DEB7EB-8E21-DF4A-AF52-BDB89CC7F3A2}" v="453" dt="2026-02-16T12:12:16.4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435" autoAdjust="0"/>
    <p:restoredTop sz="94040" autoAdjust="0"/>
  </p:normalViewPr>
  <p:slideViewPr>
    <p:cSldViewPr snapToGrid="0">
      <p:cViewPr varScale="1">
        <p:scale>
          <a:sx n="74" d="100"/>
          <a:sy n="74" d="100"/>
        </p:scale>
        <p:origin x="7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4341900" cy="344924"/>
          </a:xfrm>
          <a:prstGeom prst="rect">
            <a:avLst/>
          </a:prstGeom>
        </p:spPr>
        <p:txBody>
          <a:bodyPr vert="horz" lIns="91411" tIns="45707" rIns="91411" bIns="457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76094" y="3"/>
            <a:ext cx="4341898" cy="344924"/>
          </a:xfrm>
          <a:prstGeom prst="rect">
            <a:avLst/>
          </a:prstGeom>
        </p:spPr>
        <p:txBody>
          <a:bodyPr vert="horz" lIns="91411" tIns="45707" rIns="91411" bIns="45707" rtlCol="0"/>
          <a:lstStyle>
            <a:lvl1pPr algn="r">
              <a:defRPr sz="1200"/>
            </a:lvl1pPr>
          </a:lstStyle>
          <a:p>
            <a:fld id="{BADA077D-70CF-4CED-A527-9833764A2DE9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44813" y="862013"/>
            <a:ext cx="4130675" cy="2324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7" rIns="91411" bIns="4570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01800" y="3316074"/>
            <a:ext cx="8016702" cy="2712458"/>
          </a:xfrm>
          <a:prstGeom prst="rect">
            <a:avLst/>
          </a:prstGeom>
        </p:spPr>
        <p:txBody>
          <a:bodyPr vert="horz" lIns="91411" tIns="45707" rIns="91411" bIns="457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544826"/>
            <a:ext cx="4341900" cy="344924"/>
          </a:xfrm>
          <a:prstGeom prst="rect">
            <a:avLst/>
          </a:prstGeom>
        </p:spPr>
        <p:txBody>
          <a:bodyPr vert="horz" lIns="91411" tIns="45707" rIns="91411" bIns="457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76094" y="6544826"/>
            <a:ext cx="4341898" cy="344924"/>
          </a:xfrm>
          <a:prstGeom prst="rect">
            <a:avLst/>
          </a:prstGeom>
        </p:spPr>
        <p:txBody>
          <a:bodyPr vert="horz" lIns="91411" tIns="45707" rIns="91411" bIns="45707" rtlCol="0" anchor="b"/>
          <a:lstStyle>
            <a:lvl1pPr algn="r">
              <a:defRPr sz="12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F7BE-179F-2243-C08A-1A1189CAB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3DC93D-AECF-D503-416A-CF3AE77C7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５</a:t>
            </a:r>
            <a:r>
              <a:rPr lang="ja-JP" altLang="ja-JP" dirty="0"/>
              <a:t>年</a:t>
            </a:r>
            <a:r>
              <a:rPr lang="ja-JP" altLang="en-US" dirty="0"/>
              <a:t>１</a:t>
            </a:r>
            <a:r>
              <a:rPr lang="en-US" altLang="ja-JP" dirty="0"/>
              <a:t>.</a:t>
            </a:r>
            <a:r>
              <a:rPr lang="ja-JP" altLang="en-US" dirty="0"/>
              <a:t>整数と小数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75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1C736-79F2-AA91-AEBF-51E12BB5A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C46952A-2A85-6119-2063-D550B52C140E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次の□にあてはまる記号を</a:t>
            </a:r>
            <a:r>
              <a:rPr kumimoji="0" lang="ja-JP" altLang="en-US" sz="2800" b="1" dirty="0">
                <a:latin typeface="+mn-ea"/>
              </a:rPr>
              <a:t>㋐</a:t>
            </a:r>
            <a:r>
              <a:rPr kumimoji="0" lang="en-US" altLang="ja-JP" sz="2800" dirty="0">
                <a:latin typeface="+mn-ea"/>
              </a:rPr>
              <a:t>〜</a:t>
            </a:r>
            <a:r>
              <a:rPr kumimoji="0" lang="ja-JP" altLang="en-US" sz="2800" b="1" dirty="0">
                <a:latin typeface="+mn-ea"/>
              </a:rPr>
              <a:t>㋒</a:t>
            </a:r>
            <a:r>
              <a:rPr kumimoji="0" lang="ja-JP" altLang="en-US" sz="2800" dirty="0">
                <a:latin typeface="+mn-ea"/>
              </a:rPr>
              <a:t>の中から</a:t>
            </a:r>
            <a:r>
              <a:rPr lang="ja-JP" altLang="en-US" sz="2800" dirty="0">
                <a:latin typeface="+mn-ea"/>
              </a:rPr>
              <a:t>１つ選びましょう。</a:t>
            </a:r>
            <a:endParaRPr lang="en-US" altLang="ja-JP" sz="2800" dirty="0">
              <a:latin typeface="+mn-ea"/>
            </a:endParaRPr>
          </a:p>
          <a:p>
            <a:pPr lvl="0" algn="ctr"/>
            <a:r>
              <a:rPr lang="en-US" altLang="ja-JP" sz="2800" dirty="0">
                <a:latin typeface="+mn-ea"/>
              </a:rPr>
              <a:t>5.304</a:t>
            </a:r>
            <a:r>
              <a:rPr lang="ja-JP" altLang="en-US" sz="2800" dirty="0">
                <a:latin typeface="+mn-ea"/>
              </a:rPr>
              <a:t> □ </a:t>
            </a:r>
            <a:r>
              <a:rPr lang="en-US" altLang="ja-JP" sz="2800" dirty="0">
                <a:latin typeface="+mn-ea"/>
              </a:rPr>
              <a:t>5.34</a:t>
            </a:r>
          </a:p>
          <a:p>
            <a:pPr lvl="0" algn="ctr"/>
            <a:r>
              <a:rPr lang="ja-JP" altLang="en-US" sz="2800" dirty="0">
                <a:latin typeface="+mn-ea"/>
              </a:rPr>
              <a:t>（　　</a:t>
            </a:r>
            <a:r>
              <a:rPr lang="ja-JP" altLang="en-US" sz="2800" b="1" dirty="0">
                <a:latin typeface="+mn-ea"/>
              </a:rPr>
              <a:t>㋐＜　　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㋑＝　</a:t>
            </a:r>
            <a:r>
              <a:rPr lang="ja-JP" altLang="en-US" sz="2800" dirty="0">
                <a:latin typeface="+mn-ea"/>
              </a:rPr>
              <a:t>　　</a:t>
            </a:r>
            <a:r>
              <a:rPr lang="ja-JP" altLang="en-US" sz="2800" b="1" dirty="0">
                <a:latin typeface="+mn-ea"/>
              </a:rPr>
              <a:t>㋒</a:t>
            </a:r>
            <a:r>
              <a:rPr lang="ja-JP" altLang="en-US" sz="2800" b="1">
                <a:latin typeface="+mn-ea"/>
              </a:rPr>
              <a:t>＞</a:t>
            </a:r>
            <a:r>
              <a:rPr lang="ja-JP" altLang="en-US" sz="2800">
                <a:latin typeface="+mn-ea"/>
              </a:rPr>
              <a:t>　　）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5AEFF3D5-145B-66CE-3D7E-8A247F573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9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58E375E-B6F8-4EB0-892F-3736A048B75D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３年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４年５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小数のしくみ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947662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529DF-4AC8-3265-6B71-DCDB470FFB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52AEABA4-0385-4BCB-297E-3BE7F3FA2CF5}"/>
              </a:ext>
            </a:extLst>
          </p:cNvPr>
          <p:cNvSpPr txBox="1"/>
          <p:nvPr/>
        </p:nvSpPr>
        <p:spPr>
          <a:xfrm>
            <a:off x="881726" y="543726"/>
            <a:ext cx="1054025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次の文は、</a:t>
            </a:r>
            <a:r>
              <a:rPr lang="en-US" altLang="ja-JP" sz="2800" dirty="0">
                <a:latin typeface="+mn-ea"/>
              </a:rPr>
              <a:t>2.9</a:t>
            </a:r>
            <a:r>
              <a:rPr lang="ja-JP" altLang="en-US" sz="2800" dirty="0">
                <a:latin typeface="+mn-ea"/>
              </a:rPr>
              <a:t>がどんな数か説明したものです。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en-US" sz="2800" b="1" dirty="0">
                <a:latin typeface="+mn-ea"/>
              </a:rPr>
              <a:t>㋐</a:t>
            </a:r>
            <a:r>
              <a:rPr lang="en-US" altLang="ja-JP" sz="2800" dirty="0">
                <a:latin typeface="+mn-ea"/>
              </a:rPr>
              <a:t>〜</a:t>
            </a:r>
            <a:r>
              <a:rPr lang="ja-JP" altLang="en-US" sz="2800" b="1" dirty="0">
                <a:latin typeface="+mn-ea"/>
              </a:rPr>
              <a:t>㋔</a:t>
            </a:r>
            <a:r>
              <a:rPr lang="ja-JP" altLang="en-US" sz="2800" dirty="0">
                <a:latin typeface="+mn-ea"/>
              </a:rPr>
              <a:t>の説明の中から、正しいものをすべて選びましょう。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㋐ </a:t>
            </a:r>
            <a:r>
              <a:rPr lang="en-US" altLang="ja-JP" sz="2800" dirty="0">
                <a:latin typeface="+mn-ea"/>
              </a:rPr>
              <a:t>2.9</a:t>
            </a:r>
            <a:r>
              <a:rPr lang="ja-JP" altLang="en-US" sz="2800" dirty="0">
                <a:latin typeface="+mn-ea"/>
              </a:rPr>
              <a:t>は、２と９をあわせた数です。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㋑ </a:t>
            </a:r>
            <a:r>
              <a:rPr lang="en-US" altLang="ja-JP" sz="2800" dirty="0">
                <a:latin typeface="+mn-ea"/>
              </a:rPr>
              <a:t>2.9</a:t>
            </a:r>
            <a:r>
              <a:rPr lang="ja-JP" altLang="en-US" sz="2800" dirty="0">
                <a:latin typeface="+mn-ea"/>
              </a:rPr>
              <a:t>は、２より</a:t>
            </a:r>
            <a:r>
              <a:rPr lang="en-US" altLang="ja-JP" sz="2800" dirty="0">
                <a:latin typeface="+mn-ea"/>
              </a:rPr>
              <a:t>0.9</a:t>
            </a:r>
            <a:r>
              <a:rPr lang="ja-JP" altLang="en-US" sz="2800" dirty="0">
                <a:latin typeface="+mn-ea"/>
              </a:rPr>
              <a:t>小さい数です。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㋒ </a:t>
            </a:r>
            <a:r>
              <a:rPr lang="en-US" altLang="ja-JP" sz="2800" dirty="0">
                <a:latin typeface="+mn-ea"/>
              </a:rPr>
              <a:t>2.9</a:t>
            </a:r>
            <a:r>
              <a:rPr lang="ja-JP" altLang="en-US" sz="2800" dirty="0">
                <a:latin typeface="+mn-ea"/>
              </a:rPr>
              <a:t>は、１を２こと、</a:t>
            </a:r>
            <a:r>
              <a:rPr lang="en-US" altLang="ja-JP" sz="2800" dirty="0">
                <a:latin typeface="+mn-ea"/>
              </a:rPr>
              <a:t>0.1</a:t>
            </a:r>
            <a:r>
              <a:rPr lang="ja-JP" altLang="en-US" sz="2800" dirty="0">
                <a:latin typeface="+mn-ea"/>
              </a:rPr>
              <a:t>を９こあわせた数です。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㋓ </a:t>
            </a:r>
            <a:r>
              <a:rPr lang="en-US" altLang="ja-JP" sz="2800" dirty="0">
                <a:latin typeface="+mn-ea"/>
              </a:rPr>
              <a:t>2.9</a:t>
            </a:r>
            <a:r>
              <a:rPr lang="ja-JP" altLang="en-US" sz="2800" dirty="0">
                <a:latin typeface="+mn-ea"/>
              </a:rPr>
              <a:t>は、</a:t>
            </a:r>
            <a:r>
              <a:rPr lang="en-US" altLang="ja-JP" sz="2800" dirty="0">
                <a:latin typeface="+mn-ea"/>
              </a:rPr>
              <a:t>0.1</a:t>
            </a:r>
            <a:r>
              <a:rPr lang="ja-JP" altLang="en-US" sz="2800" dirty="0">
                <a:latin typeface="+mn-ea"/>
              </a:rPr>
              <a:t>を</a:t>
            </a:r>
            <a:r>
              <a:rPr lang="en-US" altLang="ja-JP" sz="2800" dirty="0">
                <a:latin typeface="+mn-ea"/>
              </a:rPr>
              <a:t>29</a:t>
            </a:r>
            <a:r>
              <a:rPr lang="ja-JP" altLang="en-US" sz="2800" dirty="0">
                <a:latin typeface="+mn-ea"/>
              </a:rPr>
              <a:t>こ集めた数です。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㋔ </a:t>
            </a:r>
            <a:r>
              <a:rPr lang="en-US" altLang="ja-JP" sz="2800" dirty="0">
                <a:latin typeface="+mn-ea"/>
              </a:rPr>
              <a:t>2.9</a:t>
            </a:r>
            <a:r>
              <a:rPr lang="ja-JP" altLang="en-US" sz="2800" dirty="0">
                <a:latin typeface="+mn-ea"/>
              </a:rPr>
              <a:t>は、</a:t>
            </a:r>
            <a:r>
              <a:rPr lang="en-US" altLang="ja-JP" sz="2800" dirty="0">
                <a:latin typeface="+mn-ea"/>
              </a:rPr>
              <a:t>0.01</a:t>
            </a:r>
            <a:r>
              <a:rPr lang="ja-JP" altLang="en-US" sz="2800" dirty="0">
                <a:latin typeface="+mn-ea"/>
              </a:rPr>
              <a:t>を</a:t>
            </a:r>
            <a:r>
              <a:rPr lang="en-US" altLang="ja-JP" sz="2800" dirty="0">
                <a:latin typeface="+mn-ea"/>
              </a:rPr>
              <a:t>29</a:t>
            </a:r>
            <a:r>
              <a:rPr lang="ja-JP" altLang="en-US" sz="2800" dirty="0">
                <a:latin typeface="+mn-ea"/>
              </a:rPr>
              <a:t>こ集めた数です。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77207620-28AD-ACF5-009B-3ECDADD10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10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D107BB2-B60F-18C6-4C65-BB797F7F1B5B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３年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４年５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小数のしくみ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182934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3591C-F372-195D-F46C-E46FE863E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043BC92-0143-056E-6F51-E9AAA3D128C0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図のように、カードを並べて数を表しました。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en-US" sz="2800" dirty="0">
                <a:latin typeface="+mn-ea"/>
              </a:rPr>
              <a:t>表している数を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A46878D-CA24-9CF8-E372-76D617074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11</a:t>
            </a:fld>
            <a:endParaRPr kumimoji="1" lang="ja-JP" altLang="en-US" dirty="0">
              <a:latin typeface="+mn-ea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9B306B3B-67B5-F259-89EC-ED1B5C60B6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818047"/>
              </p:ext>
            </p:extLst>
          </p:nvPr>
        </p:nvGraphicFramePr>
        <p:xfrm>
          <a:off x="881726" y="2821080"/>
          <a:ext cx="10706364" cy="225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91">
                  <a:extLst>
                    <a:ext uri="{9D8B030D-6E8A-4147-A177-3AD203B41FA5}">
                      <a16:colId xmlns:a16="http://schemas.microsoft.com/office/drawing/2014/main" val="897368446"/>
                    </a:ext>
                  </a:extLst>
                </a:gridCol>
                <a:gridCol w="2676591">
                  <a:extLst>
                    <a:ext uri="{9D8B030D-6E8A-4147-A177-3AD203B41FA5}">
                      <a16:colId xmlns:a16="http://schemas.microsoft.com/office/drawing/2014/main" val="3607997552"/>
                    </a:ext>
                  </a:extLst>
                </a:gridCol>
                <a:gridCol w="2676591">
                  <a:extLst>
                    <a:ext uri="{9D8B030D-6E8A-4147-A177-3AD203B41FA5}">
                      <a16:colId xmlns:a16="http://schemas.microsoft.com/office/drawing/2014/main" val="3151703707"/>
                    </a:ext>
                  </a:extLst>
                </a:gridCol>
                <a:gridCol w="2676591">
                  <a:extLst>
                    <a:ext uri="{9D8B030D-6E8A-4147-A177-3AD203B41FA5}">
                      <a16:colId xmlns:a16="http://schemas.microsoft.com/office/drawing/2014/main" val="29660619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6562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/>
                        <a:t>一の位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/>
                        <a:t>小数第一位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/>
                        <a:t>小数第二位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/>
                        <a:t>小数第三位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210241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CF836F1-CE43-D4E8-A185-9EFE23212E9B}"/>
              </a:ext>
            </a:extLst>
          </p:cNvPr>
          <p:cNvSpPr/>
          <p:nvPr/>
        </p:nvSpPr>
        <p:spPr>
          <a:xfrm>
            <a:off x="1832287" y="4196579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11F88F5-6392-EAD1-8AC7-90F7547BE6B2}"/>
              </a:ext>
            </a:extLst>
          </p:cNvPr>
          <p:cNvSpPr/>
          <p:nvPr/>
        </p:nvSpPr>
        <p:spPr>
          <a:xfrm>
            <a:off x="1832282" y="3873556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2CCD56F-3BA8-EF73-CF0A-0315A0501AC3}"/>
              </a:ext>
            </a:extLst>
          </p:cNvPr>
          <p:cNvSpPr/>
          <p:nvPr/>
        </p:nvSpPr>
        <p:spPr>
          <a:xfrm>
            <a:off x="1832283" y="3550533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4EEB223-EE70-6BD0-7AA7-490450446B3B}"/>
              </a:ext>
            </a:extLst>
          </p:cNvPr>
          <p:cNvSpPr/>
          <p:nvPr/>
        </p:nvSpPr>
        <p:spPr>
          <a:xfrm>
            <a:off x="1832284" y="3227510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22FEF6D-E947-A046-2DCF-633A8BA20E55}"/>
              </a:ext>
            </a:extLst>
          </p:cNvPr>
          <p:cNvSpPr/>
          <p:nvPr/>
        </p:nvSpPr>
        <p:spPr>
          <a:xfrm>
            <a:off x="3635828" y="4196579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ysClr val="windowText" lastClr="000000"/>
                </a:solidFill>
                <a:latin typeface="+mn-ea"/>
              </a:rPr>
              <a:t>0.1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BFEDA2D-7E37-B06F-9F26-C510927941C0}"/>
              </a:ext>
            </a:extLst>
          </p:cNvPr>
          <p:cNvSpPr/>
          <p:nvPr/>
        </p:nvSpPr>
        <p:spPr>
          <a:xfrm>
            <a:off x="3635823" y="3873556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ysClr val="windowText" lastClr="000000"/>
                </a:solidFill>
                <a:latin typeface="+mn-ea"/>
              </a:rPr>
              <a:t>0.1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EB829BA-5E29-E3D8-A088-02A61F818C46}"/>
              </a:ext>
            </a:extLst>
          </p:cNvPr>
          <p:cNvSpPr/>
          <p:nvPr/>
        </p:nvSpPr>
        <p:spPr>
          <a:xfrm>
            <a:off x="3635824" y="3550533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ysClr val="windowText" lastClr="000000"/>
                </a:solidFill>
                <a:latin typeface="+mn-ea"/>
              </a:rPr>
              <a:t>0.1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FF9F0C0-6C11-5DEC-BE0C-6E08E9B3FE18}"/>
              </a:ext>
            </a:extLst>
          </p:cNvPr>
          <p:cNvSpPr/>
          <p:nvPr/>
        </p:nvSpPr>
        <p:spPr>
          <a:xfrm>
            <a:off x="3635825" y="3227510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ysClr val="windowText" lastClr="000000"/>
                </a:solidFill>
                <a:latin typeface="+mn-ea"/>
              </a:rPr>
              <a:t>0.1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3B4889B-44DA-E416-010B-AA9A3D9A4313}"/>
              </a:ext>
            </a:extLst>
          </p:cNvPr>
          <p:cNvSpPr/>
          <p:nvPr/>
        </p:nvSpPr>
        <p:spPr>
          <a:xfrm>
            <a:off x="3635824" y="2904487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0</a:t>
            </a:r>
            <a:r>
              <a:rPr lang="en-US" altLang="ja-JP" sz="1600" dirty="0">
                <a:solidFill>
                  <a:sysClr val="windowText" lastClr="000000"/>
                </a:solidFill>
                <a:latin typeface="+mn-ea"/>
              </a:rPr>
              <a:t>.1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9BE441E-2A9E-BCFF-9142-D5D2591C69F6}"/>
              </a:ext>
            </a:extLst>
          </p:cNvPr>
          <p:cNvSpPr/>
          <p:nvPr/>
        </p:nvSpPr>
        <p:spPr>
          <a:xfrm>
            <a:off x="4494423" y="4196579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ysClr val="windowText" lastClr="000000"/>
                </a:solidFill>
                <a:latin typeface="+mn-ea"/>
              </a:rPr>
              <a:t>0.1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707CB681-DD88-6A65-D739-978924043B69}"/>
              </a:ext>
            </a:extLst>
          </p:cNvPr>
          <p:cNvSpPr/>
          <p:nvPr/>
        </p:nvSpPr>
        <p:spPr>
          <a:xfrm>
            <a:off x="4494418" y="3873556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ysClr val="windowText" lastClr="000000"/>
                </a:solidFill>
                <a:latin typeface="+mn-ea"/>
              </a:rPr>
              <a:t>0.1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AF8542FE-3BF8-5A66-72AB-BFF0E5B8B8A4}"/>
              </a:ext>
            </a:extLst>
          </p:cNvPr>
          <p:cNvSpPr/>
          <p:nvPr/>
        </p:nvSpPr>
        <p:spPr>
          <a:xfrm>
            <a:off x="4494419" y="3550533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ysClr val="windowText" lastClr="000000"/>
                </a:solidFill>
                <a:latin typeface="+mn-ea"/>
              </a:rPr>
              <a:t>0.1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8576291-A936-D36B-368F-655038544B00}"/>
              </a:ext>
            </a:extLst>
          </p:cNvPr>
          <p:cNvSpPr/>
          <p:nvPr/>
        </p:nvSpPr>
        <p:spPr>
          <a:xfrm>
            <a:off x="4494420" y="3227510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ysClr val="windowText" lastClr="000000"/>
                </a:solidFill>
                <a:latin typeface="+mn-ea"/>
              </a:rPr>
              <a:t>0.1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10AB1BF-6C18-9D6F-7AF0-A7A779C06AE5}"/>
              </a:ext>
            </a:extLst>
          </p:cNvPr>
          <p:cNvSpPr/>
          <p:nvPr/>
        </p:nvSpPr>
        <p:spPr>
          <a:xfrm>
            <a:off x="4494419" y="2904487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ysClr val="windowText" lastClr="000000"/>
                </a:solidFill>
                <a:latin typeface="+mn-ea"/>
              </a:rPr>
              <a:t>0.1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136EB8A-EA5D-116E-E80D-FFBFCFADB896}"/>
              </a:ext>
            </a:extLst>
          </p:cNvPr>
          <p:cNvSpPr/>
          <p:nvPr/>
        </p:nvSpPr>
        <p:spPr>
          <a:xfrm>
            <a:off x="5353017" y="4196579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ysClr val="windowText" lastClr="000000"/>
                </a:solidFill>
                <a:latin typeface="+mn-ea"/>
              </a:rPr>
              <a:t>0.1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6F096C2-284A-6B1C-BBF6-047100BC7A0D}"/>
              </a:ext>
            </a:extLst>
          </p:cNvPr>
          <p:cNvSpPr/>
          <p:nvPr/>
        </p:nvSpPr>
        <p:spPr>
          <a:xfrm>
            <a:off x="5353012" y="3873556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ysClr val="windowText" lastClr="000000"/>
                </a:solidFill>
                <a:latin typeface="+mn-ea"/>
              </a:rPr>
              <a:t>0.1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6665946F-92EF-CA00-4E35-B30EF5DA9737}"/>
              </a:ext>
            </a:extLst>
          </p:cNvPr>
          <p:cNvSpPr/>
          <p:nvPr/>
        </p:nvSpPr>
        <p:spPr>
          <a:xfrm>
            <a:off x="9847845" y="4174919"/>
            <a:ext cx="869237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0.001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7A9E3762-74E6-30E4-59AB-6552CE0665D7}"/>
              </a:ext>
            </a:extLst>
          </p:cNvPr>
          <p:cNvSpPr/>
          <p:nvPr/>
        </p:nvSpPr>
        <p:spPr>
          <a:xfrm>
            <a:off x="9847840" y="3851896"/>
            <a:ext cx="869237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0.001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51E9330-90EA-F884-9FAC-C8C4F74D6EC4}"/>
              </a:ext>
            </a:extLst>
          </p:cNvPr>
          <p:cNvSpPr/>
          <p:nvPr/>
        </p:nvSpPr>
        <p:spPr>
          <a:xfrm>
            <a:off x="9847841" y="3528873"/>
            <a:ext cx="869237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0.001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ADFFE26-A5A1-3BA0-0DEF-561D78C2299F}"/>
              </a:ext>
            </a:extLst>
          </p:cNvPr>
          <p:cNvSpPr txBox="1"/>
          <p:nvPr/>
        </p:nvSpPr>
        <p:spPr>
          <a:xfrm>
            <a:off x="0" y="6486090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３年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４年５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小数のしくみ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868844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4679AB-9006-ACD8-352A-2048F69A5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6F4A04AD-5E2F-BEBD-4683-B710D0FC3F6E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0540253" cy="41746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/>
                <a:r>
                  <a:rPr lang="ja-JP" altLang="en-US" sz="2800" dirty="0">
                    <a:latin typeface="+mn-ea"/>
                  </a:rPr>
                  <a:t>次の文は、それぞれ数について説明したものです。</a:t>
                </a:r>
                <a:endParaRPr lang="en-US" altLang="ja-JP" sz="2800" dirty="0">
                  <a:latin typeface="+mn-ea"/>
                </a:endParaRPr>
              </a:p>
              <a:p>
                <a:pPr lvl="0"/>
                <a:r>
                  <a:rPr lang="ja-JP" altLang="en-US" sz="2800" b="1" dirty="0">
                    <a:latin typeface="+mn-ea"/>
                  </a:rPr>
                  <a:t>㋐</a:t>
                </a:r>
                <a:r>
                  <a:rPr lang="en-US" altLang="ja-JP" sz="2800" dirty="0">
                    <a:latin typeface="+mn-ea"/>
                  </a:rPr>
                  <a:t>〜</a:t>
                </a:r>
                <a:r>
                  <a:rPr lang="ja-JP" altLang="en-US" sz="2800" b="1" dirty="0">
                    <a:latin typeface="+mn-ea"/>
                  </a:rPr>
                  <a:t>㋔</a:t>
                </a:r>
                <a:r>
                  <a:rPr lang="ja-JP" altLang="en-US" sz="2800" dirty="0">
                    <a:latin typeface="+mn-ea"/>
                  </a:rPr>
                  <a:t>の説明の中から、正しいものをすべて選びましょう。</a:t>
                </a:r>
                <a:endParaRPr lang="en-US" altLang="ja-JP" sz="2800" dirty="0">
                  <a:latin typeface="+mn-ea"/>
                </a:endParaRPr>
              </a:p>
              <a:p>
                <a:pPr lvl="0"/>
                <a:r>
                  <a:rPr lang="en-US" altLang="ja-JP" sz="2800" dirty="0">
                    <a:latin typeface="+mn-ea"/>
                  </a:rPr>
                  <a:t> </a:t>
                </a:r>
                <a:r>
                  <a:rPr lang="ja-JP" altLang="en-US" sz="2800" b="1" dirty="0">
                    <a:latin typeface="+mn-ea"/>
                  </a:rPr>
                  <a:t>㋐</a:t>
                </a:r>
                <a:r>
                  <a:rPr lang="en-US" altLang="ja-JP" sz="2800" dirty="0">
                    <a:latin typeface="+mn-ea"/>
                  </a:rPr>
                  <a:t> 0.58</a:t>
                </a:r>
                <a:r>
                  <a:rPr lang="ja-JP" altLang="en-US" sz="2800" dirty="0">
                    <a:latin typeface="+mn-ea"/>
                  </a:rPr>
                  <a:t>を</a:t>
                </a:r>
                <a:r>
                  <a:rPr lang="en-US" altLang="ja-JP" sz="2800" dirty="0">
                    <a:latin typeface="+mn-ea"/>
                  </a:rPr>
                  <a:t>10</a:t>
                </a:r>
                <a:r>
                  <a:rPr lang="ja-JP" altLang="en-US" sz="2800" dirty="0">
                    <a:latin typeface="+mn-ea"/>
                  </a:rPr>
                  <a:t>倍した数は</a:t>
                </a:r>
                <a:r>
                  <a:rPr lang="en-US" altLang="ja-JP" sz="2800" dirty="0">
                    <a:latin typeface="+mn-ea"/>
                  </a:rPr>
                  <a:t>5.8</a:t>
                </a:r>
                <a:r>
                  <a:rPr lang="ja-JP" altLang="en-US" sz="2800" dirty="0">
                    <a:latin typeface="+mn-ea"/>
                  </a:rPr>
                  <a:t>です。</a:t>
                </a:r>
              </a:p>
              <a:p>
                <a:pPr lvl="0"/>
                <a:r>
                  <a:rPr lang="en-US" altLang="ja-JP" sz="2800" dirty="0">
                    <a:latin typeface="+mn-ea"/>
                  </a:rPr>
                  <a:t> </a:t>
                </a:r>
                <a:r>
                  <a:rPr lang="ja-JP" altLang="en-US" sz="2800" b="1" dirty="0">
                    <a:latin typeface="+mn-ea"/>
                  </a:rPr>
                  <a:t>㋑</a:t>
                </a:r>
                <a:r>
                  <a:rPr lang="en-US" altLang="ja-JP" sz="2800" dirty="0">
                    <a:latin typeface="+mn-ea"/>
                  </a:rPr>
                  <a:t> 0.58</a:t>
                </a:r>
                <a:r>
                  <a:rPr lang="ja-JP" altLang="en-US" sz="2800" dirty="0">
                    <a:latin typeface="+mn-ea"/>
                  </a:rPr>
                  <a:t>を</a:t>
                </a:r>
                <a:r>
                  <a:rPr lang="en-US" altLang="ja-JP" sz="2800" dirty="0">
                    <a:latin typeface="+mn-ea"/>
                  </a:rPr>
                  <a:t>100</a:t>
                </a:r>
                <a:r>
                  <a:rPr lang="ja-JP" altLang="en-US" sz="2800" dirty="0">
                    <a:latin typeface="+mn-ea"/>
                  </a:rPr>
                  <a:t>倍した数は</a:t>
                </a:r>
                <a:r>
                  <a:rPr lang="en-US" altLang="ja-JP" sz="2800" dirty="0">
                    <a:latin typeface="+mn-ea"/>
                  </a:rPr>
                  <a:t>580</a:t>
                </a:r>
                <a:r>
                  <a:rPr lang="ja-JP" altLang="en-US" sz="2800" dirty="0">
                    <a:latin typeface="+mn-ea"/>
                  </a:rPr>
                  <a:t>です。</a:t>
                </a:r>
              </a:p>
              <a:p>
                <a:pPr lvl="0"/>
                <a:r>
                  <a:rPr lang="en-US" altLang="ja-JP" sz="2800" dirty="0">
                    <a:latin typeface="+mn-ea"/>
                  </a:rPr>
                  <a:t> </a:t>
                </a:r>
                <a:r>
                  <a:rPr lang="ja-JP" altLang="en-US" sz="2800" b="1" dirty="0">
                    <a:latin typeface="+mn-ea"/>
                  </a:rPr>
                  <a:t>㋒</a:t>
                </a:r>
                <a:r>
                  <a:rPr lang="en-US" altLang="ja-JP" sz="2800" dirty="0">
                    <a:latin typeface="+mn-ea"/>
                  </a:rPr>
                  <a:t> 0.58</a:t>
                </a:r>
                <a:r>
                  <a:rPr lang="ja-JP" altLang="en-US" sz="2800" dirty="0">
                    <a:latin typeface="+mn-ea"/>
                  </a:rPr>
                  <a:t>を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１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+mn-ea"/>
                          </a:rPr>
                          <m:t>10</m:t>
                        </m:r>
                      </m:den>
                    </m:f>
                  </m:oMath>
                </a14:m>
                <a:r>
                  <a:rPr lang="ja-JP" altLang="en-US" sz="2800" dirty="0">
                    <a:latin typeface="+mn-ea"/>
                  </a:rPr>
                  <a:t> にした数は</a:t>
                </a:r>
                <a:r>
                  <a:rPr lang="en-US" altLang="ja-JP" sz="2800" dirty="0">
                    <a:latin typeface="+mn-ea"/>
                  </a:rPr>
                  <a:t>5.8</a:t>
                </a:r>
                <a:r>
                  <a:rPr lang="ja-JP" altLang="en-US" sz="2800" dirty="0">
                    <a:latin typeface="+mn-ea"/>
                  </a:rPr>
                  <a:t>です。</a:t>
                </a:r>
              </a:p>
              <a:p>
                <a:pPr lvl="0"/>
                <a:r>
                  <a:rPr lang="en-US" altLang="ja-JP" sz="2800" dirty="0">
                    <a:latin typeface="+mn-ea"/>
                  </a:rPr>
                  <a:t> </a:t>
                </a:r>
                <a:r>
                  <a:rPr lang="ja-JP" altLang="en-US" sz="2800" b="1" dirty="0">
                    <a:latin typeface="+mn-ea"/>
                  </a:rPr>
                  <a:t>㋓</a:t>
                </a:r>
                <a:r>
                  <a:rPr lang="en-US" altLang="ja-JP" sz="2800" dirty="0">
                    <a:latin typeface="+mn-ea"/>
                  </a:rPr>
                  <a:t> 5.8</a:t>
                </a:r>
                <a:r>
                  <a:rPr lang="ja-JP" altLang="en-US" sz="2800" dirty="0">
                    <a:latin typeface="+mn-ea"/>
                  </a:rPr>
                  <a:t>を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１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ja-JP" sz="2800">
                            <a:latin typeface="+mn-ea"/>
                          </a:rPr>
                          <m:t>10</m:t>
                        </m:r>
                      </m:den>
                    </m:f>
                  </m:oMath>
                </a14:m>
                <a:r>
                  <a:rPr lang="ja-JP" altLang="en-US" sz="2800" dirty="0">
                    <a:latin typeface="+mn-ea"/>
                  </a:rPr>
                  <a:t> にした数は</a:t>
                </a:r>
                <a:r>
                  <a:rPr lang="en-US" altLang="ja-JP" sz="2800" dirty="0">
                    <a:latin typeface="+mn-ea"/>
                  </a:rPr>
                  <a:t>0.58</a:t>
                </a:r>
                <a:r>
                  <a:rPr lang="ja-JP" altLang="en-US" sz="2800" dirty="0">
                    <a:latin typeface="+mn-ea"/>
                  </a:rPr>
                  <a:t>です。</a:t>
                </a:r>
              </a:p>
              <a:p>
                <a:pPr lvl="0"/>
                <a:r>
                  <a:rPr lang="en-US" altLang="ja-JP" sz="2800" dirty="0">
                    <a:latin typeface="+mn-ea"/>
                  </a:rPr>
                  <a:t> </a:t>
                </a:r>
                <a:r>
                  <a:rPr lang="ja-JP" altLang="en-US" sz="2800" b="1" dirty="0">
                    <a:latin typeface="+mn-ea"/>
                  </a:rPr>
                  <a:t>㋔</a:t>
                </a:r>
                <a:r>
                  <a:rPr lang="en-US" altLang="ja-JP" sz="2800" dirty="0">
                    <a:latin typeface="+mn-ea"/>
                  </a:rPr>
                  <a:t> 58</a:t>
                </a:r>
                <a:r>
                  <a:rPr lang="ja-JP" altLang="en-US" sz="2800" dirty="0">
                    <a:latin typeface="+mn-ea"/>
                  </a:rPr>
                  <a:t>を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１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ja-JP" sz="2800">
                            <a:latin typeface="+mn-ea"/>
                          </a:rPr>
                          <m:t>10</m:t>
                        </m:r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+mn-ea"/>
                          </a:rPr>
                          <m:t>0</m:t>
                        </m:r>
                      </m:den>
                    </m:f>
                  </m:oMath>
                </a14:m>
                <a:r>
                  <a:rPr lang="ja-JP" altLang="en-US" sz="2800" dirty="0">
                    <a:latin typeface="+mn-ea"/>
                  </a:rPr>
                  <a:t> にした数は</a:t>
                </a:r>
                <a:r>
                  <a:rPr lang="en-US" altLang="ja-JP" sz="2800" dirty="0">
                    <a:latin typeface="+mn-ea"/>
                  </a:rPr>
                  <a:t>0.058</a:t>
                </a:r>
                <a:r>
                  <a:rPr lang="ja-JP" altLang="en-US" sz="2800" dirty="0">
                    <a:latin typeface="+mn-ea"/>
                  </a:rPr>
                  <a:t>です。</a:t>
                </a:r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6F4A04AD-5E2F-BEBD-4683-B710D0FC3F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0540253" cy="4174604"/>
              </a:xfrm>
              <a:prstGeom prst="rect">
                <a:avLst/>
              </a:prstGeom>
              <a:blipFill>
                <a:blip r:embed="rId2"/>
                <a:stretch>
                  <a:fillRect l="-1215" t="-146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07DB7A9-7A21-C6DF-7706-5D4C1B499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12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3446F9E-BF68-3EE4-2BD2-5262F052F694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３年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４年５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小数のしくみ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249204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4E6D6-9C39-21A2-AC75-5FD516FA8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2965657-9B80-3EB4-9A5E-FA3DF5121CDF}"/>
              </a:ext>
            </a:extLst>
          </p:cNvPr>
          <p:cNvSpPr txBox="1"/>
          <p:nvPr/>
        </p:nvSpPr>
        <p:spPr>
          <a:xfrm>
            <a:off x="881726" y="543726"/>
            <a:ext cx="10540253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解答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55650" lvl="0" indent="-755650">
              <a:buFont typeface="+mj-lt"/>
              <a:buAutoNum type="arabicPeriod"/>
            </a:pP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4600</a:t>
            </a:r>
          </a:p>
          <a:p>
            <a:pPr marL="755650" lvl="0" indent="-755650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㋒</a:t>
            </a:r>
            <a:endParaRPr lang="en-US" altLang="ja-JP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55650" indent="-755650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㋐、㋔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55650" indent="-755650">
              <a:buFont typeface="+mj-lt"/>
              <a:buAutoNum type="arabicPeriod"/>
            </a:pP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5326</a:t>
            </a:r>
          </a:p>
          <a:p>
            <a:pPr marL="755650" indent="-755650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㋐、㋓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55650" indent="-755650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７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55650" indent="-755650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６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55650" indent="-755650">
              <a:buFont typeface="+mj-lt"/>
              <a:buAutoNum type="arabicPeriod"/>
            </a:pP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0.46</a:t>
            </a:r>
          </a:p>
          <a:p>
            <a:pPr marL="755650" indent="-755650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㋐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55650" indent="-755650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㋒、㋓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55650" indent="-755650">
              <a:buFont typeface="+mj-lt"/>
              <a:buAutoNum type="arabicPeriod"/>
            </a:pP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5.203</a:t>
            </a:r>
          </a:p>
          <a:p>
            <a:pPr marL="755650" indent="-755650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㋐、㋓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913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7EB58-C214-B48F-45B6-885B96ADA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4E73038-39E8-37F5-5D3E-15104C6107AD}"/>
              </a:ext>
            </a:extLst>
          </p:cNvPr>
          <p:cNvSpPr txBox="1"/>
          <p:nvPr/>
        </p:nvSpPr>
        <p:spPr>
          <a:xfrm>
            <a:off x="881726" y="543726"/>
            <a:ext cx="105402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図の数直線について、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のめもりが表す数を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71E6D72-FBC0-A856-F666-5E568B466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</a:t>
            </a:fld>
            <a:endParaRPr kumimoji="1" lang="ja-JP" altLang="en-US" dirty="0">
              <a:latin typeface="+mn-ea"/>
            </a:endParaRPr>
          </a:p>
        </p:txBody>
      </p:sp>
      <p:graphicFrame>
        <p:nvGraphicFramePr>
          <p:cNvPr id="15" name="オブジェクト 14">
            <a:extLst>
              <a:ext uri="{FF2B5EF4-FFF2-40B4-BE49-F238E27FC236}">
                <a16:creationId xmlns:a16="http://schemas.microsoft.com/office/drawing/2014/main" id="{37819F4D-1C42-5150-0F95-A26AA9EC8F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243587"/>
              </p:ext>
            </p:extLst>
          </p:nvPr>
        </p:nvGraphicFramePr>
        <p:xfrm>
          <a:off x="1091287" y="2139976"/>
          <a:ext cx="9626271" cy="943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932314" imgH="777146" progId="Excel.Sheet.12">
                  <p:embed/>
                </p:oleObj>
              </mc:Choice>
              <mc:Fallback>
                <p:oleObj name="Worksheet" r:id="rId2" imgW="7932314" imgH="777146" progId="Excel.Sheet.12">
                  <p:embed/>
                  <p:pic>
                    <p:nvPicPr>
                      <p:cNvPr id="15" name="オブジェクト 14">
                        <a:extLst>
                          <a:ext uri="{FF2B5EF4-FFF2-40B4-BE49-F238E27FC236}">
                            <a16:creationId xmlns:a16="http://schemas.microsoft.com/office/drawing/2014/main" id="{37819F4D-1C42-5150-0F95-A26AA9EC8F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91287" y="2139976"/>
                        <a:ext cx="9626271" cy="9439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B55A75A-E182-C50C-BDF9-6E6FCE81886C}"/>
              </a:ext>
            </a:extLst>
          </p:cNvPr>
          <p:cNvSpPr txBox="1"/>
          <p:nvPr/>
        </p:nvSpPr>
        <p:spPr>
          <a:xfrm>
            <a:off x="1759236" y="2057948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+mn-ea"/>
              </a:rPr>
              <a:t>1000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AAAF3EF-3EA8-1F1E-F3A7-490E946C4080}"/>
              </a:ext>
            </a:extLst>
          </p:cNvPr>
          <p:cNvSpPr txBox="1"/>
          <p:nvPr/>
        </p:nvSpPr>
        <p:spPr>
          <a:xfrm>
            <a:off x="2673830" y="2057948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>
                <a:latin typeface="+mn-ea"/>
              </a:rPr>
              <a:t>2</a:t>
            </a:r>
            <a:r>
              <a:rPr kumimoji="1" lang="en-US" altLang="ja-JP" dirty="0">
                <a:latin typeface="+mn-ea"/>
              </a:rPr>
              <a:t>000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493A921-DD9D-9341-6F66-C64EFC86A906}"/>
              </a:ext>
            </a:extLst>
          </p:cNvPr>
          <p:cNvSpPr txBox="1"/>
          <p:nvPr/>
        </p:nvSpPr>
        <p:spPr>
          <a:xfrm>
            <a:off x="829652" y="2081833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>
                <a:latin typeface="+mn-ea"/>
              </a:rPr>
              <a:t>0</a:t>
            </a:r>
            <a:endParaRPr kumimoji="1" lang="en-US" altLang="ja-JP" dirty="0">
              <a:latin typeface="+mn-ea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CBC9293-2289-F74E-F3CF-5478D1735F51}"/>
              </a:ext>
            </a:extLst>
          </p:cNvPr>
          <p:cNvSpPr txBox="1"/>
          <p:nvPr/>
        </p:nvSpPr>
        <p:spPr>
          <a:xfrm>
            <a:off x="10019629" y="2057948"/>
            <a:ext cx="1051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+mn-ea"/>
              </a:rPr>
              <a:t>10000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0A2B2A81-B9A9-84A9-423E-E302BC7DE6E0}"/>
              </a:ext>
            </a:extLst>
          </p:cNvPr>
          <p:cNvSpPr/>
          <p:nvPr/>
        </p:nvSpPr>
        <p:spPr>
          <a:xfrm>
            <a:off x="1083084" y="2717346"/>
            <a:ext cx="422720" cy="3665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C029EC8-D574-62CD-1739-B6ACF62B5368}"/>
              </a:ext>
            </a:extLst>
          </p:cNvPr>
          <p:cNvSpPr/>
          <p:nvPr/>
        </p:nvSpPr>
        <p:spPr>
          <a:xfrm>
            <a:off x="10339809" y="2717345"/>
            <a:ext cx="422720" cy="3665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018E58A-4537-B59C-D771-59A7FBF58A5D}"/>
              </a:ext>
            </a:extLst>
          </p:cNvPr>
          <p:cNvSpPr txBox="1"/>
          <p:nvPr/>
        </p:nvSpPr>
        <p:spPr>
          <a:xfrm>
            <a:off x="3572967" y="2057948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+mn-ea"/>
              </a:rPr>
              <a:t>3000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0FEE10C-8DE2-52B4-8CD5-CCAC7E6C7C1D}"/>
              </a:ext>
            </a:extLst>
          </p:cNvPr>
          <p:cNvSpPr txBox="1"/>
          <p:nvPr/>
        </p:nvSpPr>
        <p:spPr>
          <a:xfrm>
            <a:off x="4518008" y="2057948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>
                <a:latin typeface="+mn-ea"/>
              </a:rPr>
              <a:t>4</a:t>
            </a:r>
            <a:r>
              <a:rPr kumimoji="1" lang="en-US" altLang="ja-JP" dirty="0">
                <a:latin typeface="+mn-ea"/>
              </a:rPr>
              <a:t>000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63EA1C9-EE50-1848-CE7F-05863877EB65}"/>
              </a:ext>
            </a:extLst>
          </p:cNvPr>
          <p:cNvSpPr txBox="1"/>
          <p:nvPr/>
        </p:nvSpPr>
        <p:spPr>
          <a:xfrm>
            <a:off x="5437170" y="2057948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>
                <a:latin typeface="+mn-ea"/>
              </a:rPr>
              <a:t>5</a:t>
            </a:r>
            <a:r>
              <a:rPr kumimoji="1" lang="en-US" altLang="ja-JP" dirty="0">
                <a:latin typeface="+mn-ea"/>
              </a:rPr>
              <a:t>000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E8E5D98-ADB4-AE23-F76E-313639D28CC1}"/>
              </a:ext>
            </a:extLst>
          </p:cNvPr>
          <p:cNvSpPr txBox="1"/>
          <p:nvPr/>
        </p:nvSpPr>
        <p:spPr>
          <a:xfrm>
            <a:off x="6366754" y="2057948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>
                <a:latin typeface="+mn-ea"/>
              </a:rPr>
              <a:t>6</a:t>
            </a:r>
            <a:r>
              <a:rPr kumimoji="1" lang="en-US" altLang="ja-JP" dirty="0">
                <a:latin typeface="+mn-ea"/>
              </a:rPr>
              <a:t>000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53091108-7485-C36A-2111-B8FE2FA2EFCA}"/>
              </a:ext>
            </a:extLst>
          </p:cNvPr>
          <p:cNvSpPr txBox="1"/>
          <p:nvPr/>
        </p:nvSpPr>
        <p:spPr>
          <a:xfrm>
            <a:off x="7285916" y="2057948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+mn-ea"/>
              </a:rPr>
              <a:t>7000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A6F3C033-A2E3-9B31-E1F1-6D15EA7AB0C9}"/>
              </a:ext>
            </a:extLst>
          </p:cNvPr>
          <p:cNvSpPr txBox="1"/>
          <p:nvPr/>
        </p:nvSpPr>
        <p:spPr>
          <a:xfrm>
            <a:off x="8215500" y="2057948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>
                <a:latin typeface="+mn-ea"/>
              </a:rPr>
              <a:t>8</a:t>
            </a:r>
            <a:r>
              <a:rPr kumimoji="1" lang="en-US" altLang="ja-JP" dirty="0">
                <a:latin typeface="+mn-ea"/>
              </a:rPr>
              <a:t>000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B1E41C1-1012-DD04-1690-34F4375EDA1E}"/>
              </a:ext>
            </a:extLst>
          </p:cNvPr>
          <p:cNvSpPr txBox="1"/>
          <p:nvPr/>
        </p:nvSpPr>
        <p:spPr>
          <a:xfrm>
            <a:off x="9145084" y="2057948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+mn-ea"/>
              </a:rPr>
              <a:t>9000</a:t>
            </a:r>
          </a:p>
        </p:txBody>
      </p:sp>
      <p:sp>
        <p:nvSpPr>
          <p:cNvPr id="31" name="下矢印 30">
            <a:extLst>
              <a:ext uri="{FF2B5EF4-FFF2-40B4-BE49-F238E27FC236}">
                <a16:creationId xmlns:a16="http://schemas.microsoft.com/office/drawing/2014/main" id="{D89AB63F-0670-2021-D84C-003E4845AA33}"/>
              </a:ext>
            </a:extLst>
          </p:cNvPr>
          <p:cNvSpPr/>
          <p:nvPr/>
        </p:nvSpPr>
        <p:spPr>
          <a:xfrm rot="10800000">
            <a:off x="5432483" y="2702060"/>
            <a:ext cx="188710" cy="76073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FE464D0-488A-F540-B397-8A19145C0DF4}"/>
              </a:ext>
            </a:extLst>
          </p:cNvPr>
          <p:cNvSpPr txBox="1"/>
          <p:nvPr/>
        </p:nvSpPr>
        <p:spPr>
          <a:xfrm>
            <a:off x="5183060" y="3408568"/>
            <a:ext cx="68755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200" b="1">
                <a:latin typeface="+mn-ea"/>
              </a:rPr>
              <a:t>㋐</a:t>
            </a:r>
            <a:endParaRPr lang="ja-JP" altLang="en-US" sz="320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FA2D627-3B71-FB0E-68C9-74D2AEB6F015}"/>
              </a:ext>
            </a:extLst>
          </p:cNvPr>
          <p:cNvSpPr txBox="1"/>
          <p:nvPr/>
        </p:nvSpPr>
        <p:spPr>
          <a:xfrm>
            <a:off x="0" y="6211669"/>
            <a:ext cx="1219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180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１</a:t>
            </a:r>
            <a:r>
              <a:rPr lang="ja-JP" altLang="ja-JP" sz="1800">
                <a:latin typeface="+mn-ea"/>
              </a:rPr>
              <a:t>年</a:t>
            </a:r>
            <a:r>
              <a:rPr lang="en-US" altLang="ja-JP" sz="1800" dirty="0">
                <a:latin typeface="+mn-ea"/>
              </a:rPr>
              <a:t>14.</a:t>
            </a:r>
            <a:r>
              <a:rPr lang="ja-JP" altLang="en-US" sz="1800">
                <a:latin typeface="+mn-ea"/>
              </a:rPr>
              <a:t>おおきいかず</a:t>
            </a:r>
            <a:r>
              <a:rPr lang="ja-JP" altLang="ja-JP" sz="180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２</a:t>
            </a:r>
            <a:r>
              <a:rPr lang="ja-JP" altLang="ja-JP" sz="1800">
                <a:latin typeface="+mn-ea"/>
              </a:rPr>
              <a:t>年</a:t>
            </a:r>
            <a:r>
              <a:rPr lang="ja-JP" altLang="en-US" sz="1800">
                <a:latin typeface="+mn-ea"/>
              </a:rPr>
              <a:t>５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３けたの数</a:t>
            </a:r>
            <a:r>
              <a:rPr lang="ja-JP" altLang="ja-JP" sz="1800">
                <a:latin typeface="+mn-ea"/>
              </a:rPr>
              <a:t>】</a:t>
            </a:r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２年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４けたの数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３年９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大きい数のしくみ</a:t>
            </a:r>
            <a:r>
              <a:rPr lang="en-US" altLang="ja-JP" sz="1800" dirty="0">
                <a:latin typeface="+mn-ea"/>
              </a:rPr>
              <a:t>】</a:t>
            </a:r>
          </a:p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４年１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大きい数のしくみ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5491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893CA-BB52-25B2-37D2-733317E15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DEB223E-1797-A289-A321-57C7279486F2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次の□にあてはまる記号を</a:t>
            </a:r>
            <a:r>
              <a:rPr kumimoji="0" lang="ja-JP" altLang="en-US" sz="2800" b="1" dirty="0">
                <a:latin typeface="+mn-ea"/>
              </a:rPr>
              <a:t>㋐</a:t>
            </a:r>
            <a:r>
              <a:rPr kumimoji="0" lang="en-US" altLang="ja-JP" sz="2800" dirty="0">
                <a:latin typeface="+mn-ea"/>
              </a:rPr>
              <a:t>〜</a:t>
            </a:r>
            <a:r>
              <a:rPr kumimoji="0" lang="ja-JP" altLang="en-US" sz="2800" b="1" dirty="0">
                <a:latin typeface="+mn-ea"/>
              </a:rPr>
              <a:t>㋒</a:t>
            </a:r>
            <a:r>
              <a:rPr kumimoji="0" lang="ja-JP" altLang="en-US" sz="2800" dirty="0">
                <a:latin typeface="+mn-ea"/>
              </a:rPr>
              <a:t>の中から</a:t>
            </a:r>
            <a:r>
              <a:rPr lang="ja-JP" altLang="en-US" sz="2800" dirty="0">
                <a:latin typeface="+mn-ea"/>
              </a:rPr>
              <a:t>１つ選びましょう。</a:t>
            </a:r>
            <a:endParaRPr lang="en-US" altLang="ja-JP" sz="2800" dirty="0">
              <a:latin typeface="+mn-ea"/>
            </a:endParaRPr>
          </a:p>
          <a:p>
            <a:pPr lvl="0" algn="ctr"/>
            <a:r>
              <a:rPr lang="en-US" altLang="ja-JP" sz="2800" dirty="0">
                <a:latin typeface="+mn-ea"/>
              </a:rPr>
              <a:t>697</a:t>
            </a:r>
            <a:r>
              <a:rPr lang="ja-JP" altLang="en-US" sz="2800" dirty="0">
                <a:latin typeface="+mn-ea"/>
              </a:rPr>
              <a:t> □ </a:t>
            </a:r>
            <a:r>
              <a:rPr lang="en-US" altLang="ja-JP" sz="2800" dirty="0">
                <a:latin typeface="+mn-ea"/>
              </a:rPr>
              <a:t>679</a:t>
            </a:r>
          </a:p>
          <a:p>
            <a:pPr lvl="0" algn="ctr"/>
            <a:r>
              <a:rPr lang="ja-JP" altLang="en-US" sz="2800" dirty="0">
                <a:latin typeface="+mn-ea"/>
              </a:rPr>
              <a:t>（　　</a:t>
            </a:r>
            <a:r>
              <a:rPr lang="ja-JP" altLang="en-US" sz="2800" b="1" dirty="0">
                <a:latin typeface="+mn-ea"/>
              </a:rPr>
              <a:t>㋐＜　　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㋑＝　</a:t>
            </a:r>
            <a:r>
              <a:rPr lang="ja-JP" altLang="en-US" sz="2800" dirty="0">
                <a:latin typeface="+mn-ea"/>
              </a:rPr>
              <a:t>　　</a:t>
            </a:r>
            <a:r>
              <a:rPr lang="ja-JP" altLang="en-US" sz="2800" b="1" dirty="0">
                <a:latin typeface="+mn-ea"/>
              </a:rPr>
              <a:t>㋒</a:t>
            </a:r>
            <a:r>
              <a:rPr lang="ja-JP" altLang="en-US" sz="2800" b="1">
                <a:latin typeface="+mn-ea"/>
              </a:rPr>
              <a:t>＞</a:t>
            </a:r>
            <a:r>
              <a:rPr lang="ja-JP" altLang="en-US" sz="2800">
                <a:latin typeface="+mn-ea"/>
              </a:rPr>
              <a:t>　　）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7D365831-C95B-32BF-FE5E-C1CF15374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2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47E03BB-72DC-C2A3-04F5-EE2A7C653DE1}"/>
              </a:ext>
            </a:extLst>
          </p:cNvPr>
          <p:cNvSpPr txBox="1"/>
          <p:nvPr/>
        </p:nvSpPr>
        <p:spPr>
          <a:xfrm>
            <a:off x="0" y="6488668"/>
            <a:ext cx="97184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180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１</a:t>
            </a:r>
            <a:r>
              <a:rPr lang="ja-JP" altLang="ja-JP" sz="1800">
                <a:latin typeface="+mn-ea"/>
              </a:rPr>
              <a:t>年</a:t>
            </a:r>
            <a:r>
              <a:rPr lang="en-US" altLang="ja-JP" sz="1800" dirty="0">
                <a:latin typeface="+mn-ea"/>
              </a:rPr>
              <a:t>14.</a:t>
            </a:r>
            <a:r>
              <a:rPr lang="ja-JP" altLang="en-US" sz="1800">
                <a:latin typeface="+mn-ea"/>
              </a:rPr>
              <a:t>おおきいかず</a:t>
            </a:r>
            <a:r>
              <a:rPr lang="ja-JP" altLang="ja-JP" sz="180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２</a:t>
            </a:r>
            <a:r>
              <a:rPr lang="ja-JP" altLang="ja-JP" sz="1800">
                <a:latin typeface="+mn-ea"/>
              </a:rPr>
              <a:t>年</a:t>
            </a:r>
            <a:r>
              <a:rPr lang="ja-JP" altLang="en-US" sz="1800">
                <a:latin typeface="+mn-ea"/>
              </a:rPr>
              <a:t>５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３けたの数</a:t>
            </a:r>
            <a:r>
              <a:rPr lang="ja-JP" altLang="ja-JP" sz="1800">
                <a:latin typeface="+mn-ea"/>
              </a:rPr>
              <a:t>】</a:t>
            </a:r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３年９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大きい数のしくみ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82819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6B450-3721-B0E1-9A29-A88501FC6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0455476E-CB05-6EDC-9289-0B28675F0E53}"/>
              </a:ext>
            </a:extLst>
          </p:cNvPr>
          <p:cNvSpPr txBox="1"/>
          <p:nvPr/>
        </p:nvSpPr>
        <p:spPr>
          <a:xfrm>
            <a:off x="881726" y="543726"/>
            <a:ext cx="1054025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次の文は、</a:t>
            </a:r>
            <a:r>
              <a:rPr lang="en-US" altLang="ja-JP" sz="2800" dirty="0">
                <a:latin typeface="+mn-ea"/>
              </a:rPr>
              <a:t>2700</a:t>
            </a:r>
            <a:r>
              <a:rPr lang="ja-JP" altLang="en-US" sz="2800" dirty="0">
                <a:latin typeface="+mn-ea"/>
              </a:rPr>
              <a:t>がどんな数か説明したものです。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en-US" sz="2800" b="1" dirty="0">
                <a:latin typeface="+mn-ea"/>
              </a:rPr>
              <a:t>㋐</a:t>
            </a:r>
            <a:r>
              <a:rPr lang="en-US" altLang="ja-JP" sz="2800" dirty="0">
                <a:latin typeface="+mn-ea"/>
              </a:rPr>
              <a:t>〜</a:t>
            </a:r>
            <a:r>
              <a:rPr lang="ja-JP" altLang="en-US" sz="2800" b="1" dirty="0">
                <a:latin typeface="+mn-ea"/>
              </a:rPr>
              <a:t>㋔</a:t>
            </a:r>
            <a:r>
              <a:rPr lang="ja-JP" altLang="en-US" sz="2800" dirty="0">
                <a:latin typeface="+mn-ea"/>
              </a:rPr>
              <a:t>の説明の中から、正しいものをすべて選びましょう。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㋐ </a:t>
            </a:r>
            <a:r>
              <a:rPr lang="en-US" altLang="ja-JP" sz="2800" dirty="0">
                <a:latin typeface="+mn-ea"/>
              </a:rPr>
              <a:t>2700</a:t>
            </a:r>
            <a:r>
              <a:rPr lang="ja-JP" altLang="en-US" sz="2800" dirty="0">
                <a:latin typeface="+mn-ea"/>
              </a:rPr>
              <a:t>は、</a:t>
            </a:r>
            <a:r>
              <a:rPr lang="en-US" altLang="ja-JP" sz="2800" dirty="0">
                <a:latin typeface="+mn-ea"/>
              </a:rPr>
              <a:t>2000</a:t>
            </a:r>
            <a:r>
              <a:rPr lang="ja-JP" altLang="en-US" sz="2800" dirty="0">
                <a:latin typeface="+mn-ea"/>
              </a:rPr>
              <a:t>と</a:t>
            </a:r>
            <a:r>
              <a:rPr lang="en-US" altLang="ja-JP" sz="2800" dirty="0">
                <a:latin typeface="+mn-ea"/>
              </a:rPr>
              <a:t>700</a:t>
            </a:r>
            <a:r>
              <a:rPr lang="ja-JP" altLang="en-US" sz="2800" dirty="0">
                <a:latin typeface="+mn-ea"/>
              </a:rPr>
              <a:t>をあわせた数です。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㋑ </a:t>
            </a:r>
            <a:r>
              <a:rPr lang="en-US" altLang="ja-JP" sz="2800" dirty="0">
                <a:latin typeface="+mn-ea"/>
              </a:rPr>
              <a:t>2700</a:t>
            </a:r>
            <a:r>
              <a:rPr lang="ja-JP" altLang="en-US" sz="2800" dirty="0">
                <a:latin typeface="+mn-ea"/>
              </a:rPr>
              <a:t>は、</a:t>
            </a:r>
            <a:r>
              <a:rPr lang="en-US" altLang="ja-JP" sz="2800" dirty="0">
                <a:latin typeface="+mn-ea"/>
              </a:rPr>
              <a:t>3000</a:t>
            </a:r>
            <a:r>
              <a:rPr lang="ja-JP" altLang="en-US" sz="2800" dirty="0">
                <a:latin typeface="+mn-ea"/>
              </a:rPr>
              <a:t>より</a:t>
            </a:r>
            <a:r>
              <a:rPr lang="en-US" altLang="ja-JP" sz="2800" dirty="0">
                <a:latin typeface="+mn-ea"/>
              </a:rPr>
              <a:t>700</a:t>
            </a:r>
            <a:r>
              <a:rPr lang="ja-JP" altLang="en-US" sz="2800" dirty="0">
                <a:latin typeface="+mn-ea"/>
              </a:rPr>
              <a:t>小さい数です。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㋒ </a:t>
            </a:r>
            <a:r>
              <a:rPr lang="en-US" altLang="ja-JP" sz="2800" dirty="0">
                <a:latin typeface="+mn-ea"/>
              </a:rPr>
              <a:t>2700</a:t>
            </a:r>
            <a:r>
              <a:rPr lang="ja-JP" altLang="en-US" sz="2800" dirty="0">
                <a:latin typeface="+mn-ea"/>
              </a:rPr>
              <a:t>は、</a:t>
            </a:r>
            <a:r>
              <a:rPr lang="en-US" altLang="ja-JP" sz="2800" dirty="0">
                <a:latin typeface="+mn-ea"/>
              </a:rPr>
              <a:t>1000</a:t>
            </a:r>
            <a:r>
              <a:rPr lang="ja-JP" altLang="en-US" sz="2800" dirty="0">
                <a:latin typeface="+mn-ea"/>
              </a:rPr>
              <a:t>を</a:t>
            </a:r>
            <a:r>
              <a:rPr lang="en-US" altLang="ja-JP" sz="2800" dirty="0">
                <a:latin typeface="+mn-ea"/>
              </a:rPr>
              <a:t>27</a:t>
            </a:r>
            <a:r>
              <a:rPr lang="ja-JP" altLang="en-US" sz="2800" dirty="0">
                <a:latin typeface="+mn-ea"/>
              </a:rPr>
              <a:t>こ集めた数です。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㋓ </a:t>
            </a:r>
            <a:r>
              <a:rPr lang="en-US" altLang="ja-JP" sz="2800" dirty="0">
                <a:latin typeface="+mn-ea"/>
              </a:rPr>
              <a:t>2700</a:t>
            </a:r>
            <a:r>
              <a:rPr lang="ja-JP" altLang="en-US" sz="2800" dirty="0">
                <a:latin typeface="+mn-ea"/>
              </a:rPr>
              <a:t>は、</a:t>
            </a:r>
            <a:r>
              <a:rPr lang="en-US" altLang="ja-JP" sz="2800" dirty="0">
                <a:latin typeface="+mn-ea"/>
              </a:rPr>
              <a:t>100</a:t>
            </a:r>
            <a:r>
              <a:rPr lang="ja-JP" altLang="en-US" sz="2800" dirty="0">
                <a:latin typeface="+mn-ea"/>
              </a:rPr>
              <a:t>を</a:t>
            </a:r>
            <a:r>
              <a:rPr lang="en-US" altLang="ja-JP" sz="2800" dirty="0">
                <a:latin typeface="+mn-ea"/>
              </a:rPr>
              <a:t>270</a:t>
            </a:r>
            <a:r>
              <a:rPr lang="ja-JP" altLang="en-US" sz="2800" dirty="0">
                <a:latin typeface="+mn-ea"/>
              </a:rPr>
              <a:t>こ集めた数です。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㋔ </a:t>
            </a:r>
            <a:r>
              <a:rPr lang="en-US" altLang="ja-JP" sz="2800" dirty="0">
                <a:latin typeface="+mn-ea"/>
              </a:rPr>
              <a:t>2700</a:t>
            </a:r>
            <a:r>
              <a:rPr lang="ja-JP" altLang="en-US" sz="2800" dirty="0">
                <a:latin typeface="+mn-ea"/>
              </a:rPr>
              <a:t>は、</a:t>
            </a:r>
            <a:r>
              <a:rPr lang="en-US" altLang="ja-JP" sz="2800" dirty="0">
                <a:latin typeface="+mn-ea"/>
              </a:rPr>
              <a:t>100</a:t>
            </a:r>
            <a:r>
              <a:rPr lang="ja-JP" altLang="en-US" sz="2800" dirty="0">
                <a:latin typeface="+mn-ea"/>
              </a:rPr>
              <a:t>を</a:t>
            </a:r>
            <a:r>
              <a:rPr lang="en-US" altLang="ja-JP" sz="2800" dirty="0">
                <a:latin typeface="+mn-ea"/>
              </a:rPr>
              <a:t>27</a:t>
            </a:r>
            <a:r>
              <a:rPr lang="ja-JP" altLang="en-US" sz="2800" dirty="0">
                <a:latin typeface="+mn-ea"/>
              </a:rPr>
              <a:t>こ集めた数です。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FE4FE4C-017F-231E-9372-1FB442647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3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7D1DD0C-0526-B2E7-0A28-77D4B9F2658B}"/>
              </a:ext>
            </a:extLst>
          </p:cNvPr>
          <p:cNvSpPr txBox="1"/>
          <p:nvPr/>
        </p:nvSpPr>
        <p:spPr>
          <a:xfrm>
            <a:off x="0" y="6488668"/>
            <a:ext cx="1219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180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２</a:t>
            </a:r>
            <a:r>
              <a:rPr lang="ja-JP" altLang="ja-JP" sz="1800">
                <a:latin typeface="+mn-ea"/>
              </a:rPr>
              <a:t>年</a:t>
            </a:r>
            <a:r>
              <a:rPr lang="ja-JP" altLang="en-US" sz="1800">
                <a:latin typeface="+mn-ea"/>
              </a:rPr>
              <a:t>５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３けたの数</a:t>
            </a:r>
            <a:r>
              <a:rPr lang="ja-JP" altLang="ja-JP" sz="1800">
                <a:latin typeface="+mn-ea"/>
              </a:rPr>
              <a:t>】</a:t>
            </a:r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２年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４けたの数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３年９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大きい数のしくみ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４年１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大きい数のしくみ</a:t>
            </a:r>
            <a:r>
              <a:rPr lang="en-US" altLang="ja-JP" sz="1800" dirty="0">
                <a:latin typeface="+mn-ea"/>
              </a:rPr>
              <a:t>】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87619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3CEF1-C4E6-F94D-E215-EC1DBECB9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F16A712-28B4-E0E3-77AA-30B7A6970858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図のように、カードをならべて数を表しました。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en-US" sz="2800" dirty="0">
                <a:latin typeface="+mn-ea"/>
              </a:rPr>
              <a:t>表している数を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A44F4A3-0A27-F8E1-4A39-C6197D84E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4</a:t>
            </a:fld>
            <a:endParaRPr kumimoji="1" lang="ja-JP" altLang="en-US" dirty="0">
              <a:latin typeface="+mn-ea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9F7490AF-A102-6332-A539-0DCA7BEAF5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241574"/>
              </p:ext>
            </p:extLst>
          </p:nvPr>
        </p:nvGraphicFramePr>
        <p:xfrm>
          <a:off x="881726" y="2821080"/>
          <a:ext cx="10706364" cy="225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91">
                  <a:extLst>
                    <a:ext uri="{9D8B030D-6E8A-4147-A177-3AD203B41FA5}">
                      <a16:colId xmlns:a16="http://schemas.microsoft.com/office/drawing/2014/main" val="897368446"/>
                    </a:ext>
                  </a:extLst>
                </a:gridCol>
                <a:gridCol w="2676591">
                  <a:extLst>
                    <a:ext uri="{9D8B030D-6E8A-4147-A177-3AD203B41FA5}">
                      <a16:colId xmlns:a16="http://schemas.microsoft.com/office/drawing/2014/main" val="3607997552"/>
                    </a:ext>
                  </a:extLst>
                </a:gridCol>
                <a:gridCol w="2676591">
                  <a:extLst>
                    <a:ext uri="{9D8B030D-6E8A-4147-A177-3AD203B41FA5}">
                      <a16:colId xmlns:a16="http://schemas.microsoft.com/office/drawing/2014/main" val="3151703707"/>
                    </a:ext>
                  </a:extLst>
                </a:gridCol>
                <a:gridCol w="2676591">
                  <a:extLst>
                    <a:ext uri="{9D8B030D-6E8A-4147-A177-3AD203B41FA5}">
                      <a16:colId xmlns:a16="http://schemas.microsoft.com/office/drawing/2014/main" val="29660619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6562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/>
                        <a:t>千の位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/>
                        <a:t>百の位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/>
                        <a:t>十の位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/>
                        <a:t>一の位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210241"/>
                  </a:ext>
                </a:extLst>
              </a:tr>
            </a:tbl>
          </a:graphicData>
        </a:graphic>
      </p:graphicFrame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2E3348C-9A55-8AEB-B1BE-F3A329FFF8D2}"/>
              </a:ext>
            </a:extLst>
          </p:cNvPr>
          <p:cNvSpPr/>
          <p:nvPr/>
        </p:nvSpPr>
        <p:spPr>
          <a:xfrm>
            <a:off x="1832287" y="4196579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1000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7E19C27-AE4E-CA67-3A0F-B8A7B7452DCD}"/>
              </a:ext>
            </a:extLst>
          </p:cNvPr>
          <p:cNvSpPr/>
          <p:nvPr/>
        </p:nvSpPr>
        <p:spPr>
          <a:xfrm>
            <a:off x="1832282" y="3873556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1000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B1090C3-C9CE-632D-F128-77DE56A88EA2}"/>
              </a:ext>
            </a:extLst>
          </p:cNvPr>
          <p:cNvSpPr/>
          <p:nvPr/>
        </p:nvSpPr>
        <p:spPr>
          <a:xfrm>
            <a:off x="1832283" y="3550533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1000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D2CE4423-A534-F343-E927-D7BA0CAC320B}"/>
              </a:ext>
            </a:extLst>
          </p:cNvPr>
          <p:cNvSpPr/>
          <p:nvPr/>
        </p:nvSpPr>
        <p:spPr>
          <a:xfrm>
            <a:off x="1832284" y="3227510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1000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376B47E6-0CE9-B83A-53A0-B8331306DFA1}"/>
              </a:ext>
            </a:extLst>
          </p:cNvPr>
          <p:cNvSpPr/>
          <p:nvPr/>
        </p:nvSpPr>
        <p:spPr>
          <a:xfrm>
            <a:off x="3635828" y="4196579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D020252A-BF65-1479-2C8A-775E47CEA5EE}"/>
              </a:ext>
            </a:extLst>
          </p:cNvPr>
          <p:cNvSpPr/>
          <p:nvPr/>
        </p:nvSpPr>
        <p:spPr>
          <a:xfrm>
            <a:off x="3635823" y="3873556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846E0605-A101-741C-D7CE-361781FEF5B4}"/>
              </a:ext>
            </a:extLst>
          </p:cNvPr>
          <p:cNvSpPr/>
          <p:nvPr/>
        </p:nvSpPr>
        <p:spPr>
          <a:xfrm>
            <a:off x="3635824" y="3550533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66ED1D46-E6B0-3337-8FE3-563E88508AB5}"/>
              </a:ext>
            </a:extLst>
          </p:cNvPr>
          <p:cNvSpPr/>
          <p:nvPr/>
        </p:nvSpPr>
        <p:spPr>
          <a:xfrm>
            <a:off x="3635825" y="3227510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B846427D-2DCC-E082-DC7C-2FD08BD51C07}"/>
              </a:ext>
            </a:extLst>
          </p:cNvPr>
          <p:cNvSpPr/>
          <p:nvPr/>
        </p:nvSpPr>
        <p:spPr>
          <a:xfrm>
            <a:off x="3635824" y="2904487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2654FDC3-6081-873A-D6C4-F14AAD09DD9D}"/>
              </a:ext>
            </a:extLst>
          </p:cNvPr>
          <p:cNvSpPr/>
          <p:nvPr/>
        </p:nvSpPr>
        <p:spPr>
          <a:xfrm>
            <a:off x="4494423" y="4196579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8CA19E3F-3577-A4B9-D8F2-F10305FA8CED}"/>
              </a:ext>
            </a:extLst>
          </p:cNvPr>
          <p:cNvSpPr/>
          <p:nvPr/>
        </p:nvSpPr>
        <p:spPr>
          <a:xfrm>
            <a:off x="4494418" y="3873556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885E7C7D-BF51-46B0-1D78-9C47E8D30263}"/>
              </a:ext>
            </a:extLst>
          </p:cNvPr>
          <p:cNvSpPr/>
          <p:nvPr/>
        </p:nvSpPr>
        <p:spPr>
          <a:xfrm>
            <a:off x="4494419" y="3550533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E5087DD4-6EA3-32E5-2836-166D457E1218}"/>
              </a:ext>
            </a:extLst>
          </p:cNvPr>
          <p:cNvSpPr/>
          <p:nvPr/>
        </p:nvSpPr>
        <p:spPr>
          <a:xfrm>
            <a:off x="4494420" y="3227510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85FAA29D-DF13-244F-EFF5-48A147A33A21}"/>
              </a:ext>
            </a:extLst>
          </p:cNvPr>
          <p:cNvSpPr/>
          <p:nvPr/>
        </p:nvSpPr>
        <p:spPr>
          <a:xfrm>
            <a:off x="4494419" y="2904487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DE03F01E-5D6C-698C-EDC2-BB83F039EFF5}"/>
              </a:ext>
            </a:extLst>
          </p:cNvPr>
          <p:cNvSpPr/>
          <p:nvPr/>
        </p:nvSpPr>
        <p:spPr>
          <a:xfrm>
            <a:off x="5353017" y="4196579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E37EA7FD-0DA7-68FE-899C-7365E9E83705}"/>
              </a:ext>
            </a:extLst>
          </p:cNvPr>
          <p:cNvSpPr/>
          <p:nvPr/>
        </p:nvSpPr>
        <p:spPr>
          <a:xfrm>
            <a:off x="5353012" y="3873556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2FFF2BC3-DDF4-8A3B-7CA4-C1AD05868726}"/>
              </a:ext>
            </a:extLst>
          </p:cNvPr>
          <p:cNvSpPr/>
          <p:nvPr/>
        </p:nvSpPr>
        <p:spPr>
          <a:xfrm>
            <a:off x="6296343" y="4196579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75B36A0D-59BE-4119-D163-292C20162B94}"/>
              </a:ext>
            </a:extLst>
          </p:cNvPr>
          <p:cNvSpPr/>
          <p:nvPr/>
        </p:nvSpPr>
        <p:spPr>
          <a:xfrm>
            <a:off x="6296338" y="3873556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76C3CE3B-EC91-2FFF-1C25-969E84FE2362}"/>
              </a:ext>
            </a:extLst>
          </p:cNvPr>
          <p:cNvSpPr/>
          <p:nvPr/>
        </p:nvSpPr>
        <p:spPr>
          <a:xfrm>
            <a:off x="6296339" y="3550533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F4E4D5B3-D4F4-86D9-B6FD-2B97A87BE0D6}"/>
              </a:ext>
            </a:extLst>
          </p:cNvPr>
          <p:cNvSpPr/>
          <p:nvPr/>
        </p:nvSpPr>
        <p:spPr>
          <a:xfrm>
            <a:off x="6296340" y="3227510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18910986-CD63-00DE-CFAE-4F8D60F2750E}"/>
              </a:ext>
            </a:extLst>
          </p:cNvPr>
          <p:cNvSpPr/>
          <p:nvPr/>
        </p:nvSpPr>
        <p:spPr>
          <a:xfrm>
            <a:off x="6296339" y="2904487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012C0CD9-3E04-83E6-DA57-3BE01F07BBC6}"/>
              </a:ext>
            </a:extLst>
          </p:cNvPr>
          <p:cNvSpPr/>
          <p:nvPr/>
        </p:nvSpPr>
        <p:spPr>
          <a:xfrm>
            <a:off x="7154938" y="4196579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AFC9DF75-9AE4-E0BA-3644-42291DA7DA83}"/>
              </a:ext>
            </a:extLst>
          </p:cNvPr>
          <p:cNvSpPr/>
          <p:nvPr/>
        </p:nvSpPr>
        <p:spPr>
          <a:xfrm>
            <a:off x="7154933" y="3873556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1F892F24-B7C4-BF26-8793-266818C62D86}"/>
              </a:ext>
            </a:extLst>
          </p:cNvPr>
          <p:cNvSpPr/>
          <p:nvPr/>
        </p:nvSpPr>
        <p:spPr>
          <a:xfrm>
            <a:off x="7154934" y="3550533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721DA073-B3E2-60E0-3ADE-56C01450F7D4}"/>
              </a:ext>
            </a:extLst>
          </p:cNvPr>
          <p:cNvSpPr/>
          <p:nvPr/>
        </p:nvSpPr>
        <p:spPr>
          <a:xfrm>
            <a:off x="7154935" y="3227510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4008DD7E-32BD-0491-F2D2-F8A3B841BFEE}"/>
              </a:ext>
            </a:extLst>
          </p:cNvPr>
          <p:cNvSpPr/>
          <p:nvPr/>
        </p:nvSpPr>
        <p:spPr>
          <a:xfrm>
            <a:off x="7154934" y="2904487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96D77842-D726-1425-4765-7350E4E5F77D}"/>
              </a:ext>
            </a:extLst>
          </p:cNvPr>
          <p:cNvSpPr/>
          <p:nvPr/>
        </p:nvSpPr>
        <p:spPr>
          <a:xfrm>
            <a:off x="8013532" y="4196579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B634DE2B-1198-B8DB-A0A9-6C04B963CF0F}"/>
              </a:ext>
            </a:extLst>
          </p:cNvPr>
          <p:cNvSpPr/>
          <p:nvPr/>
        </p:nvSpPr>
        <p:spPr>
          <a:xfrm>
            <a:off x="8013527" y="3873556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10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C6144838-CC01-1D99-1C66-4B0ECF6EF070}"/>
              </a:ext>
            </a:extLst>
          </p:cNvPr>
          <p:cNvSpPr/>
          <p:nvPr/>
        </p:nvSpPr>
        <p:spPr>
          <a:xfrm>
            <a:off x="9404562" y="4196579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13E949F0-A76B-E70E-D2A8-601AFA014F51}"/>
              </a:ext>
            </a:extLst>
          </p:cNvPr>
          <p:cNvSpPr/>
          <p:nvPr/>
        </p:nvSpPr>
        <p:spPr>
          <a:xfrm>
            <a:off x="9404557" y="3873556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BA561042-3AC6-355E-EBE1-C2968BEC8973}"/>
              </a:ext>
            </a:extLst>
          </p:cNvPr>
          <p:cNvSpPr/>
          <p:nvPr/>
        </p:nvSpPr>
        <p:spPr>
          <a:xfrm>
            <a:off x="9404558" y="3550533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95A091F8-9544-0A41-D612-3986C93F3107}"/>
              </a:ext>
            </a:extLst>
          </p:cNvPr>
          <p:cNvSpPr/>
          <p:nvPr/>
        </p:nvSpPr>
        <p:spPr>
          <a:xfrm>
            <a:off x="9404559" y="3227510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2ABAF92B-A58F-728A-0A05-752E9DA314FE}"/>
              </a:ext>
            </a:extLst>
          </p:cNvPr>
          <p:cNvSpPr/>
          <p:nvPr/>
        </p:nvSpPr>
        <p:spPr>
          <a:xfrm>
            <a:off x="9404558" y="2904487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6E216CCC-FF69-C517-4F93-6032BFED51BE}"/>
              </a:ext>
            </a:extLst>
          </p:cNvPr>
          <p:cNvSpPr/>
          <p:nvPr/>
        </p:nvSpPr>
        <p:spPr>
          <a:xfrm>
            <a:off x="10263157" y="4196579"/>
            <a:ext cx="804651" cy="2882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+mn-ea"/>
              </a:rPr>
              <a:t>1</a:t>
            </a:r>
            <a:endParaRPr kumimoji="1" lang="ja-JP" altLang="en-US" sz="160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A3D9081-A7D9-8806-868E-F6F648AD6A6A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180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２</a:t>
            </a:r>
            <a:r>
              <a:rPr lang="ja-JP" altLang="ja-JP" sz="1800">
                <a:latin typeface="+mn-ea"/>
              </a:rPr>
              <a:t>年</a:t>
            </a:r>
            <a:r>
              <a:rPr lang="ja-JP" altLang="en-US" sz="1800">
                <a:latin typeface="+mn-ea"/>
              </a:rPr>
              <a:t>５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３けたの数</a:t>
            </a:r>
            <a:r>
              <a:rPr lang="ja-JP" altLang="ja-JP" sz="1800">
                <a:latin typeface="+mn-ea"/>
              </a:rPr>
              <a:t>】</a:t>
            </a:r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２年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４けたの数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881980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E5DF3-C619-8809-4D82-0672F9514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C24DACA1-A0FE-BA85-5A75-CA6D6542D849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0540253" cy="34638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/>
                <a:r>
                  <a:rPr lang="ja-JP" altLang="en-US" sz="2800" dirty="0">
                    <a:latin typeface="+mn-ea"/>
                  </a:rPr>
                  <a:t>次の文は、それぞれ数について説明したものです。</a:t>
                </a:r>
                <a:endParaRPr lang="en-US" altLang="ja-JP" sz="2800" dirty="0">
                  <a:latin typeface="+mn-ea"/>
                </a:endParaRPr>
              </a:p>
              <a:p>
                <a:pPr lvl="0"/>
                <a:r>
                  <a:rPr lang="ja-JP" altLang="en-US" sz="2800" b="1" dirty="0">
                    <a:latin typeface="+mn-ea"/>
                  </a:rPr>
                  <a:t>㋐</a:t>
                </a:r>
                <a:r>
                  <a:rPr lang="en-US" altLang="ja-JP" sz="2800" dirty="0">
                    <a:latin typeface="+mn-ea"/>
                  </a:rPr>
                  <a:t>〜</a:t>
                </a:r>
                <a:r>
                  <a:rPr lang="ja-JP" altLang="en-US" sz="2800" b="1" dirty="0">
                    <a:latin typeface="+mn-ea"/>
                  </a:rPr>
                  <a:t>㋔</a:t>
                </a:r>
                <a:r>
                  <a:rPr lang="ja-JP" altLang="en-US" sz="2800" dirty="0">
                    <a:latin typeface="+mn-ea"/>
                  </a:rPr>
                  <a:t>の説明の中から、正しいものをすべて選びましょう。</a:t>
                </a:r>
                <a:endParaRPr lang="en-US" altLang="ja-JP" sz="2800" dirty="0">
                  <a:latin typeface="+mn-ea"/>
                </a:endParaRPr>
              </a:p>
              <a:p>
                <a:r>
                  <a:rPr lang="ja-JP" altLang="en-US" sz="2800" b="1" dirty="0">
                    <a:latin typeface="+mn-ea"/>
                  </a:rPr>
                  <a:t> ㋐ </a:t>
                </a:r>
                <a:r>
                  <a:rPr lang="en-US" altLang="ja-JP" sz="2800" dirty="0">
                    <a:latin typeface="+mn-ea"/>
                  </a:rPr>
                  <a:t>58</a:t>
                </a:r>
                <a:r>
                  <a:rPr lang="ja-JP" altLang="en-US" sz="2800" dirty="0">
                    <a:latin typeface="+mn-ea"/>
                  </a:rPr>
                  <a:t>を</a:t>
                </a:r>
                <a:r>
                  <a:rPr lang="en-US" altLang="ja-JP" sz="2800" dirty="0">
                    <a:latin typeface="+mn-ea"/>
                  </a:rPr>
                  <a:t>10</a:t>
                </a:r>
                <a:r>
                  <a:rPr lang="ja-JP" altLang="en-US" sz="2800" dirty="0">
                    <a:latin typeface="+mn-ea"/>
                  </a:rPr>
                  <a:t>倍した数は</a:t>
                </a:r>
                <a:r>
                  <a:rPr lang="en-US" altLang="ja-JP" sz="2800" dirty="0">
                    <a:latin typeface="+mn-ea"/>
                  </a:rPr>
                  <a:t>580</a:t>
                </a:r>
                <a:r>
                  <a:rPr lang="ja-JP" altLang="en-US" sz="2800" dirty="0">
                    <a:latin typeface="+mn-ea"/>
                  </a:rPr>
                  <a:t>です。</a:t>
                </a:r>
                <a:endParaRPr lang="en-US" altLang="ja-JP" sz="2800" dirty="0">
                  <a:latin typeface="+mn-ea"/>
                </a:endParaRPr>
              </a:p>
              <a:p>
                <a:r>
                  <a:rPr lang="ja-JP" altLang="en-US" sz="2800" b="1" dirty="0">
                    <a:latin typeface="+mn-ea"/>
                  </a:rPr>
                  <a:t> ㋑ </a:t>
                </a:r>
                <a:r>
                  <a:rPr lang="en-US" altLang="ja-JP" sz="2800" dirty="0">
                    <a:latin typeface="+mn-ea"/>
                  </a:rPr>
                  <a:t>58</a:t>
                </a:r>
                <a:r>
                  <a:rPr lang="ja-JP" altLang="en-US" sz="2800" dirty="0">
                    <a:latin typeface="+mn-ea"/>
                  </a:rPr>
                  <a:t>を</a:t>
                </a:r>
                <a:r>
                  <a:rPr lang="en-US" altLang="ja-JP" sz="2800" dirty="0">
                    <a:latin typeface="+mn-ea"/>
                  </a:rPr>
                  <a:t>100</a:t>
                </a:r>
                <a:r>
                  <a:rPr lang="ja-JP" altLang="en-US" sz="2800" dirty="0">
                    <a:latin typeface="+mn-ea"/>
                  </a:rPr>
                  <a:t>倍した数は</a:t>
                </a:r>
                <a:r>
                  <a:rPr lang="en-US" altLang="ja-JP" sz="2800" dirty="0">
                    <a:latin typeface="+mn-ea"/>
                  </a:rPr>
                  <a:t>580</a:t>
                </a:r>
                <a:r>
                  <a:rPr lang="ja-JP" altLang="en-US" sz="2800" dirty="0">
                    <a:latin typeface="+mn-ea"/>
                  </a:rPr>
                  <a:t>です。</a:t>
                </a:r>
                <a:endParaRPr lang="en-US" altLang="ja-JP" sz="2800" dirty="0">
                  <a:latin typeface="+mn-ea"/>
                </a:endParaRPr>
              </a:p>
              <a:p>
                <a:r>
                  <a:rPr lang="ja-JP" altLang="en-US" sz="2800" b="1" dirty="0">
                    <a:latin typeface="+mn-ea"/>
                  </a:rPr>
                  <a:t> ㋒ </a:t>
                </a:r>
                <a:r>
                  <a:rPr lang="en-US" altLang="ja-JP" sz="2800" dirty="0">
                    <a:latin typeface="+mn-ea"/>
                  </a:rPr>
                  <a:t>58</a:t>
                </a:r>
                <a:r>
                  <a:rPr lang="ja-JP" altLang="en-US" sz="2800" dirty="0">
                    <a:latin typeface="+mn-ea"/>
                  </a:rPr>
                  <a:t>を</a:t>
                </a:r>
                <a:r>
                  <a:rPr lang="en-US" altLang="ja-JP" sz="2800" dirty="0">
                    <a:latin typeface="+mn-ea"/>
                  </a:rPr>
                  <a:t>10</a:t>
                </a:r>
                <a:r>
                  <a:rPr lang="ja-JP" altLang="en-US" sz="2800" dirty="0">
                    <a:latin typeface="+mn-ea"/>
                  </a:rPr>
                  <a:t>倍した数を、さらに</a:t>
                </a:r>
                <a:r>
                  <a:rPr lang="en-US" altLang="ja-JP" sz="2800" dirty="0">
                    <a:latin typeface="+mn-ea"/>
                  </a:rPr>
                  <a:t>10</a:t>
                </a:r>
                <a:r>
                  <a:rPr lang="ja-JP" altLang="en-US" sz="2800" dirty="0">
                    <a:latin typeface="+mn-ea"/>
                  </a:rPr>
                  <a:t>倍すると</a:t>
                </a:r>
                <a:r>
                  <a:rPr lang="en-US" altLang="ja-JP" sz="2800" dirty="0">
                    <a:latin typeface="+mn-ea"/>
                  </a:rPr>
                  <a:t>580</a:t>
                </a:r>
                <a:r>
                  <a:rPr lang="ja-JP" altLang="en-US" sz="2800" dirty="0">
                    <a:latin typeface="+mn-ea"/>
                  </a:rPr>
                  <a:t>です。</a:t>
                </a:r>
                <a:endParaRPr lang="en-US" altLang="ja-JP" sz="2800" dirty="0">
                  <a:latin typeface="+mn-ea"/>
                </a:endParaRPr>
              </a:p>
              <a:p>
                <a:r>
                  <a:rPr lang="ja-JP" altLang="en-US" sz="2800" b="1" dirty="0">
                    <a:latin typeface="+mn-ea"/>
                  </a:rPr>
                  <a:t> ㋓ </a:t>
                </a:r>
                <a:r>
                  <a:rPr lang="en-US" altLang="ja-JP" sz="2800" dirty="0">
                    <a:latin typeface="+mn-ea"/>
                  </a:rPr>
                  <a:t>580</a:t>
                </a:r>
                <a:r>
                  <a:rPr lang="ja-JP" altLang="en-US" sz="2800" dirty="0">
                    <a:latin typeface="+mn-ea"/>
                  </a:rPr>
                  <a:t>を</a:t>
                </a:r>
                <a:r>
                  <a:rPr lang="en-US" altLang="ja-JP" sz="2800" dirty="0">
                    <a:latin typeface="+mn-ea"/>
                  </a:rPr>
                  <a:t>10</a:t>
                </a:r>
                <a:r>
                  <a:rPr lang="ja-JP" altLang="en-US" sz="2800" dirty="0">
                    <a:latin typeface="+mn-ea"/>
                  </a:rPr>
                  <a:t>でわった数は</a:t>
                </a:r>
                <a:r>
                  <a:rPr lang="en-US" altLang="ja-JP" sz="2800" dirty="0">
                    <a:latin typeface="+mn-ea"/>
                  </a:rPr>
                  <a:t>58</a:t>
                </a:r>
                <a:r>
                  <a:rPr lang="ja-JP" altLang="en-US" sz="2800" dirty="0">
                    <a:latin typeface="+mn-ea"/>
                  </a:rPr>
                  <a:t>です。</a:t>
                </a:r>
                <a:endParaRPr lang="en-US" altLang="ja-JP" sz="2800" dirty="0">
                  <a:latin typeface="+mn-ea"/>
                </a:endParaRPr>
              </a:p>
              <a:p>
                <a:r>
                  <a:rPr lang="ja-JP" altLang="en-US" sz="2800" b="1" dirty="0">
                    <a:latin typeface="+mn-ea"/>
                  </a:rPr>
                  <a:t> ㋔ </a:t>
                </a:r>
                <a:r>
                  <a:rPr lang="en-US" altLang="ja-JP" sz="2800" dirty="0">
                    <a:latin typeface="+mn-ea"/>
                  </a:rPr>
                  <a:t>5800</a:t>
                </a:r>
                <a:r>
                  <a:rPr lang="ja-JP" altLang="en-US" sz="2800" dirty="0">
                    <a:latin typeface="+mn-ea"/>
                  </a:rPr>
                  <a:t>を</a:t>
                </a:r>
                <a:r>
                  <a:rPr lang="en-US" altLang="ja-JP" sz="28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１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BIZ UDゴシック" panose="020B0400000000000000" pitchFamily="49" charset="-128"/>
                            <a:ea typeface="BIZ UDゴシック" panose="020B0400000000000000" pitchFamily="49" charset="-128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altLang="ja-JP" sz="2800" dirty="0">
                    <a:latin typeface="+mn-ea"/>
                  </a:rPr>
                  <a:t> </a:t>
                </a:r>
                <a:r>
                  <a:rPr lang="ja-JP" altLang="en-US" sz="2800" dirty="0">
                    <a:latin typeface="+mn-ea"/>
                  </a:rPr>
                  <a:t>にした数は</a:t>
                </a:r>
                <a:r>
                  <a:rPr lang="en-US" altLang="ja-JP" sz="2800" dirty="0">
                    <a:latin typeface="+mn-ea"/>
                  </a:rPr>
                  <a:t>58</a:t>
                </a:r>
                <a:r>
                  <a:rPr lang="ja-JP" altLang="en-US" sz="2800" dirty="0">
                    <a:latin typeface="+mn-ea"/>
                  </a:rPr>
                  <a:t>です。</a:t>
                </a:r>
                <a:endParaRPr lang="en-US" altLang="ja-JP" sz="2800" b="1" dirty="0">
                  <a:latin typeface="+mn-ea"/>
                </a:endParaRPr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C24DACA1-A0FE-BA85-5A75-CA6D6542D8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0540253" cy="3463897"/>
              </a:xfrm>
              <a:prstGeom prst="rect">
                <a:avLst/>
              </a:prstGeom>
              <a:blipFill>
                <a:blip r:embed="rId2"/>
                <a:stretch>
                  <a:fillRect l="-1215" t="-17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5D6F4D35-B3A6-1839-FA77-9D330AFDB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5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9D97C0D-07F4-1097-BD34-68612A2B80F0}"/>
              </a:ext>
            </a:extLst>
          </p:cNvPr>
          <p:cNvSpPr txBox="1"/>
          <p:nvPr/>
        </p:nvSpPr>
        <p:spPr>
          <a:xfrm>
            <a:off x="0" y="6488668"/>
            <a:ext cx="113010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180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２</a:t>
            </a:r>
            <a:r>
              <a:rPr lang="ja-JP" altLang="ja-JP" sz="1800">
                <a:latin typeface="+mn-ea"/>
              </a:rPr>
              <a:t>年</a:t>
            </a:r>
            <a:r>
              <a:rPr lang="ja-JP" altLang="en-US" sz="1800">
                <a:latin typeface="+mn-ea"/>
              </a:rPr>
              <a:t>５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３けたの数</a:t>
            </a:r>
            <a:r>
              <a:rPr lang="ja-JP" altLang="ja-JP" sz="1800">
                <a:latin typeface="+mn-ea"/>
              </a:rPr>
              <a:t>】</a:t>
            </a:r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２年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４けたの数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３年９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大きい数のしくみ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４年１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大きい数のしくみ</a:t>
            </a:r>
            <a:r>
              <a:rPr lang="en-US" altLang="ja-JP" sz="1800" dirty="0">
                <a:latin typeface="+mn-ea"/>
              </a:rPr>
              <a:t>】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9646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971F7-DE1B-48CC-DF73-2F4D8107A3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F9E221A5-E16B-8F66-669C-88CB190413E6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0540253" cy="12534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７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BIZ UDゴシック" panose="020B0400000000000000" pitchFamily="49" charset="-128"/>
                            <a:ea typeface="BIZ UDゴシック" panose="020B0400000000000000" pitchFamily="49" charset="-128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altLang="ja-JP" sz="28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 </a:t>
                </a:r>
                <a:r>
                  <a:rPr lang="ja-JP" altLang="en-US" sz="28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は</a:t>
                </a:r>
                <a:r>
                  <a:rPr lang="en-US" altLang="ja-JP" sz="28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0.1</a:t>
                </a:r>
                <a:r>
                  <a:rPr lang="ja-JP" altLang="en-US" sz="28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の（　</a:t>
                </a:r>
                <a:r>
                  <a:rPr lang="en-US" altLang="ja-JP" sz="28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①</a:t>
                </a:r>
                <a:r>
                  <a:rPr lang="ja-JP" altLang="en-US" sz="28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　）こ分です。</a:t>
                </a:r>
                <a:endParaRPr lang="en-US" altLang="ja-JP" sz="2800" dirty="0"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  <a:p>
                <a:pPr lvl="0"/>
                <a:r>
                  <a:rPr lang="ja-JP" altLang="ja-JP" sz="28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①にあてはまる数を</a:t>
                </a:r>
                <a:r>
                  <a:rPr lang="ja-JP" altLang="ja-JP" sz="280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答えましょう。</a:t>
                </a:r>
                <a:endParaRPr lang="en-US" altLang="ja-JP" sz="2800" dirty="0"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F9E221A5-E16B-8F66-669C-88CB190413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0540253" cy="1253485"/>
              </a:xfrm>
              <a:prstGeom prst="rect">
                <a:avLst/>
              </a:prstGeom>
              <a:blipFill>
                <a:blip r:embed="rId2"/>
                <a:stretch>
                  <a:fillRect l="-1203" b="-13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67513A2-98AC-59C0-E676-5090B828F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056342C-2016-8A24-8A8A-87EF5EF1A666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３年</a:t>
            </a:r>
            <a:r>
              <a:rPr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15.</a:t>
            </a:r>
            <a:r>
              <a:rPr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分数</a:t>
            </a:r>
            <a:r>
              <a:rPr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817192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F549B-56DD-51FA-1CC2-985D97664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70096AA1-DA25-7EEF-7A58-5CA8F84A4B34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2800" dirty="0">
                <a:latin typeface="+mn-ea"/>
              </a:rPr>
              <a:t>2.846</a:t>
            </a:r>
            <a:r>
              <a:rPr lang="ja-JP" altLang="en-US" sz="2800" dirty="0">
                <a:latin typeface="+mn-ea"/>
              </a:rPr>
              <a:t>という数について、表を完成させます。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ja-JP" sz="2800" dirty="0">
                <a:latin typeface="+mn-ea"/>
              </a:rPr>
              <a:t>①にあてはまる数を</a:t>
            </a:r>
            <a:r>
              <a:rPr lang="ja-JP" altLang="ja-JP" sz="2800">
                <a:latin typeface="+mn-ea"/>
              </a:rPr>
              <a:t>答えましょう。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A1A825A-8093-061E-5E08-2FBDA203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7</a:t>
            </a:fld>
            <a:endParaRPr kumimoji="1" lang="ja-JP" altLang="en-US" dirty="0">
              <a:latin typeface="+mn-ea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B4519761-A45F-69B9-2DDA-5A454A2EED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888408"/>
              </p:ext>
            </p:extLst>
          </p:nvPr>
        </p:nvGraphicFramePr>
        <p:xfrm>
          <a:off x="3486073" y="2628900"/>
          <a:ext cx="5326597" cy="2407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3080">
                  <a:extLst>
                    <a:ext uri="{9D8B030D-6E8A-4147-A177-3AD203B41FA5}">
                      <a16:colId xmlns:a16="http://schemas.microsoft.com/office/drawing/2014/main" val="2497937305"/>
                    </a:ext>
                  </a:extLst>
                </a:gridCol>
                <a:gridCol w="1249680">
                  <a:extLst>
                    <a:ext uri="{9D8B030D-6E8A-4147-A177-3AD203B41FA5}">
                      <a16:colId xmlns:a16="http://schemas.microsoft.com/office/drawing/2014/main" val="1576421657"/>
                    </a:ext>
                  </a:extLst>
                </a:gridCol>
                <a:gridCol w="2293837">
                  <a:extLst>
                    <a:ext uri="{9D8B030D-6E8A-4147-A177-3AD203B41FA5}">
                      <a16:colId xmlns:a16="http://schemas.microsoft.com/office/drawing/2014/main" val="513433738"/>
                    </a:ext>
                  </a:extLst>
                </a:gridCol>
              </a:tblGrid>
              <a:tr h="541177">
                <a:tc>
                  <a:txBody>
                    <a:bodyPr/>
                    <a:lstStyle/>
                    <a:p>
                      <a:r>
                        <a:rPr kumimoji="1" lang="en-US" altLang="ja-JP" sz="2800" dirty="0">
                          <a:solidFill>
                            <a:sysClr val="windowText" lastClr="000000"/>
                          </a:solidFill>
                        </a:rPr>
                        <a:t>2.846</a:t>
                      </a:r>
                      <a:endParaRPr kumimoji="1" lang="ja-JP" altLang="en-US" sz="28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947915"/>
                  </a:ext>
                </a:extLst>
              </a:tr>
              <a:tr h="186612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>
                          <a:solidFill>
                            <a:sysClr val="windowText" lastClr="000000"/>
                          </a:solidFill>
                        </a:rPr>
                        <a:t>2 </a:t>
                      </a:r>
                      <a:r>
                        <a:rPr kumimoji="1" lang="ja-JP" altLang="en-US" sz="2800" dirty="0">
                          <a:solidFill>
                            <a:sysClr val="windowText" lastClr="000000"/>
                          </a:solidFill>
                        </a:rPr>
                        <a:t>　　</a:t>
                      </a:r>
                      <a:r>
                        <a:rPr kumimoji="1" lang="en-US" altLang="ja-JP" sz="2800" dirty="0">
                          <a:solidFill>
                            <a:sysClr val="windowText" lastClr="000000"/>
                          </a:solidFill>
                        </a:rPr>
                        <a:t>…</a:t>
                      </a:r>
                    </a:p>
                    <a:p>
                      <a:pPr algn="l"/>
                      <a:r>
                        <a:rPr kumimoji="1" lang="en-US" altLang="ja-JP" sz="2800" dirty="0">
                          <a:solidFill>
                            <a:sysClr val="windowText" lastClr="000000"/>
                          </a:solidFill>
                        </a:rPr>
                        <a:t>0.8 </a:t>
                      </a:r>
                      <a:r>
                        <a:rPr kumimoji="1" lang="ja-JP" altLang="en-US" sz="2800" dirty="0">
                          <a:solidFill>
                            <a:sysClr val="windowText" lastClr="000000"/>
                          </a:solidFill>
                        </a:rPr>
                        <a:t>　</a:t>
                      </a:r>
                      <a:r>
                        <a:rPr kumimoji="1" lang="en-US" altLang="ja-JP" sz="2800" dirty="0">
                          <a:solidFill>
                            <a:sysClr val="windowText" lastClr="000000"/>
                          </a:solidFill>
                        </a:rPr>
                        <a:t>…</a:t>
                      </a:r>
                    </a:p>
                    <a:p>
                      <a:pPr algn="l"/>
                      <a:r>
                        <a:rPr kumimoji="1" lang="en-US" altLang="ja-JP" sz="2800" dirty="0">
                          <a:solidFill>
                            <a:sysClr val="windowText" lastClr="000000"/>
                          </a:solidFill>
                        </a:rPr>
                        <a:t>0.04</a:t>
                      </a:r>
                      <a:r>
                        <a:rPr kumimoji="1" lang="ja-JP" altLang="en-US" sz="2800" dirty="0">
                          <a:solidFill>
                            <a:sysClr val="windowText" lastClr="000000"/>
                          </a:solidFill>
                        </a:rPr>
                        <a:t>　</a:t>
                      </a:r>
                      <a:r>
                        <a:rPr kumimoji="1" lang="en-US" altLang="ja-JP" sz="2800" dirty="0">
                          <a:solidFill>
                            <a:sysClr val="windowText" lastClr="000000"/>
                          </a:solidFill>
                        </a:rPr>
                        <a:t>…</a:t>
                      </a:r>
                    </a:p>
                    <a:p>
                      <a:pPr algn="l"/>
                      <a:r>
                        <a:rPr kumimoji="1" lang="en-US" altLang="ja-JP" sz="2800" dirty="0">
                          <a:solidFill>
                            <a:sysClr val="windowText" lastClr="000000"/>
                          </a:solidFill>
                        </a:rPr>
                        <a:t>0.006 …</a:t>
                      </a:r>
                      <a:endParaRPr kumimoji="1" lang="ja-JP" alt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  <a:p>
                      <a:pPr algn="r"/>
                      <a:r>
                        <a:rPr kumimoji="1" lang="en-US" altLang="ja-JP" sz="2800" dirty="0">
                          <a:solidFill>
                            <a:sysClr val="windowText" lastClr="000000"/>
                          </a:solidFill>
                        </a:rPr>
                        <a:t>0.1</a:t>
                      </a:r>
                    </a:p>
                    <a:p>
                      <a:pPr algn="r"/>
                      <a:r>
                        <a:rPr kumimoji="1" lang="en-US" altLang="ja-JP" sz="2800" dirty="0">
                          <a:solidFill>
                            <a:sysClr val="windowText" lastClr="000000"/>
                          </a:solidFill>
                        </a:rPr>
                        <a:t>0.01</a:t>
                      </a:r>
                    </a:p>
                    <a:p>
                      <a:pPr algn="r"/>
                      <a:r>
                        <a:rPr kumimoji="1" lang="en-US" altLang="ja-JP" sz="2800" dirty="0">
                          <a:solidFill>
                            <a:sysClr val="windowText" lastClr="000000"/>
                          </a:solidFill>
                        </a:rPr>
                        <a:t>0.001</a:t>
                      </a:r>
                      <a:endParaRPr kumimoji="1" lang="ja-JP" alt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>
                          <a:solidFill>
                            <a:sysClr val="windowText" lastClr="000000"/>
                          </a:solidFill>
                        </a:rPr>
                        <a:t>が（□）こ</a:t>
                      </a:r>
                      <a:endParaRPr kumimoji="1" lang="en-US" altLang="ja-JP" sz="2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>
                          <a:solidFill>
                            <a:sysClr val="windowText" lastClr="000000"/>
                          </a:solidFill>
                        </a:rPr>
                        <a:t>が（△）こ</a:t>
                      </a:r>
                      <a:endParaRPr kumimoji="1" lang="en-US" altLang="ja-JP" sz="2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>
                          <a:solidFill>
                            <a:sysClr val="windowText" lastClr="000000"/>
                          </a:solidFill>
                        </a:rPr>
                        <a:t>が（☆）こ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>
                          <a:solidFill>
                            <a:sysClr val="windowText" lastClr="000000"/>
                          </a:solidFill>
                        </a:rPr>
                        <a:t>が（</a:t>
                      </a:r>
                      <a:r>
                        <a:rPr kumimoji="1" lang="en-US" altLang="ja-JP" sz="2800" dirty="0">
                          <a:solidFill>
                            <a:sysClr val="windowText" lastClr="000000"/>
                          </a:solidFill>
                        </a:rPr>
                        <a:t>①</a:t>
                      </a:r>
                      <a:r>
                        <a:rPr kumimoji="1" lang="ja-JP" altLang="en-US" sz="2800" dirty="0">
                          <a:solidFill>
                            <a:sysClr val="windowText" lastClr="000000"/>
                          </a:solidFill>
                        </a:rPr>
                        <a:t>）こ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6793217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9836B6F-149B-BB4C-7455-D767B90DC38F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３年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４年５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小数のしくみ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686475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8A404-AA22-D3E1-D7D7-13FF6C66B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29157D4C-9B6B-601A-C63E-217A280E617D}"/>
              </a:ext>
            </a:extLst>
          </p:cNvPr>
          <p:cNvSpPr txBox="1"/>
          <p:nvPr/>
        </p:nvSpPr>
        <p:spPr>
          <a:xfrm>
            <a:off x="881726" y="543726"/>
            <a:ext cx="105402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図の数直線について、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のめもりが表す数を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C172A36-641F-1A88-C10E-F29718655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8</a:t>
            </a:fld>
            <a:endParaRPr kumimoji="1" lang="ja-JP" altLang="en-US" dirty="0">
              <a:latin typeface="+mn-ea"/>
            </a:endParaRPr>
          </a:p>
        </p:txBody>
      </p:sp>
      <p:graphicFrame>
        <p:nvGraphicFramePr>
          <p:cNvPr id="13" name="オブジェクト 12">
            <a:extLst>
              <a:ext uri="{FF2B5EF4-FFF2-40B4-BE49-F238E27FC236}">
                <a16:creationId xmlns:a16="http://schemas.microsoft.com/office/drawing/2014/main" id="{07759B08-EC87-B23A-2614-9FFC781BED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466161"/>
              </p:ext>
            </p:extLst>
          </p:nvPr>
        </p:nvGraphicFramePr>
        <p:xfrm>
          <a:off x="1091287" y="2773018"/>
          <a:ext cx="9626271" cy="943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932314" imgH="777146" progId="Excel.Sheet.12">
                  <p:embed/>
                </p:oleObj>
              </mc:Choice>
              <mc:Fallback>
                <p:oleObj name="Worksheet" r:id="rId2" imgW="7932314" imgH="777146" progId="Excel.Sheet.12">
                  <p:embed/>
                  <p:pic>
                    <p:nvPicPr>
                      <p:cNvPr id="13" name="オブジェクト 12">
                        <a:extLst>
                          <a:ext uri="{FF2B5EF4-FFF2-40B4-BE49-F238E27FC236}">
                            <a16:creationId xmlns:a16="http://schemas.microsoft.com/office/drawing/2014/main" id="{07759B08-EC87-B23A-2614-9FFC781BED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91287" y="2773018"/>
                        <a:ext cx="9626271" cy="9439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5893736-3F8F-AC02-5E07-21F06F29B67E}"/>
              </a:ext>
            </a:extLst>
          </p:cNvPr>
          <p:cNvSpPr txBox="1"/>
          <p:nvPr/>
        </p:nvSpPr>
        <p:spPr>
          <a:xfrm>
            <a:off x="1759236" y="2690990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+mn-ea"/>
              </a:rPr>
              <a:t>0.1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5C28D46-3FBB-C057-B2BE-70D20A48D754}"/>
              </a:ext>
            </a:extLst>
          </p:cNvPr>
          <p:cNvSpPr txBox="1"/>
          <p:nvPr/>
        </p:nvSpPr>
        <p:spPr>
          <a:xfrm>
            <a:off x="2673830" y="2690990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+mn-ea"/>
              </a:rPr>
              <a:t>0.2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65ACF40-9F85-34D6-5D5E-59A7432B618B}"/>
              </a:ext>
            </a:extLst>
          </p:cNvPr>
          <p:cNvSpPr txBox="1"/>
          <p:nvPr/>
        </p:nvSpPr>
        <p:spPr>
          <a:xfrm>
            <a:off x="822157" y="2656405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+mn-ea"/>
              </a:rPr>
              <a:t>０</a:t>
            </a:r>
            <a:endParaRPr kumimoji="1" lang="en-US" altLang="ja-JP" dirty="0">
              <a:latin typeface="+mn-ea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D92B34F-C2A0-DB85-D758-E4C3019C407F}"/>
              </a:ext>
            </a:extLst>
          </p:cNvPr>
          <p:cNvSpPr txBox="1"/>
          <p:nvPr/>
        </p:nvSpPr>
        <p:spPr>
          <a:xfrm>
            <a:off x="10019629" y="2690990"/>
            <a:ext cx="1051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+mn-ea"/>
              </a:rPr>
              <a:t>１</a:t>
            </a:r>
            <a:endParaRPr kumimoji="1" lang="en-US" altLang="ja-JP" dirty="0">
              <a:latin typeface="+mn-ea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C209292-FDC4-CE62-4FC6-97296208E271}"/>
              </a:ext>
            </a:extLst>
          </p:cNvPr>
          <p:cNvSpPr/>
          <p:nvPr/>
        </p:nvSpPr>
        <p:spPr>
          <a:xfrm>
            <a:off x="1083084" y="3350388"/>
            <a:ext cx="422720" cy="3665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12546EC7-CC35-46AC-7E15-0DB2BB86E534}"/>
              </a:ext>
            </a:extLst>
          </p:cNvPr>
          <p:cNvSpPr/>
          <p:nvPr/>
        </p:nvSpPr>
        <p:spPr>
          <a:xfrm>
            <a:off x="10339809" y="3350387"/>
            <a:ext cx="422720" cy="3665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173DA47-FFB9-C378-3838-A9CEA402FACC}"/>
              </a:ext>
            </a:extLst>
          </p:cNvPr>
          <p:cNvSpPr txBox="1"/>
          <p:nvPr/>
        </p:nvSpPr>
        <p:spPr>
          <a:xfrm>
            <a:off x="3572967" y="2690990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+mn-ea"/>
              </a:rPr>
              <a:t>0.3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2EC43A1-0155-893D-9988-FCF707D15D3B}"/>
              </a:ext>
            </a:extLst>
          </p:cNvPr>
          <p:cNvSpPr txBox="1"/>
          <p:nvPr/>
        </p:nvSpPr>
        <p:spPr>
          <a:xfrm>
            <a:off x="4518008" y="2690990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>
                <a:latin typeface="+mn-ea"/>
              </a:rPr>
              <a:t>0.4</a:t>
            </a:r>
            <a:endParaRPr kumimoji="1" lang="en-US" altLang="ja-JP" dirty="0">
              <a:latin typeface="+mn-ea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69FA65B-C400-C97D-38F1-24AA3C975EFB}"/>
              </a:ext>
            </a:extLst>
          </p:cNvPr>
          <p:cNvSpPr txBox="1"/>
          <p:nvPr/>
        </p:nvSpPr>
        <p:spPr>
          <a:xfrm>
            <a:off x="5437170" y="2690990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>
                <a:latin typeface="+mn-ea"/>
              </a:rPr>
              <a:t>0.5</a:t>
            </a:r>
            <a:endParaRPr kumimoji="1" lang="en-US" altLang="ja-JP" dirty="0">
              <a:latin typeface="+mn-ea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B3D67DC-DC9C-9976-A3F9-E8559C5720F0}"/>
              </a:ext>
            </a:extLst>
          </p:cNvPr>
          <p:cNvSpPr txBox="1"/>
          <p:nvPr/>
        </p:nvSpPr>
        <p:spPr>
          <a:xfrm>
            <a:off x="6366754" y="2690990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>
                <a:latin typeface="+mn-ea"/>
              </a:rPr>
              <a:t>0.6</a:t>
            </a:r>
            <a:endParaRPr kumimoji="1" lang="en-US" altLang="ja-JP" dirty="0">
              <a:latin typeface="+mn-ea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0F4409D5-BC32-A69B-22FB-6897E266E356}"/>
              </a:ext>
            </a:extLst>
          </p:cNvPr>
          <p:cNvSpPr txBox="1"/>
          <p:nvPr/>
        </p:nvSpPr>
        <p:spPr>
          <a:xfrm>
            <a:off x="7285916" y="2690990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+mn-ea"/>
              </a:rPr>
              <a:t>0.7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E589432-4D35-9471-A5B9-98C9F9F06DAF}"/>
              </a:ext>
            </a:extLst>
          </p:cNvPr>
          <p:cNvSpPr txBox="1"/>
          <p:nvPr/>
        </p:nvSpPr>
        <p:spPr>
          <a:xfrm>
            <a:off x="8215500" y="2690990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>
                <a:latin typeface="+mn-ea"/>
              </a:rPr>
              <a:t>0.8</a:t>
            </a:r>
            <a:endParaRPr kumimoji="1" lang="en-US" altLang="ja-JP" dirty="0">
              <a:latin typeface="+mn-ea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2846C99-5A8C-CE95-EF22-90ACCFEC3E7A}"/>
              </a:ext>
            </a:extLst>
          </p:cNvPr>
          <p:cNvSpPr txBox="1"/>
          <p:nvPr/>
        </p:nvSpPr>
        <p:spPr>
          <a:xfrm>
            <a:off x="9145084" y="2690990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+mn-ea"/>
              </a:rPr>
              <a:t>0.9</a:t>
            </a:r>
          </a:p>
        </p:txBody>
      </p:sp>
      <p:sp>
        <p:nvSpPr>
          <p:cNvPr id="27" name="下矢印 26">
            <a:extLst>
              <a:ext uri="{FF2B5EF4-FFF2-40B4-BE49-F238E27FC236}">
                <a16:creationId xmlns:a16="http://schemas.microsoft.com/office/drawing/2014/main" id="{57201463-8F30-EB0E-0D09-77AE2211BE7C}"/>
              </a:ext>
            </a:extLst>
          </p:cNvPr>
          <p:cNvSpPr/>
          <p:nvPr/>
        </p:nvSpPr>
        <p:spPr>
          <a:xfrm rot="10800000">
            <a:off x="5432483" y="3335102"/>
            <a:ext cx="188710" cy="76073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E23FDE8-0398-7435-772E-1E74EA9C0FAD}"/>
              </a:ext>
            </a:extLst>
          </p:cNvPr>
          <p:cNvSpPr txBox="1"/>
          <p:nvPr/>
        </p:nvSpPr>
        <p:spPr>
          <a:xfrm>
            <a:off x="5183060" y="4041610"/>
            <a:ext cx="68755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200" b="1">
                <a:latin typeface="+mn-ea"/>
              </a:rPr>
              <a:t>㋐</a:t>
            </a:r>
            <a:endParaRPr lang="ja-JP" altLang="en-US" sz="320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C131F75-8858-4DDA-1DAB-0BD2231D7C13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３年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４年５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小数のしくみ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777190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b202723156dba7797fc945c306416b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644a4b7346243ed9e32bbd636d812e0a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A3DC8C-2DA7-41AE-8AC1-194CAE9AE71E}">
  <ds:schemaRefs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60d21fbe-0215-4329-b29a-4bd358d22447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ACF8A18-0B31-4CBB-A113-EEA65297E6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d21fbe-0215-4329-b29a-4bd358d224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7AB569-ACAD-48EF-9A60-A6BC7426E91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4221</TotalTime>
  <Words>925</Words>
  <Application>Microsoft Office PowerPoint</Application>
  <PresentationFormat>ワイド画面</PresentationFormat>
  <Paragraphs>190</Paragraphs>
  <Slides>14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0" baseType="lpstr">
      <vt:lpstr>BIZ UDゴシック</vt:lpstr>
      <vt:lpstr>游ゴシック</vt:lpstr>
      <vt:lpstr>Arial</vt:lpstr>
      <vt:lpstr>Cambria Math</vt:lpstr>
      <vt:lpstr>Office テーマ</vt:lpstr>
      <vt:lpstr>Worksheet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宮城県総合教育センター</dc:creator>
  <cp:revision>46</cp:revision>
  <cp:lastPrinted>2026-03-13T02:03:13Z</cp:lastPrinted>
  <dcterms:created xsi:type="dcterms:W3CDTF">2025-08-29T05:34:34Z</dcterms:created>
  <dcterms:modified xsi:type="dcterms:W3CDTF">2026-03-13T02:03:14Z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