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612" r:id="rId3"/>
    <p:sldId id="613" r:id="rId4"/>
    <p:sldId id="614" r:id="rId5"/>
    <p:sldId id="620" r:id="rId6"/>
    <p:sldId id="621" r:id="rId7"/>
    <p:sldId id="616" r:id="rId8"/>
    <p:sldId id="622" r:id="rId9"/>
    <p:sldId id="617" r:id="rId10"/>
    <p:sldId id="623" r:id="rId11"/>
    <p:sldId id="618" r:id="rId12"/>
    <p:sldId id="624" r:id="rId13"/>
    <p:sldId id="626" r:id="rId14"/>
    <p:sldId id="625" r:id="rId15"/>
    <p:sldId id="627" r:id="rId16"/>
    <p:sldId id="628" r:id="rId17"/>
    <p:sldId id="619" r:id="rId18"/>
    <p:sldId id="615" r:id="rId19"/>
  </p:sldIdLst>
  <p:sldSz cx="9144000" cy="6858000" type="screen4x3"/>
  <p:notesSz cx="9994900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澤 理恵" initials="小澤" lastIdx="8" clrIdx="0">
    <p:extLst>
      <p:ext uri="{19B8F6BF-5375-455C-9EA6-DF929625EA0E}">
        <p15:presenceInfo xmlns:p15="http://schemas.microsoft.com/office/powerpoint/2012/main" userId="04223e6cb9c61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99"/>
    <a:srgbClr val="FF9933"/>
    <a:srgbClr val="77D9A8"/>
    <a:srgbClr val="66CCFF"/>
    <a:srgbClr val="4472C4"/>
    <a:srgbClr val="CCFFFF"/>
    <a:srgbClr val="00CCFF"/>
    <a:srgbClr val="00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705D0-493E-4E96-A5B4-645A26F384BF}" v="12" dt="2021-02-21T03:20:32.0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65969" autoAdjust="0"/>
  </p:normalViewPr>
  <p:slideViewPr>
    <p:cSldViewPr snapToGrid="0">
      <p:cViewPr varScale="1">
        <p:scale>
          <a:sx n="53" d="100"/>
          <a:sy n="53" d="100"/>
        </p:scale>
        <p:origin x="658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4" y="15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61489" y="15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25D714E6-00DA-4DCD-B456-39A76B431D86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4" y="6521467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61489" y="6521467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961DF997-E48B-4D51-9FC6-B5E128B4E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06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4" y="15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61489" y="15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A096F978-2408-4ABC-9616-7C925A2365BF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55663"/>
            <a:ext cx="3095625" cy="2322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9" rIns="92776" bIns="463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4539" y="3304234"/>
            <a:ext cx="9198126" cy="2703463"/>
          </a:xfrm>
          <a:prstGeom prst="rect">
            <a:avLst/>
          </a:prstGeom>
        </p:spPr>
        <p:txBody>
          <a:bodyPr vert="horz" lIns="92776" tIns="46389" rIns="92776" bIns="46389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4" y="6521467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61489" y="6521467"/>
            <a:ext cx="4331122" cy="344488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F555AC91-3995-4B7A-8873-9BFBD72F5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08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74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表情カードや写真を使って相手の感情を読み取る練習をしたり，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実際のやり取りをロールプレイしたりする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などの活動を通して社会性を身に付けていきます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35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物やスケジュールの管理がうまくできないお子さんには，次のような指導を行います。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00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物を整理整頓するための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方法を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一緒に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考え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たり，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スマートフォンを使用し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スケジュールを管理する方法を学習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したり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，自分に合った方法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を学んで，取り組んでいきます。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31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想定したとおりにならないと不安になるお子さんには，次のような指導を行います。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81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不安を軽減する方法を考えたり，自分が不安になった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ときの考え方や行動を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客観的に見直して，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感情や行動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えるきっかけにしていきます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94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23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14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49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9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（画面をそのまま読みます。）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2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（画面をそのまま読んだ後に）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27788">
              <a:defRPr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27788">
              <a:defRPr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91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気持ちのコントロールがうまくできないお子さんには，次のような指導を行います。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902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怒りをコントロールする方法を身に付けるために，自分の怒りを数値化することで，客観的に捉えさせます。また，怒りを感じたときに，気持ちを落ち着かせたり和らげたりする方法を一緒に考えます。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13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漢字や英単語の読み書きが苦手なお子さんには，次のような指導を行います。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82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漢字の細かい部分を捉えるのが苦手なので，漢字の構成について学習するとき，タブレット端末を使って部分ごとに色分けしたり，漢字を構成ごとに分解して漢字パズルを行ったりすることで，自分に合った学習方法を身に付けてい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41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88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友達と会話をうまく続けられないお子さんには，次のような指導を行います。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B6A7-5264-4770-8639-3E54E1DC5F3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44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FADF30-AB80-45D3-9C59-114FA733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7EF51D2-77B5-41C9-873F-7DD90A405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34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2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7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62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59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4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78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0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2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59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839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40264-F885-4518-A62E-37A3E06A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54D667-5752-4B36-BF92-238F1F1F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96ED4A-7648-41F8-BA44-68535AE1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273A6A-1394-455C-9B03-345D8314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62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43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0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31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837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76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78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2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3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6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8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34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20" y="174364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01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407B5038-CDCD-4A04-B0C9-9B5C1C16DF1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34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20" y="174364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6108-BBAC-4EEB-959C-BC60B17C688A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01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5038-CDCD-4A04-B0C9-9B5C1C16DF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22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</a:t>
            </a:fld>
            <a:endParaRPr kumimoji="1" lang="ja-JP" altLang="en-US" sz="320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543341" y="1369417"/>
            <a:ext cx="8231750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お子さんは，こんなことに困っていませんか？</a:t>
            </a:r>
            <a:endParaRPr lang="ja-JP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タイトル 14">
            <a:extLst>
              <a:ext uri="{FF2B5EF4-FFF2-40B4-BE49-F238E27FC236}">
                <a16:creationId xmlns:a16="http://schemas.microsoft.com/office/drawing/2014/main" id="{5CBB1353-120A-43ED-B856-5267E184EC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「通級による指導のご案内」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13" y="2552844"/>
            <a:ext cx="466384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10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B69B4765-DA12-47FE-BE7B-508CBA90FF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81945" y="1922781"/>
            <a:ext cx="10288305" cy="3557311"/>
            <a:chOff x="562676" y="2505877"/>
            <a:chExt cx="10288305" cy="3557311"/>
          </a:xfrm>
        </p:grpSpPr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815549" y="2505877"/>
              <a:ext cx="48888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kern="100" dirty="0">
                  <a:solidFill>
                    <a:srgbClr val="0070C0"/>
                  </a:solidFill>
                  <a:effectLst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「社会性を身に付ける」</a:t>
              </a:r>
              <a:endParaRPr lang="ja-JP" sz="3200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562676" y="3605324"/>
              <a:ext cx="10288305" cy="2457864"/>
              <a:chOff x="615685" y="2770437"/>
              <a:chExt cx="10288305" cy="245786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E8B1D8CE-D357-2844-A3F8-41CEDEAEC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8795" t="19240" r="51728" b="39578"/>
              <a:stretch/>
            </p:blipFill>
            <p:spPr>
              <a:xfrm>
                <a:off x="5147067" y="3625921"/>
                <a:ext cx="1011339" cy="1602380"/>
              </a:xfrm>
              <a:prstGeom prst="rect">
                <a:avLst/>
              </a:prstGeom>
            </p:spPr>
          </p:pic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15685" y="2770437"/>
                <a:ext cx="4876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感情の読み取り</a:t>
                </a:r>
              </a:p>
            </p:txBody>
          </p:sp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562285" y="2770437"/>
                <a:ext cx="634170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やりとりをロールプレイ</a:t>
                </a: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561" y="3537519"/>
                <a:ext cx="1245090" cy="1632079"/>
              </a:xfrm>
              <a:prstGeom prst="rect">
                <a:avLst/>
              </a:prstGeom>
            </p:spPr>
          </p:pic>
          <p:cxnSp>
            <p:nvCxnSpPr>
              <p:cNvPr id="21" name="直線コネクタ 20"/>
              <p:cNvCxnSpPr/>
              <p:nvPr/>
            </p:nvCxnSpPr>
            <p:spPr>
              <a:xfrm flipV="1">
                <a:off x="6296979" y="3893896"/>
                <a:ext cx="244732" cy="169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79389" y="4147930"/>
                <a:ext cx="300988" cy="84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6296979" y="4353558"/>
                <a:ext cx="265808" cy="2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7054256" y="3838895"/>
                <a:ext cx="260944" cy="1396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7023683" y="4063579"/>
                <a:ext cx="322090" cy="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7033180" y="4244835"/>
                <a:ext cx="312593" cy="108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57" y="3877712"/>
            <a:ext cx="3613178" cy="15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11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52" y="1749922"/>
            <a:ext cx="4529721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12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B69B4765-DA12-47FE-BE7B-508CBA90FF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28260" y="1923247"/>
            <a:ext cx="10248008" cy="1458361"/>
            <a:chOff x="708991" y="2506343"/>
            <a:chExt cx="10248008" cy="1458361"/>
          </a:xfrm>
        </p:grpSpPr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708991" y="2506343"/>
              <a:ext cx="74874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kern="100" dirty="0" smtClean="0">
                  <a:solidFill>
                    <a:srgbClr val="0070C0"/>
                  </a:solidFill>
                  <a:effectLst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「自分に合った管理の方法を身に付ける」</a:t>
              </a:r>
              <a:endParaRPr lang="ja-JP" sz="3200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106015" y="3349307"/>
              <a:ext cx="9850984" cy="615397"/>
              <a:chOff x="1159024" y="2514420"/>
              <a:chExt cx="9850984" cy="615397"/>
            </a:xfrm>
          </p:grpSpPr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59024" y="2545042"/>
                <a:ext cx="294915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物の整理整頓</a:t>
                </a:r>
                <a:endPara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668303" y="2514420"/>
                <a:ext cx="634170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スケジュールの管理</a:t>
                </a:r>
                <a:endPara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62" y="3477890"/>
            <a:ext cx="3084821" cy="2797669"/>
          </a:xfrm>
          <a:prstGeom prst="rect">
            <a:avLst/>
          </a:prstGeom>
        </p:spPr>
      </p:pic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18052" y="3477889"/>
            <a:ext cx="4416511" cy="3002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9850" indent="-69850" algn="just">
              <a:spcAft>
                <a:spcPts val="0"/>
              </a:spcAft>
            </a:pPr>
            <a:r>
              <a:rPr lang="ja-JP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・教科書とノートは教科ごと</a:t>
            </a:r>
            <a:r>
              <a:rPr lang="ja-JP" sz="2400" kern="100" dirty="0" smtClean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にセット</a:t>
            </a:r>
            <a:r>
              <a:rPr lang="ja-JP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にし，ブックスタンド</a:t>
            </a:r>
            <a:r>
              <a:rPr lang="ja-JP" sz="2400" kern="100" dirty="0" smtClean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を使って</a:t>
            </a:r>
            <a:r>
              <a:rPr lang="ja-JP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立てておく</a:t>
            </a:r>
            <a:r>
              <a:rPr lang="ja-JP" sz="2400" kern="100" dirty="0" smtClean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9850" indent="-69850" algn="just">
              <a:spcAft>
                <a:spcPts val="0"/>
              </a:spcAft>
            </a:pPr>
            <a:endParaRPr 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9850" indent="-69850" algn="just">
              <a:spcAft>
                <a:spcPts val="0"/>
              </a:spcAft>
            </a:pPr>
            <a:r>
              <a:rPr lang="ja-JP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・プリントは分類し，ラベルを貼った透明なケースに入れる</a:t>
            </a:r>
            <a:r>
              <a:rPr lang="ja-JP" sz="2400" kern="100" dirty="0" smtClean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9850" indent="-69850" algn="just">
              <a:spcAft>
                <a:spcPts val="0"/>
              </a:spcAft>
            </a:pPr>
            <a:endParaRPr 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79400" indent="-279400" algn="just">
              <a:spcAft>
                <a:spcPts val="0"/>
              </a:spcAft>
            </a:pPr>
            <a:r>
              <a:rPr lang="ja-JP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・ジャージは，袋の中に入れる。</a:t>
            </a:r>
            <a:endParaRPr lang="ja-JP" sz="2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13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53335"/>
          <a:stretch/>
        </p:blipFill>
        <p:spPr>
          <a:xfrm>
            <a:off x="1757188" y="3869635"/>
            <a:ext cx="4224894" cy="171552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757188" y="2185199"/>
            <a:ext cx="4629086" cy="1298713"/>
            <a:chOff x="791053" y="4286443"/>
            <a:chExt cx="4629086" cy="1298713"/>
          </a:xfrm>
        </p:grpSpPr>
        <p:sp>
          <p:nvSpPr>
            <p:cNvPr id="2" name="角丸四角形吹き出し 1"/>
            <p:cNvSpPr/>
            <p:nvPr/>
          </p:nvSpPr>
          <p:spPr>
            <a:xfrm>
              <a:off x="791053" y="4286443"/>
              <a:ext cx="4629086" cy="1298713"/>
            </a:xfrm>
            <a:prstGeom prst="wedgeRoundRectCallout">
              <a:avLst>
                <a:gd name="adj1" fmla="val -758"/>
                <a:gd name="adj2" fmla="val 83929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985247" y="4458745"/>
              <a:ext cx="42937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想定したとおりにならないと不安になってしまう</a:t>
              </a:r>
              <a:endPara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2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14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B69B4765-DA12-47FE-BE7B-508CBA90FF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05211" y="1825597"/>
            <a:ext cx="7933578" cy="1525389"/>
            <a:chOff x="485942" y="2408693"/>
            <a:chExt cx="7933578" cy="1525389"/>
          </a:xfrm>
        </p:grpSpPr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485942" y="2408693"/>
              <a:ext cx="79335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kern="100" dirty="0" smtClean="0">
                  <a:solidFill>
                    <a:srgbClr val="0070C0"/>
                  </a:solidFill>
                  <a:effectLst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「不安になった際の対処方法を身に付ける」</a:t>
              </a:r>
              <a:endParaRPr lang="ja-JP" sz="3200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811921" y="3349307"/>
              <a:ext cx="7457437" cy="584775"/>
              <a:chOff x="864930" y="2514420"/>
              <a:chExt cx="7457437" cy="584775"/>
            </a:xfrm>
          </p:grpSpPr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64930" y="2514420"/>
                <a:ext cx="380337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対処方法を考える</a:t>
                </a:r>
                <a:endPara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158634" y="2514420"/>
                <a:ext cx="316373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物事の捉え方</a:t>
                </a:r>
                <a:endPara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12142"/>
              </p:ext>
            </p:extLst>
          </p:nvPr>
        </p:nvGraphicFramePr>
        <p:xfrm>
          <a:off x="1225284" y="3632124"/>
          <a:ext cx="2827020" cy="2489200"/>
        </p:xfrm>
        <a:graphic>
          <a:graphicData uri="http://schemas.openxmlformats.org/drawingml/2006/table">
            <a:tbl>
              <a:tblPr firstRow="1" firstCol="1" bandRow="1"/>
              <a:tblGrid>
                <a:gridCol w="942340">
                  <a:extLst>
                    <a:ext uri="{9D8B030D-6E8A-4147-A177-3AD203B41FA5}">
                      <a16:colId xmlns:a16="http://schemas.microsoft.com/office/drawing/2014/main" val="3001429576"/>
                    </a:ext>
                  </a:extLst>
                </a:gridCol>
                <a:gridCol w="942340">
                  <a:extLst>
                    <a:ext uri="{9D8B030D-6E8A-4147-A177-3AD203B41FA5}">
                      <a16:colId xmlns:a16="http://schemas.microsoft.com/office/drawing/2014/main" val="1127493828"/>
                    </a:ext>
                  </a:extLst>
                </a:gridCol>
                <a:gridCol w="942340">
                  <a:extLst>
                    <a:ext uri="{9D8B030D-6E8A-4147-A177-3AD203B41FA5}">
                      <a16:colId xmlns:a16="http://schemas.microsoft.com/office/drawing/2014/main" val="1559902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どんな場面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自分で対処できる場合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自分で対処できない場合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8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授業中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indent="-6985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・元素記号を心の中で言う。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69850" indent="-6985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・深呼吸をする。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69850" indent="-6985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・数を数える。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勉強が分からない場合，教師に相談する。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184649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授業中以外の場面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indent="-6985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・水を飲みに行く。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69850" indent="-6985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・やわらかいマスコットを握る。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游明朝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友達とトラブルになった場合，保健室に行って気持ちを落ち着かせる。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669421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03" y="3616839"/>
            <a:ext cx="3806825" cy="9406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62" y="5006773"/>
            <a:ext cx="3900527" cy="9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15</a:t>
            </a:fld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9429" y="2035604"/>
            <a:ext cx="7405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得意なことを生かしながら，苦手なことを軽減したり克服したりするための学習を行います。</a:t>
            </a:r>
            <a:endParaRPr kumimoji="1"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defRPr/>
            </a:pPr>
            <a:endParaRPr kumimoji="1"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defRPr/>
            </a:pPr>
            <a:r>
              <a:rPr kumimoji="1"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学習内容は一人一人によって異なります。</a:t>
            </a: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タイトル 14">
            <a:extLst>
              <a:ext uri="{FF2B5EF4-FFF2-40B4-BE49-F238E27FC236}">
                <a16:creationId xmlns:a16="http://schemas.microsoft.com/office/drawing/2014/main" id="{7A8FFFBD-5B6C-4121-9C27-A39180E16E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4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16</a:t>
            </a:fld>
            <a:endParaRPr kumimoji="1" lang="ja-JP" altLang="en-US" sz="320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2633" y="1126360"/>
            <a:ext cx="6751735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実際に通級による指導を受けた生徒の声</a:t>
            </a:r>
            <a:endParaRPr lang="en-US" altLang="ja-JP" sz="28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24260" y="2274143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〇いろいろな人と話せるようになった。</a:t>
            </a:r>
            <a:r>
              <a:rPr kumimoji="1" lang="ja-JP" altLang="en-US" sz="3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4260" y="3122856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〇前よりも勉強をするようになった。　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4260" y="3971570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〇がんばろうと思えるようになった。</a:t>
            </a:r>
            <a:r>
              <a:rPr kumimoji="1" lang="ja-JP" altLang="en-US" sz="3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24260" y="4786854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〇自分が成長していく姿が分かった。</a:t>
            </a:r>
            <a:r>
              <a:rPr kumimoji="1" lang="ja-JP" altLang="en-US" sz="3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218501" y="5434223"/>
            <a:ext cx="4971874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（宮城県内の高校生の声）</a:t>
            </a:r>
            <a:endParaRPr lang="en-US" altLang="ja-JP" sz="24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タイトル 14">
            <a:extLst>
              <a:ext uri="{FF2B5EF4-FFF2-40B4-BE49-F238E27FC236}">
                <a16:creationId xmlns:a16="http://schemas.microsoft.com/office/drawing/2014/main" id="{7A8FFFBD-5B6C-4121-9C27-A39180E16E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「生徒の変容」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7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17</a:t>
            </a:fld>
            <a:endParaRPr kumimoji="1" lang="ja-JP" altLang="en-US" sz="320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59301" y="1918741"/>
            <a:ext cx="7360170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400" kern="100" dirty="0"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通級による指導</a:t>
            </a:r>
            <a:r>
              <a:rPr lang="ja-JP" altLang="en-US" sz="3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</a:t>
            </a:r>
            <a:endParaRPr lang="en-US" altLang="ja-JP" sz="3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401668" y="3186321"/>
            <a:ext cx="7360170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3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お子さんの将来の自立に向けて</a:t>
            </a:r>
            <a:endParaRPr lang="en-US" altLang="ja-JP" sz="3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2769704" y="4079340"/>
            <a:ext cx="5449767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3200" kern="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400" kern="100" dirty="0"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サポート</a:t>
            </a:r>
            <a:r>
              <a:rPr lang="ja-JP" altLang="en-US" sz="3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en-US" altLang="ja-JP" sz="3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タイトル 14">
            <a:extLst>
              <a:ext uri="{FF2B5EF4-FFF2-40B4-BE49-F238E27FC236}">
                <a16:creationId xmlns:a16="http://schemas.microsoft.com/office/drawing/2014/main" id="{8B45CF14-4992-4973-B04C-F460366672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「最後に」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7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2</a:t>
            </a:fld>
            <a:endParaRPr kumimoji="1" lang="ja-JP" altLang="en-US" sz="3200" dirty="0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0D50455-C75B-4A34-B2BC-1DD19237C7B3}"/>
              </a:ext>
            </a:extLst>
          </p:cNvPr>
          <p:cNvSpPr/>
          <p:nvPr/>
        </p:nvSpPr>
        <p:spPr>
          <a:xfrm>
            <a:off x="172278" y="2226892"/>
            <a:ext cx="4147930" cy="1202107"/>
          </a:xfrm>
          <a:prstGeom prst="wedgeRoundRectCallout">
            <a:avLst>
              <a:gd name="adj1" fmla="val -1774"/>
              <a:gd name="adj2" fmla="val 904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想定した通りにならないと不安になってしまう</a:t>
            </a:r>
            <a:endParaRPr kumimoji="0" lang="ja-JP" altLang="en-US" sz="2800" b="0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タイトル 14">
            <a:extLst>
              <a:ext uri="{FF2B5EF4-FFF2-40B4-BE49-F238E27FC236}">
                <a16:creationId xmlns:a16="http://schemas.microsoft.com/office/drawing/2014/main" id="{C5BC7775-886D-4434-9A50-B6BC274A45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「通級による指導のご案内」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478072" y="2226893"/>
            <a:ext cx="4452731" cy="3666173"/>
            <a:chOff x="4478072" y="2226893"/>
            <a:chExt cx="4452731" cy="3666173"/>
          </a:xfrm>
        </p:grpSpPr>
        <p:sp>
          <p:nvSpPr>
            <p:cNvPr id="10" name="吹き出し: 角を丸めた四角形 9">
              <a:extLst>
                <a:ext uri="{FF2B5EF4-FFF2-40B4-BE49-F238E27FC236}">
                  <a16:creationId xmlns:a16="http://schemas.microsoft.com/office/drawing/2014/main" id="{1C7A4132-B01D-4762-8885-4DC5110E6C25}"/>
                </a:ext>
              </a:extLst>
            </p:cNvPr>
            <p:cNvSpPr/>
            <p:nvPr/>
          </p:nvSpPr>
          <p:spPr>
            <a:xfrm>
              <a:off x="4478072" y="2226893"/>
              <a:ext cx="4452731" cy="1202107"/>
            </a:xfrm>
            <a:prstGeom prst="wedgeRoundRectCallout">
              <a:avLst>
                <a:gd name="adj1" fmla="val -26797"/>
                <a:gd name="adj2" fmla="val 9475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物やスケジュールの管理が</a:t>
              </a:r>
              <a:endParaRPr kumimoji="0" lang="en-US" altLang="ja-JP" sz="2800" b="0" i="0" u="none" strike="noStrike" kern="1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うまくできない</a:t>
              </a: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E149E8A-6908-A245-8648-D33D1B521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87" t="17186" r="12368" b="42502"/>
            <a:stretch/>
          </p:blipFill>
          <p:spPr>
            <a:xfrm>
              <a:off x="5032526" y="4061141"/>
              <a:ext cx="1397622" cy="1831925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1DD86F8D-692F-A34D-812C-4464FB666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55" t="24148" r="46580" b="34401"/>
          <a:stretch/>
        </p:blipFill>
        <p:spPr>
          <a:xfrm>
            <a:off x="2067339" y="4125976"/>
            <a:ext cx="1596642" cy="17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3</a:t>
            </a:fld>
            <a:endParaRPr kumimoji="1" lang="ja-JP" altLang="en-US" sz="3200" dirty="0"/>
          </a:p>
        </p:txBody>
      </p:sp>
      <p:sp>
        <p:nvSpPr>
          <p:cNvPr id="12" name="タイトル 14">
            <a:extLst>
              <a:ext uri="{FF2B5EF4-FFF2-40B4-BE49-F238E27FC236}">
                <a16:creationId xmlns:a16="http://schemas.microsoft.com/office/drawing/2014/main" id="{9EF42689-73CD-4528-A9F7-2F43982E74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「通級による指導のご案内」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91445" y="2384728"/>
            <a:ext cx="3372422" cy="3539867"/>
            <a:chOff x="691445" y="2384728"/>
            <a:chExt cx="3372422" cy="3539867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9398BC4F-83BF-40A5-9434-411464411075}"/>
                </a:ext>
              </a:extLst>
            </p:cNvPr>
            <p:cNvSpPr/>
            <p:nvPr/>
          </p:nvSpPr>
          <p:spPr>
            <a:xfrm>
              <a:off x="691445" y="2384728"/>
              <a:ext cx="3372422" cy="1129553"/>
            </a:xfrm>
            <a:prstGeom prst="wedgeRoundRectCallout">
              <a:avLst>
                <a:gd name="adj1" fmla="val -5586"/>
                <a:gd name="adj2" fmla="val 8480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友達と会話を</a:t>
              </a: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うまく続けられない</a:t>
              </a:r>
              <a:endPara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7630" y="4113926"/>
              <a:ext cx="1140051" cy="1810669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4603609" y="2384728"/>
            <a:ext cx="4201658" cy="3546042"/>
            <a:chOff x="4603609" y="2384728"/>
            <a:chExt cx="4201658" cy="3546042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B55BEA36-8336-4FE6-885E-B9CBEED3C711}"/>
                </a:ext>
              </a:extLst>
            </p:cNvPr>
            <p:cNvSpPr/>
            <p:nvPr/>
          </p:nvSpPr>
          <p:spPr>
            <a:xfrm>
              <a:off x="4603609" y="2384728"/>
              <a:ext cx="4201658" cy="1129553"/>
            </a:xfrm>
            <a:prstGeom prst="wedgeRoundRectCallout">
              <a:avLst>
                <a:gd name="adj1" fmla="val -34070"/>
                <a:gd name="adj2" fmla="val 8599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気持ちのコントロールがうまくできない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2378" y="4113926"/>
              <a:ext cx="1253622" cy="181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4</a:t>
            </a:fld>
            <a:endParaRPr kumimoji="1" lang="ja-JP" altLang="en-US" sz="3200" dirty="0"/>
          </a:p>
        </p:txBody>
      </p:sp>
      <p:sp>
        <p:nvSpPr>
          <p:cNvPr id="9" name="タイトル 14">
            <a:extLst>
              <a:ext uri="{FF2B5EF4-FFF2-40B4-BE49-F238E27FC236}">
                <a16:creationId xmlns:a16="http://schemas.microsoft.com/office/drawing/2014/main" id="{8B45CF14-4992-4973-B04C-F460366672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「通級による指導のご案内」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891915" y="2515612"/>
            <a:ext cx="7360170" cy="5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通級指導教室では</a:t>
            </a:r>
            <a:r>
              <a:rPr lang="ja-JP" altLang="en-US" sz="3200" dirty="0" smtClean="0">
                <a:ea typeface="BIZ UDPゴシック" panose="020B0400000000000000" pitchFamily="50" charset="-128"/>
                <a:cs typeface="Times New Roman" panose="02020603050405020304" pitchFamily="18" charset="0"/>
              </a:rPr>
              <a:t>，</a:t>
            </a:r>
            <a:endParaRPr lang="en-US" altLang="ja-JP" sz="3200" dirty="0" smtClean="0"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3200" dirty="0" smtClean="0">
                <a:ea typeface="BIZ UDPゴシック" panose="020B0400000000000000" pitchFamily="50" charset="-128"/>
                <a:cs typeface="Times New Roman" panose="02020603050405020304" pitchFamily="18" charset="0"/>
              </a:rPr>
              <a:t>個々</a:t>
            </a:r>
            <a:r>
              <a:rPr lang="ja-JP" altLang="ja-JP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の障害による学習上又は生活上の困難を改善・克服するため</a:t>
            </a:r>
            <a:r>
              <a:rPr lang="ja-JP" altLang="en-US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3200" dirty="0" smtClean="0">
                <a:ea typeface="BIZ UDPゴシック" panose="020B0400000000000000" pitchFamily="50" charset="-128"/>
                <a:cs typeface="Times New Roman" panose="02020603050405020304" pitchFamily="18" charset="0"/>
              </a:rPr>
              <a:t>，</a:t>
            </a:r>
            <a:endParaRPr lang="en-US" altLang="ja-JP" sz="3200" dirty="0" smtClean="0"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3200" dirty="0" smtClean="0">
                <a:ea typeface="BIZ UDPゴシック" panose="020B0400000000000000" pitchFamily="50" charset="-128"/>
                <a:cs typeface="Times New Roman" panose="02020603050405020304" pitchFamily="18" charset="0"/>
              </a:rPr>
              <a:t>次の</a:t>
            </a:r>
            <a:r>
              <a:rPr lang="ja-JP" altLang="ja-JP" sz="3200" dirty="0" smtClean="0">
                <a:ea typeface="BIZ UDPゴシック" panose="020B0400000000000000" pitchFamily="50" charset="-128"/>
                <a:cs typeface="Times New Roman" panose="02020603050405020304" pitchFamily="18" charset="0"/>
              </a:rPr>
              <a:t>ような</a:t>
            </a:r>
            <a:r>
              <a:rPr lang="ja-JP" altLang="en-US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学習</a:t>
            </a:r>
            <a:r>
              <a:rPr lang="ja-JP" altLang="ja-JP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を行います</a:t>
            </a:r>
            <a:r>
              <a:rPr lang="ja-JP" altLang="en-US" sz="3200" dirty="0"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5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72" y="1706774"/>
            <a:ext cx="4273666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6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32653" y="1893167"/>
            <a:ext cx="8678693" cy="3777509"/>
            <a:chOff x="347112" y="2476263"/>
            <a:chExt cx="8678693" cy="3777509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807306" y="2476263"/>
              <a:ext cx="82184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「怒りのコントロールする方法を身に付ける」</a:t>
              </a:r>
              <a:endParaRPr kumimoji="0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12" y="3842122"/>
              <a:ext cx="4569444" cy="2411650"/>
            </a:xfrm>
            <a:prstGeom prst="rect">
              <a:avLst/>
            </a:prstGeom>
          </p:spPr>
        </p:pic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1215372" y="3059852"/>
              <a:ext cx="28329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怒りの数値化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2546" y="3698731"/>
              <a:ext cx="3561837" cy="1084421"/>
            </a:xfrm>
            <a:prstGeom prst="rect">
              <a:avLst/>
            </a:prstGeom>
          </p:spPr>
        </p:pic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6022234" y="3042453"/>
              <a:ext cx="20332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代替行動</a:t>
              </a: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2546" y="5098618"/>
              <a:ext cx="3561837" cy="1083651"/>
            </a:xfrm>
            <a:prstGeom prst="rect">
              <a:avLst/>
            </a:prstGeom>
          </p:spPr>
        </p:pic>
        <p:sp>
          <p:nvSpPr>
            <p:cNvPr id="20" name="二等辺三角形 19"/>
            <p:cNvSpPr/>
            <p:nvPr/>
          </p:nvSpPr>
          <p:spPr>
            <a:xfrm rot="10800000">
              <a:off x="6393011" y="4853885"/>
              <a:ext cx="940905" cy="503583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6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7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707424" y="1885753"/>
            <a:ext cx="4656850" cy="3534386"/>
            <a:chOff x="3773684" y="1673718"/>
            <a:chExt cx="4656850" cy="353438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/>
            <a:srcRect b="17786"/>
            <a:stretch/>
          </p:blipFill>
          <p:spPr>
            <a:xfrm>
              <a:off x="3773684" y="3607503"/>
              <a:ext cx="1258364" cy="1600601"/>
            </a:xfrm>
            <a:prstGeom prst="rect">
              <a:avLst/>
            </a:prstGeom>
          </p:spPr>
        </p:pic>
        <p:sp>
          <p:nvSpPr>
            <p:cNvPr id="13" name="吹き出し: 角を丸めた四角形 5">
              <a:extLst>
                <a:ext uri="{FF2B5EF4-FFF2-40B4-BE49-F238E27FC236}">
                  <a16:creationId xmlns:a16="http://schemas.microsoft.com/office/drawing/2014/main" id="{6EBD0AA2-493B-46F7-93D5-28D1C161400C}"/>
                </a:ext>
              </a:extLst>
            </p:cNvPr>
            <p:cNvSpPr/>
            <p:nvPr/>
          </p:nvSpPr>
          <p:spPr>
            <a:xfrm>
              <a:off x="4119672" y="1673718"/>
              <a:ext cx="4310862" cy="1363710"/>
            </a:xfrm>
            <a:prstGeom prst="wedgeRoundRectCallout">
              <a:avLst>
                <a:gd name="adj1" fmla="val -34535"/>
                <a:gd name="adj2" fmla="val 8704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漢字や英単語の読み書きが苦手</a:t>
              </a: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0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8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CE4B006C-6EC5-4CA8-BED2-5AFF5A2EB9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901148" y="1904008"/>
            <a:ext cx="7447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「自分に合った学習</a:t>
            </a:r>
            <a:r>
              <a:rPr kumimoji="0" lang="ja-JP" altLang="en-US" sz="3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方法を身に付ける」</a:t>
            </a:r>
            <a:endParaRPr kumimoji="0" lang="ja-JP" altLang="en-US" sz="20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2" y="2899738"/>
            <a:ext cx="2231853" cy="324873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018" y="2899738"/>
            <a:ext cx="4739852" cy="23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04438" y="6253772"/>
            <a:ext cx="2057400" cy="365125"/>
          </a:xfrm>
        </p:spPr>
        <p:txBody>
          <a:bodyPr/>
          <a:lstStyle/>
          <a:p>
            <a:fld id="{3B0A50FD-222F-4203-9ECD-5E2F7DE4F7F9}" type="slidenum">
              <a:rPr kumimoji="1" lang="ja-JP" altLang="en-US" sz="3200" smtClean="0"/>
              <a:t>9</a:t>
            </a:fld>
            <a:endParaRPr kumimoji="1" lang="ja-JP" altLang="en-US" sz="3200" dirty="0"/>
          </a:p>
        </p:txBody>
      </p:sp>
      <p:sp>
        <p:nvSpPr>
          <p:cNvPr id="8" name="タイトル 14">
            <a:extLst>
              <a:ext uri="{FF2B5EF4-FFF2-40B4-BE49-F238E27FC236}">
                <a16:creationId xmlns:a16="http://schemas.microsoft.com/office/drawing/2014/main" id="{9755DF60-BDFE-4794-BE13-7F9CB2953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40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「学習の内容」　　　　　　　　　　　　　　　　　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885789" y="1851801"/>
            <a:ext cx="3372422" cy="3539867"/>
            <a:chOff x="691445" y="2384728"/>
            <a:chExt cx="3372422" cy="3539867"/>
          </a:xfrm>
        </p:grpSpPr>
        <p:sp>
          <p:nvSpPr>
            <p:cNvPr id="6" name="吹き出し: 角を丸めた四角形 8">
              <a:extLst>
                <a:ext uri="{FF2B5EF4-FFF2-40B4-BE49-F238E27FC236}">
                  <a16:creationId xmlns:a16="http://schemas.microsoft.com/office/drawing/2014/main" id="{9398BC4F-83BF-40A5-9434-411464411075}"/>
                </a:ext>
              </a:extLst>
            </p:cNvPr>
            <p:cNvSpPr/>
            <p:nvPr/>
          </p:nvSpPr>
          <p:spPr>
            <a:xfrm>
              <a:off x="691445" y="2384728"/>
              <a:ext cx="3372422" cy="1129553"/>
            </a:xfrm>
            <a:prstGeom prst="wedgeRoundRectCallout">
              <a:avLst>
                <a:gd name="adj1" fmla="val -5586"/>
                <a:gd name="adj2" fmla="val 8480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友達と会話を</a:t>
              </a:r>
              <a:endParaRPr kumimoji="0" lang="en-US" altLang="ja-JP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游明朝" panose="02020400000000000000" pitchFamily="18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うまく続けられない</a:t>
              </a:r>
              <a:endPara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7630" y="4113926"/>
              <a:ext cx="1140051" cy="181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4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rgbClr val="44546A"/>
      </a:dk1>
      <a:lt1>
        <a:sysClr val="window" lastClr="FFFFFF"/>
      </a:lt1>
      <a:dk2>
        <a:srgbClr val="4472C4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UD デジタル 教科書体 NK-B"/>
        <a:cs typeface=""/>
      </a:majorFont>
      <a:minorFont>
        <a:latin typeface="Calibri"/>
        <a:ea typeface="UD デジタル 教科書体 NK-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ユーザー定義 1">
      <a:dk1>
        <a:srgbClr val="44546A"/>
      </a:dk1>
      <a:lt1>
        <a:sysClr val="window" lastClr="FFFFFF"/>
      </a:lt1>
      <a:dk2>
        <a:srgbClr val="4472C4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UD デジタル 教科書体 NK-B"/>
        <a:cs typeface=""/>
      </a:majorFont>
      <a:minorFont>
        <a:latin typeface="Calibri"/>
        <a:ea typeface="UD デジタル 教科書体 NK-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6798</TotalTime>
  <Words>1205</Words>
  <Application>Microsoft Office PowerPoint</Application>
  <PresentationFormat>画面に合わせる (4:3)</PresentationFormat>
  <Paragraphs>128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BIZ UDPゴシック</vt:lpstr>
      <vt:lpstr>UD デジタル 教科書体 NK-B</vt:lpstr>
      <vt:lpstr>UD デジタル 教科書体 NK-R</vt:lpstr>
      <vt:lpstr>游ゴシック</vt:lpstr>
      <vt:lpstr>游明朝</vt:lpstr>
      <vt:lpstr>Arial</vt:lpstr>
      <vt:lpstr>Calibri</vt:lpstr>
      <vt:lpstr>Calibri Light</vt:lpstr>
      <vt:lpstr>Times New Roman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宮城県総合教育センターR2年度研究成果物（特別支援教育グループ）</dc:title>
  <dc:creator>宮城県総合教育センターR2年度専門研究特別支援教育グループ</dc:creator>
  <cp:lastModifiedBy>long2016</cp:lastModifiedBy>
  <cp:revision>623</cp:revision>
  <cp:lastPrinted>2021-02-26T06:30:20Z</cp:lastPrinted>
  <dcterms:created xsi:type="dcterms:W3CDTF">2020-05-13T09:59:23Z</dcterms:created>
  <dcterms:modified xsi:type="dcterms:W3CDTF">2021-03-15T00:15:09Z</dcterms:modified>
</cp:coreProperties>
</file>