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728" r:id="rId2"/>
    <p:sldId id="708" r:id="rId3"/>
    <p:sldId id="673" r:id="rId4"/>
    <p:sldId id="715" r:id="rId5"/>
    <p:sldId id="729" r:id="rId6"/>
    <p:sldId id="716" r:id="rId7"/>
    <p:sldId id="717" r:id="rId8"/>
    <p:sldId id="722" r:id="rId9"/>
    <p:sldId id="718" r:id="rId10"/>
    <p:sldId id="723" r:id="rId11"/>
    <p:sldId id="675" r:id="rId12"/>
    <p:sldId id="714" r:id="rId13"/>
    <p:sldId id="727" r:id="rId14"/>
    <p:sldId id="719" r:id="rId15"/>
    <p:sldId id="721" r:id="rId16"/>
    <p:sldId id="720" r:id="rId17"/>
    <p:sldId id="713" r:id="rId18"/>
    <p:sldId id="712" r:id="rId19"/>
  </p:sldIdLst>
  <p:sldSz cx="9144000" cy="6858000" type="screen4x3"/>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CCFF"/>
    <a:srgbClr val="FFCC66"/>
    <a:srgbClr val="66FFFF"/>
    <a:srgbClr val="CCFF99"/>
    <a:srgbClr val="ED7D31"/>
    <a:srgbClr val="009999"/>
    <a:srgbClr val="003399"/>
    <a:srgbClr val="FF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7" autoAdjust="0"/>
    <p:restoredTop sz="57967" autoAdjust="0"/>
  </p:normalViewPr>
  <p:slideViewPr>
    <p:cSldViewPr snapToGrid="0">
      <p:cViewPr varScale="1">
        <p:scale>
          <a:sx n="50" d="100"/>
          <a:sy n="50" d="100"/>
        </p:scale>
        <p:origin x="2208" y="3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20206" cy="495347"/>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172" y="5"/>
            <a:ext cx="2920206" cy="495347"/>
          </a:xfrm>
          <a:prstGeom prst="rect">
            <a:avLst/>
          </a:prstGeom>
        </p:spPr>
        <p:txBody>
          <a:bodyPr vert="horz" lIns="91429" tIns="45715" rIns="91429" bIns="45715" rtlCol="0"/>
          <a:lstStyle>
            <a:lvl1pPr algn="r">
              <a:defRPr sz="1200"/>
            </a:lvl1pPr>
          </a:lstStyle>
          <a:p>
            <a:fld id="{B4C7B8BA-C030-4D0D-852F-797CC5858CF0}" type="datetimeFigureOut">
              <a:rPr kumimoji="1" lang="ja-JP" altLang="en-US" smtClean="0"/>
              <a:t>2022/3/15</a:t>
            </a:fld>
            <a:endParaRPr kumimoji="1" lang="ja-JP" altLang="en-US"/>
          </a:p>
        </p:txBody>
      </p:sp>
      <p:sp>
        <p:nvSpPr>
          <p:cNvPr id="4" name="フッター プレースホルダー 3"/>
          <p:cNvSpPr>
            <a:spLocks noGrp="1"/>
          </p:cNvSpPr>
          <p:nvPr>
            <p:ph type="ftr" sz="quarter" idx="2"/>
          </p:nvPr>
        </p:nvSpPr>
        <p:spPr>
          <a:xfrm>
            <a:off x="0" y="9377324"/>
            <a:ext cx="2920206" cy="495347"/>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172" y="9377324"/>
            <a:ext cx="2920206" cy="495347"/>
          </a:xfrm>
          <a:prstGeom prst="rect">
            <a:avLst/>
          </a:prstGeom>
        </p:spPr>
        <p:txBody>
          <a:bodyPr vert="horz" lIns="91429" tIns="45715" rIns="91429" bIns="45715" rtlCol="0" anchor="b"/>
          <a:lstStyle>
            <a:lvl1pPr algn="r">
              <a:defRPr sz="1200"/>
            </a:lvl1pPr>
          </a:lstStyle>
          <a:p>
            <a:fld id="{6C187B39-63B9-4486-AC86-D83794482F14}" type="slidenum">
              <a:rPr kumimoji="1" lang="ja-JP" altLang="en-US" smtClean="0"/>
              <a:t>‹#›</a:t>
            </a:fld>
            <a:endParaRPr kumimoji="1" lang="ja-JP" altLang="en-US"/>
          </a:p>
        </p:txBody>
      </p:sp>
    </p:spTree>
    <p:extLst>
      <p:ext uri="{BB962C8B-B14F-4D97-AF65-F5344CB8AC3E}">
        <p14:creationId xmlns:p14="http://schemas.microsoft.com/office/powerpoint/2010/main" val="428456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938" y="2"/>
            <a:ext cx="2919412" cy="495300"/>
          </a:xfrm>
          <a:prstGeom prst="rect">
            <a:avLst/>
          </a:prstGeom>
        </p:spPr>
        <p:txBody>
          <a:bodyPr vert="horz" lIns="91440" tIns="45720" rIns="91440" bIns="45720" rtlCol="0"/>
          <a:lstStyle>
            <a:lvl1pPr algn="r">
              <a:defRPr sz="1200"/>
            </a:lvl1pPr>
          </a:lstStyle>
          <a:p>
            <a:fld id="{F67778DF-DCDB-4BF8-92F4-40F35E2F158E}"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146175" y="1231900"/>
            <a:ext cx="4446588"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751387"/>
            <a:ext cx="5391150" cy="38877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938" y="9377363"/>
            <a:ext cx="2919412" cy="495300"/>
          </a:xfrm>
          <a:prstGeom prst="rect">
            <a:avLst/>
          </a:prstGeom>
        </p:spPr>
        <p:txBody>
          <a:bodyPr vert="horz" lIns="91440" tIns="45720" rIns="91440" bIns="45720" rtlCol="0" anchor="b"/>
          <a:lstStyle>
            <a:lvl1pPr algn="r">
              <a:defRPr sz="1200"/>
            </a:lvl1pPr>
          </a:lstStyle>
          <a:p>
            <a:fld id="{B85237FC-72AA-471A-9098-FE39100C2DB3}" type="slidenum">
              <a:rPr kumimoji="1" lang="ja-JP" altLang="en-US" smtClean="0"/>
              <a:t>‹#›</a:t>
            </a:fld>
            <a:endParaRPr kumimoji="1" lang="ja-JP" altLang="en-US"/>
          </a:p>
        </p:txBody>
      </p:sp>
    </p:spTree>
    <p:extLst>
      <p:ext uri="{BB962C8B-B14F-4D97-AF65-F5344CB8AC3E}">
        <p14:creationId xmlns:p14="http://schemas.microsoft.com/office/powerpoint/2010/main" val="1281847248"/>
      </p:ext>
    </p:extLst>
  </p:cSld>
  <p:clrMap bg1="lt1" tx1="dk1" bg2="lt2" tx2="dk2" accent1="accent1" accent2="accent2" accent3="accent3" accent4="accent4" accent5="accent5" accent6="accent6" hlink="hlink" folHlink="folHlink"/>
  <p:notesStyle>
    <a:lvl1pPr marL="0" algn="l" defTabSz="914296" rtl="0" eaLnBrk="1" latinLnBrk="0" hangingPunct="1">
      <a:defRPr kumimoji="1" sz="1199" kern="1200">
        <a:solidFill>
          <a:schemeClr val="tx1"/>
        </a:solidFill>
        <a:latin typeface="+mn-lt"/>
        <a:ea typeface="+mn-ea"/>
        <a:cs typeface="+mn-cs"/>
      </a:defRPr>
    </a:lvl1pPr>
    <a:lvl2pPr marL="457150" algn="l" defTabSz="914296" rtl="0" eaLnBrk="1" latinLnBrk="0" hangingPunct="1">
      <a:defRPr kumimoji="1" sz="1199" kern="1200">
        <a:solidFill>
          <a:schemeClr val="tx1"/>
        </a:solidFill>
        <a:latin typeface="+mn-lt"/>
        <a:ea typeface="+mn-ea"/>
        <a:cs typeface="+mn-cs"/>
      </a:defRPr>
    </a:lvl2pPr>
    <a:lvl3pPr marL="914296" algn="l" defTabSz="914296" rtl="0" eaLnBrk="1" latinLnBrk="0" hangingPunct="1">
      <a:defRPr kumimoji="1" sz="1199" kern="1200">
        <a:solidFill>
          <a:schemeClr val="tx1"/>
        </a:solidFill>
        <a:latin typeface="+mn-lt"/>
        <a:ea typeface="+mn-ea"/>
        <a:cs typeface="+mn-cs"/>
      </a:defRPr>
    </a:lvl3pPr>
    <a:lvl4pPr marL="1371442" algn="l" defTabSz="914296" rtl="0" eaLnBrk="1" latinLnBrk="0" hangingPunct="1">
      <a:defRPr kumimoji="1" sz="1199" kern="1200">
        <a:solidFill>
          <a:schemeClr val="tx1"/>
        </a:solidFill>
        <a:latin typeface="+mn-lt"/>
        <a:ea typeface="+mn-ea"/>
        <a:cs typeface="+mn-cs"/>
      </a:defRPr>
    </a:lvl4pPr>
    <a:lvl5pPr marL="1828590" algn="l" defTabSz="914296" rtl="0" eaLnBrk="1" latinLnBrk="0" hangingPunct="1">
      <a:defRPr kumimoji="1" sz="1199" kern="1200">
        <a:solidFill>
          <a:schemeClr val="tx1"/>
        </a:solidFill>
        <a:latin typeface="+mn-lt"/>
        <a:ea typeface="+mn-ea"/>
        <a:cs typeface="+mn-cs"/>
      </a:defRPr>
    </a:lvl5pPr>
    <a:lvl6pPr marL="2285738" algn="l" defTabSz="914296" rtl="0" eaLnBrk="1" latinLnBrk="0" hangingPunct="1">
      <a:defRPr kumimoji="1" sz="1199" kern="1200">
        <a:solidFill>
          <a:schemeClr val="tx1"/>
        </a:solidFill>
        <a:latin typeface="+mn-lt"/>
        <a:ea typeface="+mn-ea"/>
        <a:cs typeface="+mn-cs"/>
      </a:defRPr>
    </a:lvl6pPr>
    <a:lvl7pPr marL="2742885" algn="l" defTabSz="914296" rtl="0" eaLnBrk="1" latinLnBrk="0" hangingPunct="1">
      <a:defRPr kumimoji="1" sz="1199" kern="1200">
        <a:solidFill>
          <a:schemeClr val="tx1"/>
        </a:solidFill>
        <a:latin typeface="+mn-lt"/>
        <a:ea typeface="+mn-ea"/>
        <a:cs typeface="+mn-cs"/>
      </a:defRPr>
    </a:lvl7pPr>
    <a:lvl8pPr marL="3200032" algn="l" defTabSz="914296" rtl="0" eaLnBrk="1" latinLnBrk="0" hangingPunct="1">
      <a:defRPr kumimoji="1" sz="1199" kern="1200">
        <a:solidFill>
          <a:schemeClr val="tx1"/>
        </a:solidFill>
        <a:latin typeface="+mn-lt"/>
        <a:ea typeface="+mn-ea"/>
        <a:cs typeface="+mn-cs"/>
      </a:defRPr>
    </a:lvl8pPr>
    <a:lvl9pPr marL="3657179" algn="l" defTabSz="914296" rtl="0" eaLnBrk="1" latinLnBrk="0" hangingPunct="1">
      <a:defRPr kumimoji="1"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en-US" altLang="ja-JP" dirty="0" smtClean="0"/>
              <a:t>※</a:t>
            </a:r>
            <a:r>
              <a:rPr lang="ja-JP" altLang="en-US" dirty="0" smtClean="0"/>
              <a:t>研修会が始まるまで提示</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a:t>
            </a:fld>
            <a:endParaRPr kumimoji="1" lang="ja-JP" altLang="en-US"/>
          </a:p>
        </p:txBody>
      </p:sp>
    </p:spTree>
    <p:extLst>
      <p:ext uri="{BB962C8B-B14F-4D97-AF65-F5344CB8AC3E}">
        <p14:creationId xmlns:p14="http://schemas.microsoft.com/office/powerpoint/2010/main" val="325510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教科別の指導に</a:t>
            </a:r>
            <a:r>
              <a:rPr lang="ja-JP" altLang="en-US" dirty="0"/>
              <a:t>おいて，単元の目標を考える際は</a:t>
            </a:r>
            <a:r>
              <a:rPr lang="ja-JP" altLang="en-US" dirty="0" smtClean="0"/>
              <a:t>，「育成</a:t>
            </a:r>
            <a:r>
              <a:rPr lang="ja-JP" altLang="en-US" dirty="0"/>
              <a:t>を目指す資質・</a:t>
            </a:r>
            <a:r>
              <a:rPr lang="ja-JP" altLang="en-US" dirty="0" smtClean="0"/>
              <a:t>能力」の</a:t>
            </a:r>
            <a:r>
              <a:rPr lang="ja-JP" altLang="en-US" dirty="0"/>
              <a:t>三つの柱で設定します</a:t>
            </a:r>
            <a:r>
              <a:rPr lang="ja-JP" altLang="en-US" dirty="0" smtClean="0"/>
              <a:t>。教科</a:t>
            </a:r>
            <a:r>
              <a:rPr lang="ja-JP" altLang="en-US" dirty="0"/>
              <a:t>別の</a:t>
            </a:r>
            <a:r>
              <a:rPr lang="ja-JP" altLang="en-US" dirty="0" smtClean="0"/>
              <a:t>指導では，学習指導要領の各教科の目標及び内容を参考に設定します。</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10</a:t>
            </a:fld>
            <a:endParaRPr kumimoji="1" lang="ja-JP" altLang="en-US"/>
          </a:p>
        </p:txBody>
      </p:sp>
    </p:spTree>
    <p:extLst>
      <p:ext uri="{BB962C8B-B14F-4D97-AF65-F5344CB8AC3E}">
        <p14:creationId xmlns:p14="http://schemas.microsoft.com/office/powerpoint/2010/main" val="292358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t>単元の評価規準は，３観点で設定します。評価規準は，単元の目標を達成した具体的な姿を考えて</a:t>
            </a:r>
            <a:r>
              <a:rPr lang="ja-JP" altLang="en-US" dirty="0" smtClean="0"/>
              <a:t>設定します。</a:t>
            </a:r>
            <a:endParaRPr lang="en-US" altLang="ja-JP" dirty="0" smtClean="0"/>
          </a:p>
          <a:p>
            <a:pPr marL="0" marR="0" lvl="0" indent="0" algn="just" defTabSz="914296" rtl="0" eaLnBrk="1" fontAlgn="auto" latinLnBrk="0" hangingPunct="1">
              <a:lnSpc>
                <a:spcPct val="100000"/>
              </a:lnSpc>
              <a:spcBef>
                <a:spcPts val="0"/>
              </a:spcBef>
              <a:spcAft>
                <a:spcPts val="0"/>
              </a:spcAft>
              <a:buClrTx/>
              <a:buSzTx/>
              <a:buFontTx/>
              <a:buNone/>
              <a:tabLst/>
              <a:defRPr/>
            </a:pPr>
            <a:r>
              <a:rPr lang="ja-JP" altLang="en-US" dirty="0" smtClean="0"/>
              <a:t>また，これらを設定する際は，単元における学習活動を大まかにイメージしながら考えることが大切です。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11</a:t>
            </a:fld>
            <a:endParaRPr kumimoji="1" lang="ja-JP" altLang="en-US"/>
          </a:p>
        </p:txBody>
      </p:sp>
    </p:spTree>
    <p:extLst>
      <p:ext uri="{BB962C8B-B14F-4D97-AF65-F5344CB8AC3E}">
        <p14:creationId xmlns:p14="http://schemas.microsoft.com/office/powerpoint/2010/main" val="16440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Ａさんの単元の目標と評価規準を設定する際に活用できる，「</a:t>
            </a:r>
            <a:r>
              <a:rPr lang="ja-JP" altLang="en-US" dirty="0" smtClean="0"/>
              <a:t>目標・評価</a:t>
            </a:r>
            <a:r>
              <a:rPr lang="ja-JP" altLang="en-US" dirty="0"/>
              <a:t>規準設定シート」の記入例です。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始めに，ＳｔｅＰ１</a:t>
            </a:r>
            <a:r>
              <a:rPr lang="ja-JP" altLang="en-US" dirty="0"/>
              <a:t>で行った実態把握の内容</a:t>
            </a:r>
            <a:r>
              <a:rPr lang="ja-JP" altLang="en-US" dirty="0" smtClean="0"/>
              <a:t>を記入します。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次に，</a:t>
            </a:r>
            <a:r>
              <a:rPr lang="ja-JP" altLang="en-US" dirty="0"/>
              <a:t>年間指導計画の目標からＡさんの実態に応じて，</a:t>
            </a:r>
            <a:r>
              <a:rPr lang="ja-JP" altLang="en-US" dirty="0" smtClean="0"/>
              <a:t>適宜，修正</a:t>
            </a:r>
            <a:r>
              <a:rPr lang="ja-JP" altLang="en-US" dirty="0"/>
              <a:t>を加えます。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さらに，</a:t>
            </a:r>
            <a:r>
              <a:rPr lang="ja-JP" altLang="en-US" dirty="0"/>
              <a:t>学習指導要領から目標及び内容</a:t>
            </a:r>
            <a:r>
              <a:rPr lang="ja-JP" altLang="en-US" dirty="0" smtClean="0"/>
              <a:t>を押さえます</a:t>
            </a:r>
            <a:r>
              <a:rPr lang="ja-JP" altLang="en-US" dirty="0"/>
              <a:t>。</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最後に，</a:t>
            </a:r>
            <a:r>
              <a:rPr lang="ja-JP" altLang="en-US" dirty="0" smtClean="0"/>
              <a:t>評価規準と</a:t>
            </a:r>
            <a:r>
              <a:rPr lang="ja-JP" altLang="en-US" dirty="0"/>
              <a:t>して，設定した単元の目標を達成した</a:t>
            </a:r>
            <a:r>
              <a:rPr lang="ja-JP" altLang="en-US" dirty="0" smtClean="0"/>
              <a:t>具体的な</a:t>
            </a:r>
            <a:r>
              <a:rPr lang="ja-JP" altLang="en-US" dirty="0"/>
              <a:t>姿を記入します。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12</a:t>
            </a:fld>
            <a:endParaRPr kumimoji="1" lang="ja-JP" altLang="en-US"/>
          </a:p>
        </p:txBody>
      </p:sp>
    </p:spTree>
    <p:extLst>
      <p:ext uri="{BB962C8B-B14F-4D97-AF65-F5344CB8AC3E}">
        <p14:creationId xmlns:p14="http://schemas.microsoft.com/office/powerpoint/2010/main" val="348136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こちらは，単元（題材）の計画を立てる際に活用できる「単元構想シート」の記入例です。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単元を構想する</a:t>
            </a:r>
            <a:r>
              <a:rPr lang="ja-JP" altLang="en-US" dirty="0" smtClean="0"/>
              <a:t>際，「</a:t>
            </a:r>
            <a:r>
              <a:rPr lang="ja-JP" altLang="en-US" dirty="0"/>
              <a:t>主体的・対話的で深い学び」をしているときの知的障害のある児童生徒の具体の</a:t>
            </a:r>
            <a:r>
              <a:rPr lang="ja-JP" altLang="en-US" dirty="0" smtClean="0"/>
              <a:t>姿を参考にすると，その姿を目指すために</a:t>
            </a:r>
            <a:r>
              <a:rPr lang="ja-JP" altLang="en-US" dirty="0"/>
              <a:t>，</a:t>
            </a:r>
            <a:r>
              <a:rPr lang="ja-JP" altLang="en-US" dirty="0" smtClean="0"/>
              <a:t>どんな学習活動が</a:t>
            </a:r>
            <a:r>
              <a:rPr lang="ja-JP" altLang="en-US" dirty="0"/>
              <a:t>必要</a:t>
            </a:r>
            <a:r>
              <a:rPr lang="ja-JP" altLang="en-US" dirty="0" smtClean="0"/>
              <a:t>かを考えるヒントになります。</a:t>
            </a:r>
            <a:r>
              <a:rPr lang="ja-JP" altLang="en-US" dirty="0"/>
              <a:t>また，授業改善に向けた教師の手立て</a:t>
            </a:r>
            <a:r>
              <a:rPr lang="ja-JP" altLang="en-US" dirty="0" smtClean="0"/>
              <a:t>を参考にする</a:t>
            </a:r>
            <a:r>
              <a:rPr lang="ja-JP" altLang="en-US" dirty="0"/>
              <a:t>と</a:t>
            </a:r>
            <a:r>
              <a:rPr lang="ja-JP" altLang="en-US" dirty="0" smtClean="0"/>
              <a:t>，指導内容や主な手立て等を考えるヒント</a:t>
            </a:r>
            <a:r>
              <a:rPr lang="ja-JP" altLang="en-US" dirty="0"/>
              <a:t>になります。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13</a:t>
            </a:fld>
            <a:endParaRPr kumimoji="1" lang="ja-JP" altLang="en-US"/>
          </a:p>
        </p:txBody>
      </p:sp>
    </p:spTree>
    <p:extLst>
      <p:ext uri="{BB962C8B-B14F-4D97-AF65-F5344CB8AC3E}">
        <p14:creationId xmlns:p14="http://schemas.microsoft.com/office/powerpoint/2010/main" val="319642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Ｓｔｅｐ３では，１単位時間ごとの構想を練ります。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14</a:t>
            </a:fld>
            <a:endParaRPr kumimoji="1" lang="ja-JP" altLang="en-US"/>
          </a:p>
        </p:txBody>
      </p:sp>
    </p:spTree>
    <p:extLst>
      <p:ext uri="{BB962C8B-B14F-4D97-AF65-F5344CB8AC3E}">
        <p14:creationId xmlns:p14="http://schemas.microsoft.com/office/powerpoint/2010/main" val="81062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Ｓｔｅｐ４では，授業づくりのＳｔｅｐで計画した授業づくりを基に授業を実践します。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15</a:t>
            </a:fld>
            <a:endParaRPr kumimoji="1" lang="ja-JP" altLang="en-US"/>
          </a:p>
        </p:txBody>
      </p:sp>
    </p:spTree>
    <p:extLst>
      <p:ext uri="{BB962C8B-B14F-4D97-AF65-F5344CB8AC3E}">
        <p14:creationId xmlns:p14="http://schemas.microsoft.com/office/powerpoint/2010/main" val="148046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Ｓｔｅｐ５では，次の授業に向けて，４つの視点で授業を振り返ります。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以上で，授業づくりのＳｔｅｐに沿った，授業づくりの説明を終わります。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実際に，単元（題材）計画や学習指導案を作成する際は，Ｓｔｅｐの</a:t>
            </a:r>
            <a:r>
              <a:rPr lang="ja-JP" altLang="en-US" dirty="0" smtClean="0"/>
              <a:t>順番どおりに進まなかったり</a:t>
            </a:r>
            <a:r>
              <a:rPr lang="ja-JP" altLang="en-US" dirty="0"/>
              <a:t>，Ｓｔｅｐを行ったり来たりすることもあります。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「みやぎ授業づくりガイド」を活用していただき，各Ｓｔｅｐの内容を参考に，目標から評価までの一貫性を意識しながら，自分の作成しやすい順番で授業づくりに取り組んでみてください。</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16</a:t>
            </a:fld>
            <a:endParaRPr kumimoji="1" lang="ja-JP" altLang="en-US"/>
          </a:p>
        </p:txBody>
      </p:sp>
    </p:spTree>
    <p:extLst>
      <p:ext uri="{BB962C8B-B14F-4D97-AF65-F5344CB8AC3E}">
        <p14:creationId xmlns:p14="http://schemas.microsoft.com/office/powerpoint/2010/main" val="232071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以上で，研修②「教科別の指導の授業づくり」を終わります。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17</a:t>
            </a:fld>
            <a:endParaRPr kumimoji="1" lang="ja-JP" altLang="en-US"/>
          </a:p>
        </p:txBody>
      </p:sp>
    </p:spTree>
    <p:extLst>
      <p:ext uri="{BB962C8B-B14F-4D97-AF65-F5344CB8AC3E}">
        <p14:creationId xmlns:p14="http://schemas.microsoft.com/office/powerpoint/2010/main" val="1311288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研修①「知的障害教育の授業づくりのポイント」，研修③「各教科等を合わせた</a:t>
            </a:r>
            <a:r>
              <a:rPr lang="ja-JP" altLang="en-US" dirty="0" smtClean="0"/>
              <a:t>指導の授業づくり」</a:t>
            </a:r>
            <a:r>
              <a:rPr lang="ja-JP" altLang="en-US" dirty="0"/>
              <a:t>も用意しておりますので</a:t>
            </a:r>
            <a:r>
              <a:rPr lang="ja-JP" altLang="en-US" dirty="0" smtClean="0"/>
              <a:t>，ご活用</a:t>
            </a:r>
            <a:r>
              <a:rPr lang="ja-JP" altLang="en-US" dirty="0"/>
              <a:t>ください</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18</a:t>
            </a:fld>
            <a:endParaRPr kumimoji="1" lang="ja-JP" altLang="en-US"/>
          </a:p>
        </p:txBody>
      </p:sp>
    </p:spTree>
    <p:extLst>
      <p:ext uri="{BB962C8B-B14F-4D97-AF65-F5344CB8AC3E}">
        <p14:creationId xmlns:p14="http://schemas.microsoft.com/office/powerpoint/2010/main" val="428420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「みやぎ授業づくりガイド」を活用しながら，教科別の指導の授業づくりについて研修していきます。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a:t>
            </a:fld>
            <a:endParaRPr kumimoji="1" lang="ja-JP" altLang="en-US"/>
          </a:p>
        </p:txBody>
      </p:sp>
    </p:spTree>
    <p:extLst>
      <p:ext uri="{BB962C8B-B14F-4D97-AF65-F5344CB8AC3E}">
        <p14:creationId xmlns:p14="http://schemas.microsoft.com/office/powerpoint/2010/main" val="13368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授業づくりガイドの</a:t>
            </a:r>
            <a:r>
              <a:rPr lang="en-US" altLang="ja-JP" dirty="0"/>
              <a:t>p.2‐6</a:t>
            </a:r>
            <a:r>
              <a:rPr lang="ja-JP" altLang="en-US" dirty="0"/>
              <a:t>をお開きください。ここからは，スクリーン右上</a:t>
            </a:r>
            <a:r>
              <a:rPr lang="ja-JP" altLang="en-US" dirty="0" smtClean="0"/>
              <a:t>にいる</a:t>
            </a:r>
            <a:r>
              <a:rPr lang="ja-JP" altLang="en-US" dirty="0"/>
              <a:t>らしーんが，ガイドのページを示していますので，スクリーンとガイドを合わせて説明をお聞きください。</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それでは，知的障害特別支援学級１年生のＡ</a:t>
            </a:r>
            <a:r>
              <a:rPr lang="ja-JP" altLang="ja-JP" dirty="0"/>
              <a:t>さんに焦点を当て，一緒に授業づくりをしていきましょう。</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3</a:t>
            </a:fld>
            <a:endParaRPr kumimoji="1" lang="ja-JP" altLang="en-US"/>
          </a:p>
        </p:txBody>
      </p:sp>
    </p:spTree>
    <p:extLst>
      <p:ext uri="{BB962C8B-B14F-4D97-AF65-F5344CB8AC3E}">
        <p14:creationId xmlns:p14="http://schemas.microsoft.com/office/powerpoint/2010/main" val="44088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知的障害教育の授業の構成を「授業の構成図」と</a:t>
            </a:r>
            <a:r>
              <a:rPr lang="ja-JP" altLang="en-US" dirty="0" smtClean="0"/>
              <a:t>して示しました</a:t>
            </a:r>
            <a:r>
              <a:rPr lang="ja-JP" altLang="en-US" dirty="0"/>
              <a:t>。知的障害教育の授業づくりは，児童生徒の</a:t>
            </a:r>
            <a:r>
              <a:rPr lang="ja-JP" altLang="en-US" dirty="0" smtClean="0"/>
              <a:t>実態把握から</a:t>
            </a:r>
            <a:r>
              <a:rPr lang="ja-JP" altLang="en-US" dirty="0"/>
              <a:t>授業づくりがスタートします。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教科</a:t>
            </a:r>
            <a:r>
              <a:rPr lang="ja-JP" altLang="en-US" dirty="0"/>
              <a:t>別の</a:t>
            </a:r>
            <a:r>
              <a:rPr lang="ja-JP" altLang="en-US" dirty="0" smtClean="0"/>
              <a:t>指導は，年間指導計画を基に児童</a:t>
            </a:r>
            <a:r>
              <a:rPr lang="ja-JP" altLang="en-US" dirty="0"/>
              <a:t>生徒の実態に合わせて指導する教科の段階を重視</a:t>
            </a:r>
            <a:r>
              <a:rPr lang="ja-JP" altLang="en-US" dirty="0" smtClean="0"/>
              <a:t>して，各教科</a:t>
            </a:r>
            <a:r>
              <a:rPr lang="ja-JP" altLang="en-US" dirty="0"/>
              <a:t>の目標及び内容の</a:t>
            </a:r>
            <a:r>
              <a:rPr lang="ja-JP" altLang="en-US" dirty="0" smtClean="0"/>
              <a:t>調整し，見直します。</a:t>
            </a:r>
            <a:endParaRPr lang="en-US" altLang="ja-JP" dirty="0" smtClean="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児童生徒の実態差</a:t>
            </a:r>
            <a:r>
              <a:rPr lang="ja-JP" altLang="en-US" dirty="0"/>
              <a:t>が大きいため，単元（題材）の目標や評価の他に，個別の目標や</a:t>
            </a:r>
            <a:r>
              <a:rPr lang="ja-JP" altLang="en-US" dirty="0" smtClean="0"/>
              <a:t>評価も大切</a:t>
            </a:r>
            <a:r>
              <a:rPr lang="ja-JP" altLang="en-US" dirty="0"/>
              <a:t>にされています。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そして，</a:t>
            </a:r>
            <a:r>
              <a:rPr lang="ja-JP" altLang="en-US" dirty="0" smtClean="0"/>
              <a:t>常に「主体的</a:t>
            </a:r>
            <a:r>
              <a:rPr lang="ja-JP" altLang="en-US" dirty="0"/>
              <a:t>・対話的で深い</a:t>
            </a:r>
            <a:r>
              <a:rPr lang="ja-JP" altLang="en-US" dirty="0" smtClean="0"/>
              <a:t>学び」の</a:t>
            </a:r>
            <a:r>
              <a:rPr lang="ja-JP" altLang="en-US" dirty="0"/>
              <a:t>視点</a:t>
            </a:r>
            <a:r>
              <a:rPr lang="ja-JP" altLang="en-US" dirty="0" smtClean="0"/>
              <a:t>で授業づくり，授業</a:t>
            </a:r>
            <a:r>
              <a:rPr lang="ja-JP" altLang="en-US" dirty="0"/>
              <a:t>改善に取り組みます。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4</a:t>
            </a:fld>
            <a:endParaRPr kumimoji="1" lang="ja-JP" altLang="en-US"/>
          </a:p>
        </p:txBody>
      </p:sp>
    </p:spTree>
    <p:extLst>
      <p:ext uri="{BB962C8B-B14F-4D97-AF65-F5344CB8AC3E}">
        <p14:creationId xmlns:p14="http://schemas.microsoft.com/office/powerpoint/2010/main" val="369905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「授業づくりの</a:t>
            </a:r>
            <a:r>
              <a:rPr lang="en-US" altLang="ja-JP" dirty="0" smtClean="0"/>
              <a:t>Step</a:t>
            </a:r>
            <a:r>
              <a:rPr lang="ja-JP" altLang="en-US" dirty="0" smtClean="0"/>
              <a:t>」とは，授業づくりの基本的な流れに沿って，どんなことを考え，何をしていけばよいかを示したものです。教科別の指導，各教科等を合わせた指導で該当するページ番号が明記してありますので，ご活用ください。</a:t>
            </a:r>
            <a:endParaRPr lang="en-US" altLang="ja-JP" dirty="0" smtClean="0"/>
          </a:p>
          <a:p>
            <a:r>
              <a:rPr lang="ja-JP" altLang="en-US" dirty="0" smtClean="0"/>
              <a:t>そして，「主体的・対話的で深い学び」をしている児童生徒の姿と教師の視点をガイドの中で例示し，この視点を活用して授業づくり，授業改善を行っていくことを示しました。</a:t>
            </a:r>
            <a:endParaRPr lang="en-US" altLang="ja-JP" dirty="0" smtClean="0"/>
          </a:p>
          <a:p>
            <a:r>
              <a:rPr lang="ja-JP" altLang="en-US" dirty="0" smtClean="0"/>
              <a:t>また，通常の学級と異なり，特別支援学級・特別支援学校は，児童生徒が共通で使用する教科書や参考とする指導書のようなものがありません。そのため，具体的に授業をつくっていく際の参考となるよう「目標・評価規準設定シート」等の各種シートを作成しましたので，ダウンロードしてご活用ください。</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5</a:t>
            </a:fld>
            <a:endParaRPr kumimoji="1" lang="ja-JP" altLang="en-US"/>
          </a:p>
        </p:txBody>
      </p:sp>
    </p:spTree>
    <p:extLst>
      <p:ext uri="{BB962C8B-B14F-4D97-AF65-F5344CB8AC3E}">
        <p14:creationId xmlns:p14="http://schemas.microsoft.com/office/powerpoint/2010/main" val="41918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それでは，授業づくりのステップに沿って，説明していきます。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Ｓｔｅｐ０では，授業づくりを始めるに当たって，この単元（題材）はどんな学習をするのかを，年間指導計画を見て事前に確認します。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6</a:t>
            </a:fld>
            <a:endParaRPr kumimoji="1" lang="ja-JP" altLang="en-US"/>
          </a:p>
        </p:txBody>
      </p:sp>
    </p:spTree>
    <p:extLst>
      <p:ext uri="{BB962C8B-B14F-4D97-AF65-F5344CB8AC3E}">
        <p14:creationId xmlns:p14="http://schemas.microsoft.com/office/powerpoint/2010/main" val="47729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Ｓｔｅｐ１では</a:t>
            </a:r>
            <a:r>
              <a:rPr lang="ja-JP" altLang="en-US" dirty="0" smtClean="0"/>
              <a:t>，単元</a:t>
            </a:r>
            <a:r>
              <a:rPr lang="ja-JP" altLang="en-US" dirty="0"/>
              <a:t>と関わりの</a:t>
            </a:r>
            <a:r>
              <a:rPr lang="ja-JP" altLang="en-US" dirty="0" smtClean="0"/>
              <a:t>あるＡさんの実態</a:t>
            </a:r>
            <a:r>
              <a:rPr lang="ja-JP" altLang="en-US" dirty="0"/>
              <a:t>を把握します。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7</a:t>
            </a:fld>
            <a:endParaRPr kumimoji="1" lang="ja-JP" altLang="en-US"/>
          </a:p>
        </p:txBody>
      </p:sp>
    </p:spTree>
    <p:extLst>
      <p:ext uri="{BB962C8B-B14F-4D97-AF65-F5344CB8AC3E}">
        <p14:creationId xmlns:p14="http://schemas.microsoft.com/office/powerpoint/2010/main" val="265055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様々</a:t>
            </a:r>
            <a:r>
              <a:rPr lang="ja-JP" altLang="en-US" dirty="0" smtClean="0"/>
              <a:t>なＡさんの実態</a:t>
            </a:r>
            <a:r>
              <a:rPr lang="ja-JP" altLang="en-US" dirty="0"/>
              <a:t>から</a:t>
            </a:r>
            <a:r>
              <a:rPr lang="ja-JP" altLang="en-US" dirty="0" smtClean="0"/>
              <a:t>，この</a:t>
            </a:r>
            <a:r>
              <a:rPr lang="ja-JP" altLang="en-US" dirty="0"/>
              <a:t>単元</a:t>
            </a:r>
            <a:r>
              <a:rPr lang="ja-JP" altLang="en-US" dirty="0" smtClean="0"/>
              <a:t>でＡさんに身</a:t>
            </a:r>
            <a:r>
              <a:rPr lang="ja-JP" altLang="en-US" dirty="0"/>
              <a:t>に付けさせたい</a:t>
            </a:r>
            <a:r>
              <a:rPr lang="ja-JP" altLang="en-US" dirty="0" smtClean="0"/>
              <a:t>力を，</a:t>
            </a:r>
            <a:r>
              <a:rPr lang="ja-JP" altLang="en-US" dirty="0"/>
              <a:t>「５までの数字の概念を身に付けさせたい</a:t>
            </a:r>
            <a:r>
              <a:rPr lang="ja-JP" altLang="en-US" dirty="0" smtClean="0"/>
              <a:t>」ことと捉えます。また，当番活動に意欲的なので，数を数える学習活動を当番活動の中で繰り返し行うことで，主体的</a:t>
            </a:r>
            <a:r>
              <a:rPr lang="ja-JP" altLang="en-US" dirty="0"/>
              <a:t>に学習に取り組めるのではないかと</a:t>
            </a:r>
            <a:r>
              <a:rPr lang="ja-JP" altLang="en-US" dirty="0" smtClean="0"/>
              <a:t>考えました。</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8</a:t>
            </a:fld>
            <a:endParaRPr kumimoji="1" lang="ja-JP" altLang="en-US"/>
          </a:p>
        </p:txBody>
      </p:sp>
    </p:spTree>
    <p:extLst>
      <p:ext uri="{BB962C8B-B14F-4D97-AF65-F5344CB8AC3E}">
        <p14:creationId xmlns:p14="http://schemas.microsoft.com/office/powerpoint/2010/main" val="23321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Ｓｔｅｐ２では，単元（題材）の構想を練ります。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ＳｔｅＰ１で把握したＡさんの実態</a:t>
            </a:r>
            <a:r>
              <a:rPr lang="ja-JP" altLang="en-US" dirty="0"/>
              <a:t>を踏まえ</a:t>
            </a:r>
            <a:r>
              <a:rPr lang="ja-JP" altLang="en-US" dirty="0" smtClean="0"/>
              <a:t>，「育成</a:t>
            </a:r>
            <a:r>
              <a:rPr lang="ja-JP" altLang="en-US" dirty="0"/>
              <a:t>を目指す資質・</a:t>
            </a:r>
            <a:r>
              <a:rPr lang="ja-JP" altLang="en-US" dirty="0" smtClean="0"/>
              <a:t>能力」は</a:t>
            </a:r>
            <a:r>
              <a:rPr lang="ja-JP" altLang="en-US" dirty="0"/>
              <a:t>何かを考えながら，単元（題材）の目標や評価規準，</a:t>
            </a:r>
            <a:r>
              <a:rPr lang="ja-JP" altLang="en-US" dirty="0" smtClean="0"/>
              <a:t>単元（題材）計画</a:t>
            </a:r>
            <a:r>
              <a:rPr lang="ja-JP" altLang="en-US" dirty="0"/>
              <a:t>を考えます。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9</a:t>
            </a:fld>
            <a:endParaRPr kumimoji="1" lang="ja-JP" altLang="en-US"/>
          </a:p>
        </p:txBody>
      </p:sp>
    </p:spTree>
    <p:extLst>
      <p:ext uri="{BB962C8B-B14F-4D97-AF65-F5344CB8AC3E}">
        <p14:creationId xmlns:p14="http://schemas.microsoft.com/office/powerpoint/2010/main" val="191506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dirty="0"/>
          </a:p>
        </p:txBody>
      </p:sp>
    </p:spTree>
    <p:extLst>
      <p:ext uri="{BB962C8B-B14F-4D97-AF65-F5344CB8AC3E}">
        <p14:creationId xmlns:p14="http://schemas.microsoft.com/office/powerpoint/2010/main" val="402210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2324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3461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315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8318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40676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2021/7/7</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16911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2021/7/7</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621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2021/7/7</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5249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1144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1412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2021/7/7</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75961" y="6483260"/>
            <a:ext cx="2057400" cy="365125"/>
          </a:xfrm>
          <a:prstGeom prst="rect">
            <a:avLst/>
          </a:prstGeom>
        </p:spPr>
        <p:txBody>
          <a:bodyPr vert="horz" lIns="91440" tIns="45720" rIns="91440" bIns="45720" rtlCol="0" anchor="ctr"/>
          <a:lstStyle>
            <a:lvl1pPr algn="r">
              <a:defRPr sz="1600">
                <a:solidFill>
                  <a:schemeClr val="tx1"/>
                </a:solidFill>
              </a:defRPr>
            </a:lvl1pPr>
          </a:lstStyle>
          <a:p>
            <a:fld id="{F4833F11-40D2-46AE-80D4-D9A3E5F05BAF}" type="slidenum">
              <a:rPr kumimoji="1" lang="ja-JP" altLang="en-US" smtClean="0"/>
              <a:pPr/>
              <a:t>‹#›</a:t>
            </a:fld>
            <a:endParaRPr kumimoji="1" lang="ja-JP" altLang="en-US"/>
          </a:p>
        </p:txBody>
      </p:sp>
      <p:sp>
        <p:nvSpPr>
          <p:cNvPr id="7" name="テキスト ボックス 6"/>
          <p:cNvSpPr txBox="1"/>
          <p:nvPr userDrawn="1"/>
        </p:nvSpPr>
        <p:spPr>
          <a:xfrm>
            <a:off x="0" y="6495690"/>
            <a:ext cx="9144000" cy="369332"/>
          </a:xfrm>
          <a:prstGeom prst="rect">
            <a:avLst/>
          </a:prstGeom>
          <a:solidFill>
            <a:srgbClr val="66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授業づくり研修パック　②教科別の指導の授業づくり</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4418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6483260"/>
          </a:xfrm>
          <a:prstGeom prst="rect">
            <a:avLst/>
          </a:prstGeom>
          <a:solidFill>
            <a:srgbClr val="CCFFCC">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a:t>
            </a:fld>
            <a:endParaRPr kumimoji="1" lang="ja-JP" altLang="en-US"/>
          </a:p>
        </p:txBody>
      </p:sp>
      <p:sp>
        <p:nvSpPr>
          <p:cNvPr id="27" name="正方形/長方形 26"/>
          <p:cNvSpPr/>
          <p:nvPr/>
        </p:nvSpPr>
        <p:spPr>
          <a:xfrm>
            <a:off x="6100352" y="5273020"/>
            <a:ext cx="2993571"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データの準備がお済みでない方は</a:t>
            </a:r>
            <a:r>
              <a:rPr lang="ja-JP" altLang="en-US" sz="22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こちらを読み取ってください。</a:t>
            </a:r>
            <a:endParaRPr lang="ja-JP" sz="22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0" name="タイトル 1"/>
          <p:cNvSpPr>
            <a:spLocks noGrp="1"/>
          </p:cNvSpPr>
          <p:nvPr>
            <p:ph type="ctrTitle"/>
          </p:nvPr>
        </p:nvSpPr>
        <p:spPr>
          <a:xfrm>
            <a:off x="82265" y="141677"/>
            <a:ext cx="8979471" cy="949088"/>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15240" y="2617302"/>
            <a:ext cx="7117080" cy="2308324"/>
          </a:xfrm>
          <a:prstGeom prst="rect">
            <a:avLst/>
          </a:prstGeom>
        </p:spPr>
        <p:txBody>
          <a:bodyPr wrap="square">
            <a:spAutoFit/>
          </a:bodyPr>
          <a:lstStyle/>
          <a:p>
            <a:pPr>
              <a:spcAft>
                <a:spcPts val="0"/>
              </a:spcAft>
            </a:pPr>
            <a:r>
              <a:rPr lang="ja-JP" altLang="en-US"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以下のものをご準備ください。</a:t>
            </a:r>
            <a:endParaRPr lang="en-US" altLang="ja-JP"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筆記用具</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みやぎ授業づくりガイド</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3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（タブレット端末も可）</a:t>
            </a:r>
            <a:endParaRPr lang="ja-JP" sz="36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pic>
        <p:nvPicPr>
          <p:cNvPr id="11" name="図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144691"/>
            <a:ext cx="633962" cy="728499"/>
          </a:xfrm>
          <a:prstGeom prst="rect">
            <a:avLst/>
          </a:prstGeom>
        </p:spPr>
      </p:pic>
      <p:pic>
        <p:nvPicPr>
          <p:cNvPr id="12" name="図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695179"/>
            <a:ext cx="633962" cy="728499"/>
          </a:xfrm>
          <a:prstGeom prst="rect">
            <a:avLst/>
          </a:prstGeom>
        </p:spPr>
      </p:pic>
      <p:sp>
        <p:nvSpPr>
          <p:cNvPr id="16" name="タイトル 1"/>
          <p:cNvSpPr txBox="1">
            <a:spLocks/>
          </p:cNvSpPr>
          <p:nvPr/>
        </p:nvSpPr>
        <p:spPr>
          <a:xfrm>
            <a:off x="98639" y="1252928"/>
            <a:ext cx="8886103" cy="70224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690" y="2361191"/>
            <a:ext cx="2801630" cy="2757642"/>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890" y="4852352"/>
            <a:ext cx="2847350" cy="1672819"/>
          </a:xfrm>
          <a:prstGeom prst="rect">
            <a:avLst/>
          </a:prstGeom>
        </p:spPr>
      </p:pic>
    </p:spTree>
    <p:extLst>
      <p:ext uri="{BB962C8B-B14F-4D97-AF65-F5344CB8AC3E}">
        <p14:creationId xmlns:p14="http://schemas.microsoft.com/office/powerpoint/2010/main" val="82057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0" y="3231997"/>
            <a:ext cx="8892000" cy="3245258"/>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10</a:t>
            </a:fld>
            <a:endParaRPr kumimoji="1" lang="ja-JP" altLang="en-US"/>
          </a:p>
        </p:txBody>
      </p:sp>
      <p:sp>
        <p:nvSpPr>
          <p:cNvPr id="3" name="正方形/長方形 2"/>
          <p:cNvSpPr/>
          <p:nvPr/>
        </p:nvSpPr>
        <p:spPr>
          <a:xfrm>
            <a:off x="256332" y="1407364"/>
            <a:ext cx="8930890" cy="1938992"/>
          </a:xfrm>
          <a:prstGeom prst="rect">
            <a:avLst/>
          </a:prstGeom>
        </p:spPr>
        <p:txBody>
          <a:bodyPr wrap="square">
            <a:spAutoFit/>
          </a:bodyPr>
          <a:lstStyle/>
          <a:p>
            <a:pPr algn="just">
              <a:spcAft>
                <a:spcPts val="0"/>
              </a:spcAft>
              <a:tabLst>
                <a:tab pos="1226820" algn="l"/>
              </a:tabLst>
            </a:pPr>
            <a:r>
              <a:rPr lang="ja-JP" altLang="ja-JP" sz="3600"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単元の目標</a:t>
            </a:r>
            <a:r>
              <a:rPr lang="ja-JP"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を考える</a:t>
            </a:r>
            <a:endParaRPr lang="en-US"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a:latin typeface="游明朝" panose="02020400000000000000" pitchFamily="18" charset="-128"/>
                <a:ea typeface="UD デジタル 教科書体 NP-R" panose="02020400000000000000" pitchFamily="18" charset="-128"/>
                <a:cs typeface="Times New Roman" panose="02020603050405020304" pitchFamily="18" charset="0"/>
              </a:rPr>
              <a:t>・　育成を目指す資質・能力の</a:t>
            </a:r>
            <a:r>
              <a:rPr lang="ja-JP" altLang="ja-JP" sz="2800" u="sng" kern="100" dirty="0">
                <a:solidFill>
                  <a:srgbClr val="FF000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三つの柱</a:t>
            </a:r>
            <a:r>
              <a:rPr lang="ja-JP"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rPr>
              <a:t>で設定</a:t>
            </a:r>
            <a:endParaRPr lang="en-US"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　学習指導要領の各教科の目標及び内容を参考に設</a:t>
            </a:r>
            <a:endParaRPr lang="en-US" altLang="ja-JP" sz="28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smtClean="0">
                <a:latin typeface="游明朝" panose="02020400000000000000" pitchFamily="18" charset="-128"/>
                <a:ea typeface="UD デジタル 教科書体 NP-R" panose="02020400000000000000" pitchFamily="18" charset="-128"/>
                <a:cs typeface="Times New Roman" panose="02020603050405020304" pitchFamily="18" charset="0"/>
              </a:rPr>
              <a:t>　定</a:t>
            </a:r>
            <a:endParaRPr lang="en-US"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p.2-10</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フローチャート: 代替処理 10"/>
          <p:cNvSpPr/>
          <p:nvPr/>
        </p:nvSpPr>
        <p:spPr>
          <a:xfrm>
            <a:off x="103928" y="721539"/>
            <a:ext cx="4176000" cy="509006"/>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smtClean="0">
                <a:latin typeface="UD デジタル 教科書体 NP-R" panose="02020400000000000000" pitchFamily="18" charset="-128"/>
                <a:ea typeface="UD デジタル 教科書体 NP-R" panose="02020400000000000000" pitchFamily="18" charset="-128"/>
              </a:rPr>
              <a:t>教科別の指導</a:t>
            </a:r>
            <a:endParaRPr lang="ja-JP" altLang="en-US" sz="2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56656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11</a:t>
            </a:fld>
            <a:endParaRPr kumimoji="1" lang="ja-JP" altLang="en-US"/>
          </a:p>
        </p:txBody>
      </p:sp>
      <p:sp>
        <p:nvSpPr>
          <p:cNvPr id="5" name="正方形/長方形 4"/>
          <p:cNvSpPr/>
          <p:nvPr/>
        </p:nvSpPr>
        <p:spPr>
          <a:xfrm>
            <a:off x="256332" y="1404018"/>
            <a:ext cx="8917242" cy="1938992"/>
          </a:xfrm>
          <a:prstGeom prst="rect">
            <a:avLst/>
          </a:prstGeom>
        </p:spPr>
        <p:txBody>
          <a:bodyPr wrap="square">
            <a:spAutoFit/>
          </a:bodyPr>
          <a:lstStyle/>
          <a:p>
            <a:pPr algn="just">
              <a:spcAft>
                <a:spcPts val="0"/>
              </a:spcAft>
            </a:pPr>
            <a:r>
              <a:rPr lang="ja-JP" altLang="ja-JP" sz="3600"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単元の評価規準</a:t>
            </a:r>
            <a:r>
              <a:rPr lang="ja-JP"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を考える</a:t>
            </a:r>
            <a:endParaRPr lang="en-US"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2800" dirty="0">
                <a:ea typeface="UD デジタル 教科書体 NP-R" panose="02020400000000000000" pitchFamily="18" charset="-128"/>
                <a:cs typeface="Times New Roman" panose="02020603050405020304" pitchFamily="18" charset="0"/>
              </a:rPr>
              <a:t>・　</a:t>
            </a:r>
            <a:r>
              <a:rPr lang="ja-JP" altLang="ja-JP" sz="2800" dirty="0">
                <a:ea typeface="UD デジタル 教科書体 NP-R" panose="02020400000000000000" pitchFamily="18" charset="-128"/>
                <a:cs typeface="Times New Roman" panose="02020603050405020304" pitchFamily="18" charset="0"/>
              </a:rPr>
              <a:t>単元の評価規準は</a:t>
            </a:r>
            <a:r>
              <a:rPr lang="ja-JP" altLang="en-US" sz="2800" u="sng" dirty="0">
                <a:solidFill>
                  <a:srgbClr val="FF000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３観点</a:t>
            </a:r>
            <a:r>
              <a:rPr lang="ja-JP" altLang="ja-JP" sz="2800" dirty="0">
                <a:ea typeface="UD デジタル 教科書体 NP-R" panose="02020400000000000000" pitchFamily="18" charset="-128"/>
                <a:cs typeface="Times New Roman" panose="02020603050405020304" pitchFamily="18" charset="0"/>
              </a:rPr>
              <a:t>で設定</a:t>
            </a:r>
            <a:endParaRPr lang="ja-JP" altLang="en-US" sz="2800" dirty="0"/>
          </a:p>
          <a:p>
            <a:pPr algn="just"/>
            <a:r>
              <a:rPr lang="ja-JP" altLang="en-US" sz="2800" dirty="0" smtClean="0">
                <a:ea typeface="UD デジタル 教科書体 NP-R" panose="02020400000000000000" pitchFamily="18" charset="-128"/>
                <a:cs typeface="Times New Roman" panose="02020603050405020304" pitchFamily="18" charset="0"/>
              </a:rPr>
              <a:t>・　設定した単元の目標を達成した具体的な姿を考え</a:t>
            </a:r>
            <a:endParaRPr lang="en-US" altLang="ja-JP" sz="2800" dirty="0" smtClean="0">
              <a:ea typeface="UD デジタル 教科書体 NP-R" panose="02020400000000000000" pitchFamily="18" charset="-128"/>
              <a:cs typeface="Times New Roman" panose="02020603050405020304" pitchFamily="18" charset="0"/>
            </a:endParaRPr>
          </a:p>
          <a:p>
            <a:pPr algn="just"/>
            <a:r>
              <a:rPr lang="ja-JP" altLang="en-US" sz="2800" dirty="0" smtClean="0">
                <a:ea typeface="UD デジタル 教科書体 NP-R" panose="02020400000000000000" pitchFamily="18" charset="-128"/>
                <a:cs typeface="Times New Roman" panose="02020603050405020304" pitchFamily="18" charset="0"/>
              </a:rPr>
              <a:t>　て設定</a:t>
            </a:r>
            <a:endParaRPr lang="en-US" altLang="ja-JP" sz="2800" dirty="0">
              <a:ea typeface="UD デジタル 教科書体 NP-R" panose="02020400000000000000" pitchFamily="18" charset="-128"/>
              <a:cs typeface="Times New Roman" panose="02020603050405020304" pitchFamily="18" charset="0"/>
            </a:endParaRPr>
          </a:p>
        </p:txBody>
      </p:sp>
      <p:sp>
        <p:nvSpPr>
          <p:cNvPr id="8" name="フローチャート: 代替処理 7"/>
          <p:cNvSpPr/>
          <p:nvPr/>
        </p:nvSpPr>
        <p:spPr>
          <a:xfrm>
            <a:off x="103928" y="721539"/>
            <a:ext cx="4176000" cy="509006"/>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smtClean="0">
                <a:latin typeface="UD デジタル 教科書体 NP-R" panose="02020400000000000000" pitchFamily="18" charset="-128"/>
                <a:ea typeface="UD デジタル 教科書体 NP-R" panose="02020400000000000000" pitchFamily="18" charset="-128"/>
              </a:rPr>
              <a:t>教科別の指導</a:t>
            </a:r>
            <a:endParaRPr lang="ja-JP" altLang="en-US" sz="2800" dirty="0">
              <a:latin typeface="UD デジタル 教科書体 NP-R" panose="02020400000000000000" pitchFamily="18" charset="-128"/>
              <a:ea typeface="UD デジタル 教科書体 NP-R" panose="02020400000000000000" pitchFamily="18"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p.2-11</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00" y="3857610"/>
            <a:ext cx="8892000" cy="2111050"/>
          </a:xfrm>
          <a:prstGeom prst="rect">
            <a:avLst/>
          </a:prstGeom>
        </p:spPr>
      </p:pic>
    </p:spTree>
    <p:extLst>
      <p:ext uri="{BB962C8B-B14F-4D97-AF65-F5344CB8AC3E}">
        <p14:creationId xmlns:p14="http://schemas.microsoft.com/office/powerpoint/2010/main" val="108898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rotWithShape="1">
          <a:blip r:embed="rId3">
            <a:extLst>
              <a:ext uri="{28A0092B-C50C-407E-A947-70E740481C1C}">
                <a14:useLocalDpi xmlns:a14="http://schemas.microsoft.com/office/drawing/2010/main" val="0"/>
              </a:ext>
            </a:extLst>
          </a:blip>
          <a:srcRect t="389" b="1"/>
          <a:stretch/>
        </p:blipFill>
        <p:spPr>
          <a:xfrm>
            <a:off x="273148" y="1330960"/>
            <a:ext cx="4721766" cy="5103222"/>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12</a:t>
            </a:fld>
            <a:endParaRPr kumimoji="1" lang="ja-JP" altLang="en-US"/>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p.2-12</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8" name="角丸四角形吹き出し 27"/>
          <p:cNvSpPr/>
          <p:nvPr/>
        </p:nvSpPr>
        <p:spPr>
          <a:xfrm>
            <a:off x="5211009" y="1227068"/>
            <a:ext cx="3839139" cy="1013832"/>
          </a:xfrm>
          <a:prstGeom prst="wedgeRoundRectCallout">
            <a:avLst>
              <a:gd name="adj1" fmla="val -67353"/>
              <a:gd name="adj2" fmla="val 5557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担当する児童生徒の実態を記入します。</a:t>
            </a:r>
          </a:p>
        </p:txBody>
      </p:sp>
      <p:sp>
        <p:nvSpPr>
          <p:cNvPr id="29" name="角丸四角形吹き出し 28"/>
          <p:cNvSpPr/>
          <p:nvPr/>
        </p:nvSpPr>
        <p:spPr>
          <a:xfrm>
            <a:off x="5211010" y="2482702"/>
            <a:ext cx="3839139" cy="1303761"/>
          </a:xfrm>
          <a:prstGeom prst="wedgeRoundRectCallout">
            <a:avLst>
              <a:gd name="adj1" fmla="val -67619"/>
              <a:gd name="adj2" fmla="val 4341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年間指導計画の目標から児童生徒の実態に応じて，</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適宜，修正</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をします。</a:t>
            </a:r>
          </a:p>
        </p:txBody>
      </p:sp>
      <p:sp>
        <p:nvSpPr>
          <p:cNvPr id="30" name="角丸四角形吹き出し 29"/>
          <p:cNvSpPr/>
          <p:nvPr/>
        </p:nvSpPr>
        <p:spPr>
          <a:xfrm>
            <a:off x="5211011" y="4028265"/>
            <a:ext cx="3839139" cy="920768"/>
          </a:xfrm>
          <a:prstGeom prst="wedgeRoundRectCallout">
            <a:avLst>
              <a:gd name="adj1" fmla="val -65199"/>
              <a:gd name="adj2" fmla="val 5020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学習指導要領から扱う教科の内容を記入します。</a:t>
            </a:r>
          </a:p>
        </p:txBody>
      </p:sp>
      <p:sp>
        <p:nvSpPr>
          <p:cNvPr id="31" name="角丸四角形吹き出し 30"/>
          <p:cNvSpPr/>
          <p:nvPr/>
        </p:nvSpPr>
        <p:spPr>
          <a:xfrm>
            <a:off x="5211008" y="5190836"/>
            <a:ext cx="3839139" cy="1229360"/>
          </a:xfrm>
          <a:prstGeom prst="wedgeRoundRectCallout">
            <a:avLst>
              <a:gd name="adj1" fmla="val -65938"/>
              <a:gd name="adj2" fmla="val 1428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設定した単元の目標を達成した</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具体的な</a:t>
            </a:r>
            <a:r>
              <a:rPr lang="ja-JP" altLang="en-US" sz="24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姿を記入します。</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フローチャート: 代替処理 13"/>
          <p:cNvSpPr/>
          <p:nvPr/>
        </p:nvSpPr>
        <p:spPr>
          <a:xfrm>
            <a:off x="103928" y="721539"/>
            <a:ext cx="4176000" cy="509006"/>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smtClean="0">
                <a:latin typeface="UD デジタル 教科書体 NP-R" panose="02020400000000000000" pitchFamily="18" charset="-128"/>
                <a:ea typeface="UD デジタル 教科書体 NP-R" panose="02020400000000000000" pitchFamily="18" charset="-128"/>
              </a:rPr>
              <a:t>教科別の指導</a:t>
            </a:r>
            <a:endParaRPr lang="ja-JP" altLang="en-US" sz="2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5300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05" y="1310292"/>
            <a:ext cx="4720824" cy="4932000"/>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13</a:t>
            </a:fld>
            <a:endParaRPr kumimoji="1" lang="ja-JP" altLang="en-US"/>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単元（題材）の計画</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p.2-14</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41" name="グループ化 40"/>
          <p:cNvGrpSpPr/>
          <p:nvPr/>
        </p:nvGrpSpPr>
        <p:grpSpPr>
          <a:xfrm rot="21448834">
            <a:off x="195454" y="6016813"/>
            <a:ext cx="4900712" cy="524975"/>
            <a:chOff x="0" y="0"/>
            <a:chExt cx="5867400" cy="273050"/>
          </a:xfrm>
          <a:scene3d>
            <a:camera prst="orthographicFront">
              <a:rot lat="0" lon="0" rev="0"/>
            </a:camera>
            <a:lightRig rig="threePt" dir="t"/>
          </a:scene3d>
        </p:grpSpPr>
        <p:grpSp>
          <p:nvGrpSpPr>
            <p:cNvPr id="42" name="グループ化 41"/>
            <p:cNvGrpSpPr/>
            <p:nvPr/>
          </p:nvGrpSpPr>
          <p:grpSpPr>
            <a:xfrm>
              <a:off x="0" y="0"/>
              <a:ext cx="1958340" cy="173990"/>
              <a:chOff x="0" y="0"/>
              <a:chExt cx="1958340" cy="173990"/>
            </a:xfrm>
          </p:grpSpPr>
          <p:pic>
            <p:nvPicPr>
              <p:cNvPr id="51" name="図 50"/>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52" name="図 51"/>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53" name="図 52"/>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nvGrpSpPr>
            <p:cNvPr id="43" name="グループ化 42"/>
            <p:cNvGrpSpPr/>
            <p:nvPr/>
          </p:nvGrpSpPr>
          <p:grpSpPr>
            <a:xfrm>
              <a:off x="1950720" y="53340"/>
              <a:ext cx="1958340" cy="173990"/>
              <a:chOff x="0" y="0"/>
              <a:chExt cx="1958340" cy="173990"/>
            </a:xfrm>
          </p:grpSpPr>
          <p:pic>
            <p:nvPicPr>
              <p:cNvPr id="48" name="図 47"/>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49" name="図 48"/>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50" name="図 49"/>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nvGrpSpPr>
            <p:cNvPr id="44" name="グループ化 43"/>
            <p:cNvGrpSpPr/>
            <p:nvPr/>
          </p:nvGrpSpPr>
          <p:grpSpPr>
            <a:xfrm>
              <a:off x="3909060" y="99060"/>
              <a:ext cx="1958340" cy="173990"/>
              <a:chOff x="0" y="0"/>
              <a:chExt cx="1958340" cy="173990"/>
            </a:xfrm>
          </p:grpSpPr>
          <p:pic>
            <p:nvPicPr>
              <p:cNvPr id="45" name="図 44"/>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46" name="図 45"/>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47" name="図 46"/>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sp>
        <p:nvSpPr>
          <p:cNvPr id="54" name="角丸四角形吹き出し 53"/>
          <p:cNvSpPr/>
          <p:nvPr/>
        </p:nvSpPr>
        <p:spPr>
          <a:xfrm>
            <a:off x="5328745" y="1338776"/>
            <a:ext cx="3604616" cy="1294065"/>
          </a:xfrm>
          <a:prstGeom prst="wedgeRoundRectCallout">
            <a:avLst>
              <a:gd name="adj1" fmla="val -65453"/>
              <a:gd name="adj2" fmla="val 3297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先程設定</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した「目標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・評価規準設定</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シート」から</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転記します。</a:t>
            </a:r>
          </a:p>
        </p:txBody>
      </p:sp>
      <p:sp>
        <p:nvSpPr>
          <p:cNvPr id="55" name="角丸四角形吹き出し 54"/>
          <p:cNvSpPr/>
          <p:nvPr/>
        </p:nvSpPr>
        <p:spPr>
          <a:xfrm>
            <a:off x="5321156" y="4139391"/>
            <a:ext cx="3612205" cy="2196081"/>
          </a:xfrm>
          <a:prstGeom prst="wedgeRoundRectCallout">
            <a:avLst>
              <a:gd name="adj1" fmla="val -92877"/>
              <a:gd name="adj2" fmla="val 347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u="sng" dirty="0">
                <a:solidFill>
                  <a:srgbClr val="FF0000"/>
                </a:solidFill>
                <a:latin typeface="ＤＦ特太ゴシック体" panose="020B0509000000000000" pitchFamily="49" charset="-128"/>
                <a:ea typeface="ＤＦ特太ゴシック体" panose="020B0509000000000000" pitchFamily="49" charset="-128"/>
              </a:rPr>
              <a:t>授業改善の視点（主体的・対話的で深い学び）</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を活用して，指導内容や主</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な手立てを考えます。</a:t>
            </a:r>
          </a:p>
        </p:txBody>
      </p:sp>
      <p:sp>
        <p:nvSpPr>
          <p:cNvPr id="25" name="フローチャート: 代替処理 24"/>
          <p:cNvSpPr/>
          <p:nvPr/>
        </p:nvSpPr>
        <p:spPr>
          <a:xfrm>
            <a:off x="103928" y="721539"/>
            <a:ext cx="4176000" cy="509006"/>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smtClean="0">
                <a:latin typeface="UD デジタル 教科書体 NP-R" panose="02020400000000000000" pitchFamily="18" charset="-128"/>
                <a:ea typeface="UD デジタル 教科書体 NP-R" panose="02020400000000000000" pitchFamily="18" charset="-128"/>
              </a:rPr>
              <a:t>教科別の指導</a:t>
            </a:r>
            <a:endParaRPr lang="ja-JP" altLang="en-US" sz="2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09740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 y="1238143"/>
            <a:ext cx="8992706" cy="4080617"/>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14</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p.2-24</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28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51768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15</a:t>
            </a:fld>
            <a:endParaRPr kumimoji="1" lang="ja-JP" altLang="en-US"/>
          </a:p>
        </p:txBody>
      </p:sp>
      <p:sp>
        <p:nvSpPr>
          <p:cNvPr id="9" name="テキスト ボックス 2"/>
          <p:cNvSpPr txBox="1"/>
          <p:nvPr/>
        </p:nvSpPr>
        <p:spPr>
          <a:xfrm>
            <a:off x="1496963" y="103121"/>
            <a:ext cx="6150074" cy="653588"/>
          </a:xfrm>
          <a:prstGeom prst="rect">
            <a:avLst/>
          </a:prstGeom>
          <a:noFill/>
          <a:ln>
            <a:solidFill>
              <a:schemeClr val="accent1"/>
            </a:solidFill>
          </a:ln>
        </p:spPr>
        <p:txBody>
          <a:bodyPr rot="0" spcFirstLastPara="0" vert="horz" wrap="square" lIns="74295" tIns="8890" rIns="74295" bIns="8890" numCol="1" spcCol="0" rtlCol="0" fromWordArt="0" anchor="ctr" anchorCtr="0" forceAA="0" compatLnSpc="1">
            <a:prstTxWarp prst="textNoShape">
              <a:avLst/>
            </a:prstTxWarp>
            <a:noAutofit/>
          </a:bodyPr>
          <a:lstStyle/>
          <a:p>
            <a:pPr algn="ctr"/>
            <a:r>
              <a:rPr lang="ja-JP"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Ｓｔｅｐ</a:t>
            </a:r>
            <a:r>
              <a:rPr lang="ja-JP" altLang="en-US"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４</a:t>
            </a:r>
            <a:r>
              <a:rPr lang="ja-JP"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　</a:t>
            </a:r>
            <a:r>
              <a:rPr lang="ja-JP" altLang="en-US"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授業</a:t>
            </a:r>
            <a:r>
              <a:rPr lang="ja-JP" altLang="ja-JP"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を</a:t>
            </a:r>
            <a:r>
              <a:rPr lang="ja-JP" altLang="en-US"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実践する</a:t>
            </a:r>
          </a:p>
        </p:txBody>
      </p:sp>
      <p:sp>
        <p:nvSpPr>
          <p:cNvPr id="3" name="角丸四角形吹き出し 2"/>
          <p:cNvSpPr/>
          <p:nvPr/>
        </p:nvSpPr>
        <p:spPr>
          <a:xfrm>
            <a:off x="252000" y="873584"/>
            <a:ext cx="8640000" cy="3915966"/>
          </a:xfrm>
          <a:prstGeom prst="wedgeRoundRectCallout">
            <a:avLst>
              <a:gd name="adj1" fmla="val 35258"/>
              <a:gd name="adj2" fmla="val 59387"/>
              <a:gd name="adj3" fmla="val 16667"/>
            </a:avLst>
          </a:prstGeom>
          <a:ln>
            <a:solidFill>
              <a:schemeClr val="tx1"/>
            </a:solidFill>
          </a:ln>
        </p:spPr>
        <p:txBody>
          <a:bodyPr wrap="square">
            <a:spAutoFit/>
          </a:bodyPr>
          <a:lstStyle/>
          <a:p>
            <a:pPr algn="just"/>
            <a:r>
              <a:rPr lang="ja-JP" altLang="en-US" sz="3200" dirty="0">
                <a:latin typeface="BIZ UDゴシック" panose="020B0400000000000000" pitchFamily="49" charset="-128"/>
                <a:ea typeface="BIZ UDゴシック" panose="020B0400000000000000" pitchFamily="49" charset="-128"/>
              </a:rPr>
              <a:t>○　授業づくりのＳｔｅｐで計画</a:t>
            </a:r>
            <a:r>
              <a:rPr lang="ja-JP" altLang="en-US" sz="3200" dirty="0" smtClean="0">
                <a:latin typeface="BIZ UDゴシック" panose="020B0400000000000000" pitchFamily="49" charset="-128"/>
                <a:ea typeface="BIZ UDゴシック" panose="020B0400000000000000" pitchFamily="49" charset="-128"/>
              </a:rPr>
              <a:t>した授業</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づくり</a:t>
            </a:r>
            <a:r>
              <a:rPr lang="ja-JP" altLang="en-US" sz="3200" dirty="0">
                <a:latin typeface="BIZ UDゴシック" panose="020B0400000000000000" pitchFamily="49" charset="-128"/>
                <a:ea typeface="BIZ UDゴシック" panose="020B0400000000000000" pitchFamily="49" charset="-128"/>
              </a:rPr>
              <a:t>を基に授業を実践します。</a:t>
            </a:r>
          </a:p>
          <a:p>
            <a:pPr algn="just"/>
            <a:r>
              <a:rPr lang="ja-JP" altLang="en-US" sz="3200" dirty="0">
                <a:latin typeface="BIZ UDゴシック" panose="020B0400000000000000" pitchFamily="49" charset="-128"/>
                <a:ea typeface="BIZ UDゴシック" panose="020B0400000000000000" pitchFamily="49" charset="-128"/>
              </a:rPr>
              <a:t>・　一人一人の実態に応じて，</a:t>
            </a:r>
            <a:r>
              <a:rPr lang="ja-JP" altLang="en-US" sz="3200" dirty="0" smtClean="0">
                <a:latin typeface="BIZ UDゴシック" panose="020B0400000000000000" pitchFamily="49" charset="-128"/>
                <a:ea typeface="BIZ UDゴシック" panose="020B0400000000000000" pitchFamily="49" charset="-128"/>
              </a:rPr>
              <a:t>分かりやす</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い言葉掛け</a:t>
            </a:r>
            <a:r>
              <a:rPr lang="ja-JP" altLang="en-US" sz="3200" dirty="0">
                <a:latin typeface="BIZ UDゴシック" panose="020B0400000000000000" pitchFamily="49" charset="-128"/>
                <a:ea typeface="BIZ UDゴシック" panose="020B0400000000000000" pitchFamily="49" charset="-128"/>
              </a:rPr>
              <a:t>をします。</a:t>
            </a:r>
          </a:p>
          <a:p>
            <a:pPr algn="just"/>
            <a:r>
              <a:rPr lang="ja-JP" altLang="en-US" sz="3200" dirty="0">
                <a:latin typeface="BIZ UDゴシック" panose="020B0400000000000000" pitchFamily="49" charset="-128"/>
                <a:ea typeface="BIZ UDゴシック" panose="020B0400000000000000" pitchFamily="49" charset="-128"/>
              </a:rPr>
              <a:t>・　</a:t>
            </a:r>
            <a:r>
              <a:rPr lang="ja-JP" altLang="en-US" sz="3200" dirty="0" smtClean="0">
                <a:latin typeface="BIZ UDゴシック" panose="020B0400000000000000" pitchFamily="49" charset="-128"/>
                <a:ea typeface="BIZ UDゴシック" panose="020B0400000000000000" pitchFamily="49" charset="-128"/>
              </a:rPr>
              <a:t>計画どおりに</a:t>
            </a:r>
            <a:r>
              <a:rPr lang="ja-JP" altLang="en-US" sz="3200" dirty="0">
                <a:latin typeface="BIZ UDゴシック" panose="020B0400000000000000" pitchFamily="49" charset="-128"/>
                <a:ea typeface="BIZ UDゴシック" panose="020B0400000000000000" pitchFamily="49" charset="-128"/>
              </a:rPr>
              <a:t>進めるのが難しい場合</a:t>
            </a:r>
            <a:r>
              <a:rPr lang="ja-JP" altLang="en-US" sz="3200" dirty="0" smtClean="0">
                <a:latin typeface="BIZ UDゴシック" panose="020B0400000000000000" pitchFamily="49" charset="-128"/>
                <a:ea typeface="BIZ UDゴシック" panose="020B0400000000000000" pitchFamily="49" charset="-128"/>
              </a:rPr>
              <a:t>，</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その場</a:t>
            </a:r>
            <a:r>
              <a:rPr lang="ja-JP" altLang="en-US" sz="3200" dirty="0">
                <a:latin typeface="BIZ UDゴシック" panose="020B0400000000000000" pitchFamily="49" charset="-128"/>
                <a:ea typeface="BIZ UDゴシック" panose="020B0400000000000000" pitchFamily="49" charset="-128"/>
              </a:rPr>
              <a:t>で変更します。</a:t>
            </a:r>
          </a:p>
          <a:p>
            <a:pPr algn="just"/>
            <a:r>
              <a:rPr lang="ja-JP" altLang="en-US" sz="3200" dirty="0" smtClean="0">
                <a:latin typeface="BIZ UDゴシック" panose="020B0400000000000000" pitchFamily="49" charset="-128"/>
                <a:ea typeface="BIZ UDゴシック" panose="020B0400000000000000" pitchFamily="49" charset="-128"/>
              </a:rPr>
              <a:t>・　児童</a:t>
            </a:r>
            <a:r>
              <a:rPr lang="ja-JP" altLang="en-US" sz="3200" dirty="0">
                <a:latin typeface="BIZ UDゴシック" panose="020B0400000000000000" pitchFamily="49" charset="-128"/>
                <a:ea typeface="BIZ UDゴシック" panose="020B0400000000000000" pitchFamily="49" charset="-128"/>
              </a:rPr>
              <a:t>生徒の変容を観察・記録します。</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54220" y="5029398"/>
            <a:ext cx="921444" cy="1440000"/>
          </a:xfrm>
          <a:prstGeom prst="rect">
            <a:avLst/>
          </a:prstGeom>
          <a:noFill/>
          <a:ln>
            <a:noFill/>
          </a:ln>
        </p:spPr>
      </p:pic>
      <p:grpSp>
        <p:nvGrpSpPr>
          <p:cNvPr id="17" name="グループ化 16">
            <a:extLst>
              <a:ext uri="{FF2B5EF4-FFF2-40B4-BE49-F238E27FC236}">
                <a16:creationId xmlns:a16="http://schemas.microsoft.com/office/drawing/2014/main" id="{2FA747C1-C5C1-4C6F-BA20-4F0042144BBF}"/>
              </a:ext>
            </a:extLst>
          </p:cNvPr>
          <p:cNvGrpSpPr/>
          <p:nvPr/>
        </p:nvGrpSpPr>
        <p:grpSpPr>
          <a:xfrm>
            <a:off x="1700431" y="4852614"/>
            <a:ext cx="4110880" cy="1624269"/>
            <a:chOff x="1959349" y="4665813"/>
            <a:chExt cx="4110880" cy="1624269"/>
          </a:xfrm>
        </p:grpSpPr>
        <p:pic>
          <p:nvPicPr>
            <p:cNvPr id="19" name="図 18">
              <a:extLst>
                <a:ext uri="{FF2B5EF4-FFF2-40B4-BE49-F238E27FC236}">
                  <a16:creationId xmlns:a16="http://schemas.microsoft.com/office/drawing/2014/main" id="{6BFC806A-3970-4B20-BD0D-D6AF555A91C6}"/>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959349" y="4665813"/>
              <a:ext cx="1026757" cy="1624269"/>
            </a:xfrm>
            <a:prstGeom prst="rect">
              <a:avLst/>
            </a:prstGeom>
            <a:ln>
              <a:noFill/>
            </a:ln>
            <a:extLst>
              <a:ext uri="{53640926-AAD7-44D8-BBD7-CCE9431645EC}">
                <a14:shadowObscured xmlns:a14="http://schemas.microsoft.com/office/drawing/2010/main"/>
              </a:ext>
            </a:extLst>
          </p:spPr>
        </p:pic>
        <p:pic>
          <p:nvPicPr>
            <p:cNvPr id="20" name="Picture 7" descr="C">
              <a:extLst>
                <a:ext uri="{FF2B5EF4-FFF2-40B4-BE49-F238E27FC236}">
                  <a16:creationId xmlns:a16="http://schemas.microsoft.com/office/drawing/2014/main" id="{E3D649F1-F9FB-43F1-AAC2-226A9C6ECD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329" y="4991229"/>
              <a:ext cx="7239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A2">
              <a:extLst>
                <a:ext uri="{FF2B5EF4-FFF2-40B4-BE49-F238E27FC236}">
                  <a16:creationId xmlns:a16="http://schemas.microsoft.com/office/drawing/2014/main" id="{214E9655-67CA-440F-BFEE-BC51C40C85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765" y="4991229"/>
              <a:ext cx="8239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B">
              <a:extLst>
                <a:ext uri="{FF2B5EF4-FFF2-40B4-BE49-F238E27FC236}">
                  <a16:creationId xmlns:a16="http://schemas.microsoft.com/office/drawing/2014/main" id="{7B100C3B-141E-4690-951B-51801FA9BA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021" y="4991229"/>
              <a:ext cx="715963" cy="1295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628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4" y="458252"/>
            <a:ext cx="8426412" cy="2185982"/>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16</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p.2-29</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30</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正方形/長方形 8"/>
          <p:cNvSpPr/>
          <p:nvPr/>
        </p:nvSpPr>
        <p:spPr>
          <a:xfrm>
            <a:off x="133510" y="2587992"/>
            <a:ext cx="8876980" cy="3785652"/>
          </a:xfrm>
          <a:prstGeom prst="rect">
            <a:avLst/>
          </a:prstGeom>
        </p:spPr>
        <p:txBody>
          <a:bodyPr wrap="square">
            <a:spAutoFit/>
          </a:bodyPr>
          <a:lstStyle/>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①　この</a:t>
            </a:r>
            <a:r>
              <a:rPr lang="ja-JP" altLang="en-US" sz="2800" dirty="0">
                <a:latin typeface="BIZ UDゴシック" panose="020B0400000000000000" pitchFamily="49" charset="-128"/>
                <a:ea typeface="BIZ UDゴシック" panose="020B0400000000000000" pitchFamily="49" charset="-128"/>
              </a:rPr>
              <a:t>授業で児童生徒の個別の目標は</a:t>
            </a:r>
            <a:r>
              <a:rPr lang="ja-JP" altLang="en-US" sz="2800" dirty="0" smtClean="0">
                <a:latin typeface="BIZ UDゴシック" panose="020B0400000000000000" pitchFamily="49" charset="-128"/>
                <a:ea typeface="BIZ UDゴシック" panose="020B0400000000000000" pitchFamily="49" charset="-128"/>
              </a:rPr>
              <a:t>達成でき</a:t>
            </a:r>
            <a:endParaRPr lang="en-US" altLang="ja-JP" sz="2800" dirty="0" smtClean="0">
              <a:latin typeface="BIZ UDゴシック" panose="020B0400000000000000" pitchFamily="49" charset="-128"/>
              <a:ea typeface="BIZ UDゴシック" panose="020B0400000000000000" pitchFamily="49" charset="-128"/>
            </a:endParaRPr>
          </a:p>
          <a:p>
            <a:r>
              <a:rPr lang="ja-JP" altLang="en-US" sz="2800" dirty="0" smtClean="0">
                <a:latin typeface="BIZ UDゴシック" panose="020B0400000000000000" pitchFamily="49" charset="-128"/>
                <a:ea typeface="BIZ UDゴシック" panose="020B0400000000000000" pitchFamily="49" charset="-128"/>
              </a:rPr>
              <a:t>　　　たか？</a:t>
            </a:r>
            <a:endParaRPr lang="en-US" altLang="ja-JP" sz="28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a:t>
            </a:r>
            <a:r>
              <a:rPr lang="ja-JP" altLang="en-US" dirty="0" smtClean="0">
                <a:solidFill>
                  <a:srgbClr val="FF0000"/>
                </a:solidFill>
                <a:latin typeface="BIZ UDゴシック" panose="020B0400000000000000" pitchFamily="49" charset="-128"/>
                <a:ea typeface="BIZ UDゴシック" panose="020B0400000000000000" pitchFamily="49" charset="-128"/>
              </a:rPr>
              <a:t>（</a:t>
            </a:r>
            <a:r>
              <a:rPr lang="ja-JP" altLang="en-US" dirty="0">
                <a:solidFill>
                  <a:srgbClr val="FF0000"/>
                </a:solidFill>
                <a:latin typeface="BIZ UDゴシック" panose="020B0400000000000000" pitchFamily="49" charset="-128"/>
                <a:ea typeface="BIZ UDゴシック" panose="020B0400000000000000" pitchFamily="49" charset="-128"/>
              </a:rPr>
              <a:t>教科別の指導では，単元（題材）の評価）</a:t>
            </a:r>
            <a:endParaRPr lang="en-US" altLang="ja-JP"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②　授業者</a:t>
            </a:r>
            <a:r>
              <a:rPr lang="ja-JP" altLang="en-US" sz="2800" dirty="0">
                <a:latin typeface="BIZ UDゴシック" panose="020B0400000000000000" pitchFamily="49" charset="-128"/>
                <a:ea typeface="BIZ UDゴシック" panose="020B0400000000000000" pitchFamily="49" charset="-128"/>
              </a:rPr>
              <a:t>として，実施した授業の良かった点や</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反省点</a:t>
            </a:r>
            <a:r>
              <a:rPr lang="ja-JP" altLang="en-US" sz="2800" dirty="0">
                <a:latin typeface="BIZ UDゴシック" panose="020B0400000000000000" pitchFamily="49" charset="-128"/>
                <a:ea typeface="BIZ UDゴシック" panose="020B0400000000000000" pitchFamily="49" charset="-128"/>
              </a:rPr>
              <a:t>は何だったか？</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③　指導</a:t>
            </a:r>
            <a:r>
              <a:rPr lang="ja-JP" altLang="en-US" sz="2800" dirty="0">
                <a:latin typeface="BIZ UDゴシック" panose="020B0400000000000000" pitchFamily="49" charset="-128"/>
                <a:ea typeface="BIZ UDゴシック" panose="020B0400000000000000" pitchFamily="49" charset="-128"/>
              </a:rPr>
              <a:t>の良かった点は，今後どのような指導に</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生かす</a:t>
            </a:r>
            <a:r>
              <a:rPr lang="ja-JP" altLang="en-US" sz="2800" dirty="0">
                <a:latin typeface="BIZ UDゴシック" panose="020B0400000000000000" pitchFamily="49" charset="-128"/>
                <a:ea typeface="BIZ UDゴシック" panose="020B0400000000000000" pitchFamily="49" charset="-128"/>
              </a:rPr>
              <a:t>ことができるか？</a:t>
            </a: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④　指導</a:t>
            </a:r>
            <a:r>
              <a:rPr lang="ja-JP" altLang="en-US" sz="2800" dirty="0">
                <a:latin typeface="BIZ UDゴシック" panose="020B0400000000000000" pitchFamily="49" charset="-128"/>
                <a:ea typeface="BIZ UDゴシック" panose="020B0400000000000000" pitchFamily="49" charset="-128"/>
              </a:rPr>
              <a:t>の反省点を今後に生かすとすれば，どこ</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を</a:t>
            </a:r>
            <a:r>
              <a:rPr lang="ja-JP" altLang="en-US" sz="2800" dirty="0">
                <a:latin typeface="BIZ UDゴシック" panose="020B0400000000000000" pitchFamily="49" charset="-128"/>
                <a:ea typeface="BIZ UDゴシック" panose="020B0400000000000000" pitchFamily="49" charset="-128"/>
              </a:rPr>
              <a:t>改善できるか？</a:t>
            </a:r>
          </a:p>
        </p:txBody>
      </p:sp>
    </p:spTree>
    <p:extLst>
      <p:ext uri="{BB962C8B-B14F-4D97-AF65-F5344CB8AC3E}">
        <p14:creationId xmlns:p14="http://schemas.microsoft.com/office/powerpoint/2010/main" val="94749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4490"/>
            <a:ext cx="9144000" cy="6483260"/>
          </a:xfrm>
          <a:prstGeom prst="rect">
            <a:avLst/>
          </a:prstGeom>
          <a:solidFill>
            <a:srgbClr val="CCFFCC">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17</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8" name="タイトル 1">
            <a:extLst>
              <a:ext uri="{FF2B5EF4-FFF2-40B4-BE49-F238E27FC236}">
                <a16:creationId xmlns:a16="http://schemas.microsoft.com/office/drawing/2014/main" id="{E4543822-0761-4C54-A4EA-9B5B8008001A}"/>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sp>
        <p:nvSpPr>
          <p:cNvPr id="4" name="ドーナツ 3"/>
          <p:cNvSpPr/>
          <p:nvPr/>
        </p:nvSpPr>
        <p:spPr>
          <a:xfrm>
            <a:off x="3661541" y="2788842"/>
            <a:ext cx="1820919" cy="1832884"/>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rPr>
              <a:t>済</a:t>
            </a:r>
          </a:p>
        </p:txBody>
      </p:sp>
      <p:grpSp>
        <p:nvGrpSpPr>
          <p:cNvPr id="49" name="グループ化 48"/>
          <p:cNvGrpSpPr/>
          <p:nvPr/>
        </p:nvGrpSpPr>
        <p:grpSpPr>
          <a:xfrm>
            <a:off x="2092398" y="4665813"/>
            <a:ext cx="4801545" cy="1624269"/>
            <a:chOff x="2367568" y="4665813"/>
            <a:chExt cx="4801545" cy="1624269"/>
          </a:xfrm>
        </p:grpSpPr>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47669" y="4846629"/>
              <a:ext cx="921444" cy="1440000"/>
            </a:xfrm>
            <a:prstGeom prst="rect">
              <a:avLst/>
            </a:prstGeom>
            <a:noFill/>
            <a:ln>
              <a:noFill/>
            </a:ln>
          </p:spPr>
        </p:pic>
        <p:pic>
          <p:nvPicPr>
            <p:cNvPr id="51" name="図 50"/>
            <p:cNvPicPr/>
            <p:nvPr/>
          </p:nvPicPr>
          <p:blipFill>
            <a:blip r:embed="rId5" cstate="print">
              <a:extLst>
                <a:ext uri="{28A0092B-C50C-407E-A947-70E740481C1C}">
                  <a14:useLocalDpi xmlns:a14="http://schemas.microsoft.com/office/drawing/2010/main" val="0"/>
                </a:ext>
              </a:extLst>
            </a:blip>
            <a:stretch>
              <a:fillRect/>
            </a:stretch>
          </p:blipFill>
          <p:spPr bwMode="auto">
            <a:xfrm>
              <a:off x="2367568" y="4665813"/>
              <a:ext cx="1026757" cy="1624269"/>
            </a:xfrm>
            <a:prstGeom prst="rect">
              <a:avLst/>
            </a:prstGeom>
            <a:ln>
              <a:noFill/>
            </a:ln>
            <a:extLst>
              <a:ext uri="{53640926-AAD7-44D8-BBD7-CCE9431645EC}">
                <a14:shadowObscured xmlns:a14="http://schemas.microsoft.com/office/drawing/2010/main"/>
              </a:ext>
            </a:extLst>
          </p:spPr>
        </p:pic>
        <p:pic>
          <p:nvPicPr>
            <p:cNvPr id="52" name="Picture 7" desc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6329" y="4991229"/>
              <a:ext cx="7239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A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1765" y="4991229"/>
              <a:ext cx="8239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3021" y="4991229"/>
              <a:ext cx="715963"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87676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490"/>
            <a:ext cx="9144000" cy="6483260"/>
          </a:xfrm>
          <a:prstGeom prst="rect">
            <a:avLst/>
          </a:prstGeom>
          <a:solidFill>
            <a:srgbClr val="CCFFCC">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18</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5" name="タイトル 1"/>
          <p:cNvSpPr txBox="1">
            <a:spLocks/>
          </p:cNvSpPr>
          <p:nvPr/>
        </p:nvSpPr>
        <p:spPr>
          <a:xfrm>
            <a:off x="164892" y="4852398"/>
            <a:ext cx="8817502" cy="729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sp>
        <p:nvSpPr>
          <p:cNvPr id="11" name="タイトル 1">
            <a:extLst>
              <a:ext uri="{FF2B5EF4-FFF2-40B4-BE49-F238E27FC236}">
                <a16:creationId xmlns:a16="http://schemas.microsoft.com/office/drawing/2014/main" id="{772B645B-109A-4763-BFDC-82AE03D2165A}"/>
              </a:ext>
            </a:extLst>
          </p:cNvPr>
          <p:cNvSpPr txBox="1">
            <a:spLocks/>
          </p:cNvSpPr>
          <p:nvPr/>
        </p:nvSpPr>
        <p:spPr>
          <a:xfrm>
            <a:off x="164892" y="3365630"/>
            <a:ext cx="885154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sp>
        <p:nvSpPr>
          <p:cNvPr id="10"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836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490"/>
            <a:ext cx="9144000" cy="6483260"/>
          </a:xfrm>
          <a:prstGeom prst="rect">
            <a:avLst/>
          </a:prstGeom>
          <a:solidFill>
            <a:srgbClr val="CCFFCC">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14" name="タイトル 1">
            <a:extLst>
              <a:ext uri="{FF2B5EF4-FFF2-40B4-BE49-F238E27FC236}">
                <a16:creationId xmlns:a16="http://schemas.microsoft.com/office/drawing/2014/main" id="{1368170D-7473-4326-8D2F-B218143A7739}"/>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grpSp>
        <p:nvGrpSpPr>
          <p:cNvPr id="7" name="グループ化 6"/>
          <p:cNvGrpSpPr/>
          <p:nvPr/>
        </p:nvGrpSpPr>
        <p:grpSpPr>
          <a:xfrm>
            <a:off x="2092398" y="4665813"/>
            <a:ext cx="4801545" cy="1624269"/>
            <a:chOff x="2367568" y="4665813"/>
            <a:chExt cx="4801545" cy="1624269"/>
          </a:xfrm>
        </p:grpSpPr>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47669" y="4846629"/>
              <a:ext cx="921444" cy="1440000"/>
            </a:xfrm>
            <a:prstGeom prst="rect">
              <a:avLst/>
            </a:prstGeom>
            <a:noFill/>
            <a:ln>
              <a:noFill/>
            </a:ln>
          </p:spPr>
        </p:pic>
        <p:pic>
          <p:nvPicPr>
            <p:cNvPr id="18" name="図 17"/>
            <p:cNvPicPr/>
            <p:nvPr/>
          </p:nvPicPr>
          <p:blipFill>
            <a:blip r:embed="rId5" cstate="print">
              <a:extLst>
                <a:ext uri="{28A0092B-C50C-407E-A947-70E740481C1C}">
                  <a14:useLocalDpi xmlns:a14="http://schemas.microsoft.com/office/drawing/2010/main" val="0"/>
                </a:ext>
              </a:extLst>
            </a:blip>
            <a:stretch>
              <a:fillRect/>
            </a:stretch>
          </p:blipFill>
          <p:spPr bwMode="auto">
            <a:xfrm>
              <a:off x="2367568" y="4665813"/>
              <a:ext cx="1026757" cy="1624269"/>
            </a:xfrm>
            <a:prstGeom prst="rect">
              <a:avLst/>
            </a:prstGeom>
            <a:ln>
              <a:noFill/>
            </a:ln>
            <a:extLst>
              <a:ext uri="{53640926-AAD7-44D8-BBD7-CCE9431645EC}">
                <a14:shadowObscured xmlns:a14="http://schemas.microsoft.com/office/drawing/2010/main"/>
              </a:ext>
            </a:extLst>
          </p:spPr>
        </p:pic>
        <p:pic>
          <p:nvPicPr>
            <p:cNvPr id="19" name="Picture 7" desc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6329" y="4991229"/>
              <a:ext cx="7239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A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1765" y="4991229"/>
              <a:ext cx="8239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3021" y="4991229"/>
              <a:ext cx="715963"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2" name="正方形/長方形 2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314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1" y="8416"/>
            <a:ext cx="6092609" cy="6480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3</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６</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443939" y="4892758"/>
            <a:ext cx="921444" cy="1440000"/>
          </a:xfrm>
          <a:prstGeom prst="rect">
            <a:avLst/>
          </a:prstGeom>
          <a:noFill/>
          <a:ln>
            <a:noFill/>
          </a:ln>
        </p:spPr>
      </p:pic>
      <p:sp>
        <p:nvSpPr>
          <p:cNvPr id="13" name="角丸四角形吹き出し 12"/>
          <p:cNvSpPr/>
          <p:nvPr/>
        </p:nvSpPr>
        <p:spPr>
          <a:xfrm flipH="1">
            <a:off x="6102400" y="1524000"/>
            <a:ext cx="2998870" cy="2882558"/>
          </a:xfrm>
          <a:prstGeom prst="wedgeRoundRectCallout">
            <a:avLst>
              <a:gd name="adj1" fmla="val 2840"/>
              <a:gd name="adj2" fmla="val 6436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Ａ</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さんに焦点を当て，一緒に授業づくりをしていきましょう。</a:t>
            </a:r>
          </a:p>
          <a:p>
            <a:pPr algn="just"/>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ら</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しーんもガイドよろしくお願いしますね。</a:t>
            </a:r>
          </a:p>
        </p:txBody>
      </p:sp>
      <p:sp>
        <p:nvSpPr>
          <p:cNvPr id="15" name="ドーナツ 14"/>
          <p:cNvSpPr/>
          <p:nvPr/>
        </p:nvSpPr>
        <p:spPr>
          <a:xfrm>
            <a:off x="147574" y="3840480"/>
            <a:ext cx="1912076" cy="2642780"/>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3899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98" y="39260"/>
            <a:ext cx="4792725" cy="6444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4</a:t>
            </a:fld>
            <a:endParaRPr kumimoji="1" lang="ja-JP" altLang="en-US"/>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p.2-7</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495300" y="2895600"/>
            <a:ext cx="4351020" cy="29792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吹き出し 18"/>
          <p:cNvSpPr/>
          <p:nvPr/>
        </p:nvSpPr>
        <p:spPr>
          <a:xfrm>
            <a:off x="5258461" y="1361991"/>
            <a:ext cx="3774621" cy="2191407"/>
          </a:xfrm>
          <a:prstGeom prst="wedgeRoundRectCallout">
            <a:avLst>
              <a:gd name="adj1" fmla="val -59903"/>
              <a:gd name="adj2" fmla="val 2652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児童生徒の</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実態から，指導する教科の段階を重視して，</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各教科</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の目標及び内容を</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調整し，見直します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21" name="角丸四角形吹き出し 20"/>
          <p:cNvSpPr/>
          <p:nvPr/>
        </p:nvSpPr>
        <p:spPr>
          <a:xfrm>
            <a:off x="5258461" y="4066102"/>
            <a:ext cx="3756354" cy="1271846"/>
          </a:xfrm>
          <a:prstGeom prst="wedgeRoundRectCallout">
            <a:avLst>
              <a:gd name="adj1" fmla="val -59848"/>
              <a:gd name="adj2" fmla="val -1353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個別の評価を行うことが重要です。</a:t>
            </a:r>
          </a:p>
        </p:txBody>
      </p:sp>
      <p:sp>
        <p:nvSpPr>
          <p:cNvPr id="22" name="角丸四角形 21"/>
          <p:cNvSpPr/>
          <p:nvPr/>
        </p:nvSpPr>
        <p:spPr>
          <a:xfrm>
            <a:off x="3308604" y="3275077"/>
            <a:ext cx="1528266" cy="2529840"/>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9858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2" y="30480"/>
            <a:ext cx="4212000" cy="6449888"/>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p.2-4</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4" name="図 3" descr="画面の領域"/>
          <p:cNvPicPr>
            <a:picLocks noChangeAspect="1"/>
          </p:cNvPicPr>
          <p:nvPr/>
        </p:nvPicPr>
        <p:blipFill rotWithShape="1">
          <a:blip r:embed="rId5">
            <a:extLst>
              <a:ext uri="{28A0092B-C50C-407E-A947-70E740481C1C}">
                <a14:useLocalDpi xmlns:a14="http://schemas.microsoft.com/office/drawing/2010/main" val="0"/>
              </a:ext>
            </a:extLst>
          </a:blip>
          <a:srcRect l="691"/>
          <a:stretch/>
        </p:blipFill>
        <p:spPr>
          <a:xfrm>
            <a:off x="4674063" y="1284825"/>
            <a:ext cx="4212000" cy="4742808"/>
          </a:xfrm>
          <a:prstGeom prst="rect">
            <a:avLst/>
          </a:prstGeom>
        </p:spPr>
      </p:pic>
      <p:sp>
        <p:nvSpPr>
          <p:cNvPr id="9" name="角丸四角形 8"/>
          <p:cNvSpPr/>
          <p:nvPr/>
        </p:nvSpPr>
        <p:spPr>
          <a:xfrm>
            <a:off x="1156832" y="558597"/>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156832" y="1560558"/>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159588" y="2405787"/>
            <a:ext cx="886381"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1159589" y="4637986"/>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586302" y="2809404"/>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685456" y="3542297"/>
            <a:ext cx="1322529" cy="69696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012773" y="5988772"/>
            <a:ext cx="718491" cy="32668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5117802" y="3754754"/>
            <a:ext cx="1343957" cy="335662"/>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132331" y="2197796"/>
            <a:ext cx="360421" cy="428546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21" name="スライド番号プレースホルダー 3"/>
          <p:cNvSpPr>
            <a:spLocks noGrp="1"/>
          </p:cNvSpPr>
          <p:nvPr>
            <p:ph type="sldNum" sz="quarter" idx="12"/>
          </p:nvPr>
        </p:nvSpPr>
        <p:spPr>
          <a:xfrm>
            <a:off x="6875961" y="6483260"/>
            <a:ext cx="2057400" cy="365125"/>
          </a:xfrm>
        </p:spPr>
        <p:txBody>
          <a:bodyPr/>
          <a:lstStyle/>
          <a:p>
            <a:fld id="{F4833F11-40D2-46AE-80D4-D9A3E5F05BAF}" type="slidenum">
              <a:rPr kumimoji="1" lang="ja-JP" altLang="en-US" smtClean="0"/>
              <a:t>5</a:t>
            </a:fld>
            <a:endParaRPr kumimoji="1" lang="ja-JP" altLang="en-US" dirty="0"/>
          </a:p>
        </p:txBody>
      </p:sp>
      <p:sp>
        <p:nvSpPr>
          <p:cNvPr id="22" name="角丸四角形 21"/>
          <p:cNvSpPr/>
          <p:nvPr/>
        </p:nvSpPr>
        <p:spPr>
          <a:xfrm>
            <a:off x="8541000" y="1279745"/>
            <a:ext cx="360421" cy="374437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038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53" y="8416"/>
            <a:ext cx="5852094" cy="6480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6</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64142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7</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p.2-9</a:t>
            </a:r>
          </a:p>
        </p:txBody>
      </p:sp>
      <p:sp>
        <p:nvSpPr>
          <p:cNvPr id="8" name="テキスト ボックス 22"/>
          <p:cNvSpPr txBox="1"/>
          <p:nvPr/>
        </p:nvSpPr>
        <p:spPr>
          <a:xfrm>
            <a:off x="2232000" y="547904"/>
            <a:ext cx="4680000" cy="540000"/>
          </a:xfrm>
          <a:prstGeom prst="rect">
            <a:avLst/>
          </a:prstGeom>
          <a:noFill/>
          <a:ln>
            <a:solidFill>
              <a:srgbClr val="00B050"/>
            </a:solidFill>
          </a:ln>
        </p:spPr>
        <p:txBody>
          <a:bodyPr rot="0" spcFirstLastPara="0" vert="horz" wrap="square" lIns="74295" tIns="8890" rIns="74295" bIns="8890" numCol="1" spcCol="0" rtlCol="0" fromWordArt="0" anchor="ctr" anchorCtr="0" forceAA="0" compatLnSpc="1">
            <a:prstTxWarp prst="textNoShape">
              <a:avLst/>
            </a:prstTxWarp>
            <a:noAutofit/>
          </a:bodyPr>
          <a:lstStyle/>
          <a:p>
            <a:pPr algn="ctr">
              <a:spcAft>
                <a:spcPts val="0"/>
              </a:spcAft>
            </a:pPr>
            <a:r>
              <a:rPr lang="ja-JP" sz="2400" b="1" kern="100" dirty="0">
                <a:solidFill>
                  <a:srgbClr val="00B05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Ｓｔｅｐ１　実態を把握する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09" y="1096118"/>
            <a:ext cx="682507" cy="1080000"/>
          </a:xfrm>
          <a:prstGeom prst="rect">
            <a:avLst/>
          </a:prstGeom>
        </p:spPr>
      </p:pic>
      <p:sp>
        <p:nvSpPr>
          <p:cNvPr id="11" name="角丸四角形吹き出し 10"/>
          <p:cNvSpPr/>
          <p:nvPr/>
        </p:nvSpPr>
        <p:spPr>
          <a:xfrm flipH="1">
            <a:off x="1576112" y="1287732"/>
            <a:ext cx="6272868" cy="720000"/>
          </a:xfrm>
          <a:prstGeom prst="wedgeRoundRectCallout">
            <a:avLst>
              <a:gd name="adj1" fmla="val 55644"/>
              <a:gd name="adj2" fmla="val -20701"/>
              <a:gd name="adj3" fmla="val 16667"/>
            </a:avLst>
          </a:prstGeom>
          <a:no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52400" algn="just">
              <a:spcAft>
                <a:spcPts val="0"/>
              </a:spcAft>
            </a:pPr>
            <a:r>
              <a:rPr lang="ja-JP" sz="2400" kern="100" dirty="0">
                <a:solidFill>
                  <a:srgbClr val="000000"/>
                </a:solidFill>
                <a:effectLst/>
                <a:ea typeface="BIZ UDゴシック" panose="020B0400000000000000" pitchFamily="49" charset="-128"/>
                <a:cs typeface="Times New Roman" panose="02020603050405020304" pitchFamily="18" charset="0"/>
              </a:rPr>
              <a:t>どうやって実態を把握すればよいですか？</a:t>
            </a:r>
            <a:endParaRPr lang="ja-JP" kern="100" dirty="0">
              <a:effectLst/>
              <a:ea typeface="游明朝" panose="02020400000000000000" pitchFamily="18" charset="-128"/>
              <a:cs typeface="Times New Roman" panose="02020603050405020304" pitchFamily="18" charset="0"/>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192683" y="3267309"/>
            <a:ext cx="691085" cy="1080000"/>
          </a:xfrm>
          <a:prstGeom prst="rect">
            <a:avLst/>
          </a:prstGeom>
          <a:noFill/>
          <a:ln>
            <a:noFill/>
          </a:ln>
        </p:spPr>
      </p:pic>
      <p:sp>
        <p:nvSpPr>
          <p:cNvPr id="13" name="角丸四角形吹き出し 12"/>
          <p:cNvSpPr/>
          <p:nvPr/>
        </p:nvSpPr>
        <p:spPr>
          <a:xfrm>
            <a:off x="268709" y="2374203"/>
            <a:ext cx="7759547" cy="2396086"/>
          </a:xfrm>
          <a:prstGeom prst="wedgeRoundRectCallout">
            <a:avLst>
              <a:gd name="adj1" fmla="val 52513"/>
              <a:gd name="adj2" fmla="val -3585"/>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spcAft>
                <a:spcPts val="0"/>
              </a:spcAft>
            </a:pPr>
            <a:r>
              <a:rPr lang="ja-JP" sz="2400" kern="100" dirty="0">
                <a:solidFill>
                  <a:srgbClr val="000000"/>
                </a:solidFill>
                <a:effectLst/>
                <a:ea typeface="BIZ UDゴシック" panose="020B0400000000000000" pitchFamily="49" charset="-128"/>
                <a:cs typeface="Times New Roman" panose="02020603050405020304" pitchFamily="18" charset="0"/>
              </a:rPr>
              <a:t>児童生徒の障害の状態や個性は，一人一人異なります。そのため，授業づくりにおいては，的確な実態把握が大切です。障害名や診断名を参考にしつつも，目の前の児童生徒一人一人の姿を見つめましょう。例えば，休み時間に一緒に遊んだり，話をしたりすることで，児童生徒の姿が見えてきますよね</a:t>
            </a:r>
            <a:r>
              <a:rPr lang="ja-JP" sz="2400" kern="100" dirty="0" smtClean="0">
                <a:solidFill>
                  <a:srgbClr val="000000"/>
                </a:solidFill>
                <a:effectLst/>
                <a:ea typeface="BIZ UDゴシック" panose="020B0400000000000000" pitchFamily="49" charset="-128"/>
                <a:cs typeface="Times New Roman" panose="02020603050405020304" pitchFamily="18" charset="0"/>
              </a:rPr>
              <a:t>。</a:t>
            </a:r>
            <a:endParaRPr lang="ja-JP" sz="2400" kern="100" dirty="0">
              <a:effectLst/>
              <a:ea typeface="游明朝" panose="02020400000000000000" pitchFamily="18" charset="-128"/>
              <a:cs typeface="Times New Roman" panose="02020603050405020304" pitchFamily="18" charset="0"/>
            </a:endParaRPr>
          </a:p>
        </p:txBody>
      </p:sp>
      <p:pic>
        <p:nvPicPr>
          <p:cNvPr id="2" name="図 1" descr="画面の領域"/>
          <p:cNvPicPr>
            <a:picLocks noChangeAspect="1"/>
          </p:cNvPicPr>
          <p:nvPr/>
        </p:nvPicPr>
        <p:blipFill rotWithShape="1">
          <a:blip r:embed="rId6">
            <a:extLst>
              <a:ext uri="{28A0092B-C50C-407E-A947-70E740481C1C}">
                <a14:useLocalDpi xmlns:a14="http://schemas.microsoft.com/office/drawing/2010/main" val="0"/>
              </a:ext>
            </a:extLst>
          </a:blip>
          <a:srcRect t="1905"/>
          <a:stretch/>
        </p:blipFill>
        <p:spPr>
          <a:xfrm>
            <a:off x="252000" y="5013016"/>
            <a:ext cx="8640000" cy="1335890"/>
          </a:xfrm>
          <a:prstGeom prst="rect">
            <a:avLst/>
          </a:prstGeom>
        </p:spPr>
      </p:pic>
    </p:spTree>
    <p:extLst>
      <p:ext uri="{BB962C8B-B14F-4D97-AF65-F5344CB8AC3E}">
        <p14:creationId xmlns:p14="http://schemas.microsoft.com/office/powerpoint/2010/main" val="617384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rotWithShape="1">
          <a:blip r:embed="rId3">
            <a:extLst>
              <a:ext uri="{28A0092B-C50C-407E-A947-70E740481C1C}">
                <a14:useLocalDpi xmlns:a14="http://schemas.microsoft.com/office/drawing/2010/main" val="0"/>
              </a:ext>
            </a:extLst>
          </a:blip>
          <a:srcRect t="389" b="1"/>
          <a:stretch/>
        </p:blipFill>
        <p:spPr>
          <a:xfrm>
            <a:off x="16924" y="51850"/>
            <a:ext cx="6227834" cy="6372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8</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p.2-9</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角丸四角形 10"/>
          <p:cNvSpPr/>
          <p:nvPr/>
        </p:nvSpPr>
        <p:spPr>
          <a:xfrm>
            <a:off x="4396740" y="1950720"/>
            <a:ext cx="1631131" cy="807720"/>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065020" y="2148841"/>
            <a:ext cx="1937475" cy="1136226"/>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405114" y="5268603"/>
            <a:ext cx="2117106" cy="958301"/>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2247576" y="51850"/>
            <a:ext cx="1849444" cy="829890"/>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7" name="角丸四角形吹き出し 16"/>
          <p:cNvSpPr/>
          <p:nvPr/>
        </p:nvSpPr>
        <p:spPr>
          <a:xfrm flipH="1">
            <a:off x="6303856" y="1188720"/>
            <a:ext cx="2769743" cy="3778540"/>
          </a:xfrm>
          <a:prstGeom prst="wedgeRoundRectCallout">
            <a:avLst>
              <a:gd name="adj1" fmla="val 2840"/>
              <a:gd name="adj2" fmla="val 6436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Ａ</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さん</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には，５までの数字の概念を身に付けさせたいです</a:t>
            </a:r>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just"/>
            <a:r>
              <a:rPr lang="en-US"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当番</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活動に意欲的なので，毎日教師と一緒に数を数える学習を行いたいと思います。</a:t>
            </a:r>
            <a:endPar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9" name="図 18">
            <a:extLst>
              <a:ext uri="{FF2B5EF4-FFF2-40B4-BE49-F238E27FC236}">
                <a16:creationId xmlns:a16="http://schemas.microsoft.com/office/drawing/2014/main" id="{31FDDA81-317F-4CA0-9C2E-57E6A01797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807393" y="4967260"/>
            <a:ext cx="910273" cy="14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154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525000"/>
            <a:ext cx="7200000" cy="595826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9</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p.2-10</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14</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40426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b" anchorCtr="0"/>
      <a:lstStyle>
        <a:defPPr algn="ctr">
          <a:defRPr kumimoji="1"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13861</TotalTime>
  <Words>1852</Words>
  <Application>Microsoft Office PowerPoint</Application>
  <PresentationFormat>画面に合わせる (4:3)</PresentationFormat>
  <Paragraphs>150</Paragraphs>
  <Slides>18</Slides>
  <Notes>18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18</vt:i4>
      </vt:variant>
    </vt:vector>
  </HeadingPairs>
  <TitlesOfParts>
    <vt:vector size="34" baseType="lpstr">
      <vt:lpstr>BIZ UDゴシック</vt:lpstr>
      <vt:lpstr>ＤＦ特太ゴシック体</vt:lpstr>
      <vt:lpstr>HG丸ｺﾞｼｯｸM-PRO</vt:lpstr>
      <vt:lpstr>ＭＳ Ｐゴシック</vt:lpstr>
      <vt:lpstr>ＭＳ ゴシック</vt:lpstr>
      <vt:lpstr>UD デジタル 教科書体 NK-R</vt:lpstr>
      <vt:lpstr>UD デジタル 教科書体 NP-B</vt:lpstr>
      <vt:lpstr>UD デジタル 教科書体 NP-R</vt:lpstr>
      <vt:lpstr>游ゴシック</vt:lpstr>
      <vt:lpstr>游ゴシック Light</vt:lpstr>
      <vt:lpstr>游明朝</vt:lpstr>
      <vt:lpstr>Arial</vt:lpstr>
      <vt:lpstr>Calibri</vt:lpstr>
      <vt:lpstr>Calibri Light</vt:lpstr>
      <vt:lpstr>Times New Roman</vt:lpstr>
      <vt:lpstr>Office テーマ</vt:lpstr>
      <vt:lpstr>授業づくり研修</vt:lpstr>
      <vt:lpstr>知的障害教育の 授業づくり研修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知的障害教育の 授業づくり研修</vt:lpstr>
      <vt:lpstr>知的障害教育の 授業づくり研修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宮城県総合教育センターR3年度研修パック②（特別支援教育研究グループ）</dc:title>
  <dc:creator>宮城県総合教育センターR3年度専門研究特別支援教育研究グループ</dc:creator>
  <cp:lastModifiedBy>long2119</cp:lastModifiedBy>
  <cp:revision>1156</cp:revision>
  <cp:lastPrinted>2022-02-07T06:24:41Z</cp:lastPrinted>
  <dcterms:created xsi:type="dcterms:W3CDTF">2021-04-13T05:05:10Z</dcterms:created>
  <dcterms:modified xsi:type="dcterms:W3CDTF">2022-03-15T01:54:26Z</dcterms:modified>
</cp:coreProperties>
</file>