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3"/>
  </p:notesMasterIdLst>
  <p:handoutMasterIdLst>
    <p:handoutMasterId r:id="rId24"/>
  </p:handoutMasterIdLst>
  <p:sldIdLst>
    <p:sldId id="256" r:id="rId2"/>
    <p:sldId id="691" r:id="rId3"/>
    <p:sldId id="717" r:id="rId4"/>
    <p:sldId id="718" r:id="rId5"/>
    <p:sldId id="719" r:id="rId6"/>
    <p:sldId id="720" r:id="rId7"/>
    <p:sldId id="721" r:id="rId8"/>
    <p:sldId id="722" r:id="rId9"/>
    <p:sldId id="676" r:id="rId10"/>
    <p:sldId id="714" r:id="rId11"/>
    <p:sldId id="715" r:id="rId12"/>
    <p:sldId id="716" r:id="rId13"/>
    <p:sldId id="683" r:id="rId14"/>
    <p:sldId id="684" r:id="rId15"/>
    <p:sldId id="705" r:id="rId16"/>
    <p:sldId id="702" r:id="rId17"/>
    <p:sldId id="723" r:id="rId18"/>
    <p:sldId id="710" r:id="rId19"/>
    <p:sldId id="711" r:id="rId20"/>
    <p:sldId id="713" r:id="rId21"/>
    <p:sldId id="712" r:id="rId22"/>
  </p:sldIdLst>
  <p:sldSz cx="9144000" cy="6858000" type="screen4x3"/>
  <p:notesSz cx="673893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CCFF"/>
    <a:srgbClr val="99CCFF"/>
    <a:srgbClr val="FFFF99"/>
    <a:srgbClr val="FFCC66"/>
    <a:srgbClr val="66FFFF"/>
    <a:srgbClr val="CCFF99"/>
    <a:srgbClr val="ED7D31"/>
    <a:srgbClr val="0099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42" autoAdjust="0"/>
    <p:restoredTop sz="68883" autoAdjust="0"/>
  </p:normalViewPr>
  <p:slideViewPr>
    <p:cSldViewPr snapToGrid="0">
      <p:cViewPr varScale="1">
        <p:scale>
          <a:sx n="57" d="100"/>
          <a:sy n="57" d="100"/>
        </p:scale>
        <p:origin x="96" y="34"/>
      </p:cViewPr>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varScale="1">
        <p:scale>
          <a:sx n="61" d="100"/>
          <a:sy n="61" d="100"/>
        </p:scale>
        <p:origin x="3269"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5"/>
            <a:ext cx="2920206" cy="495347"/>
          </a:xfrm>
          <a:prstGeom prst="rect">
            <a:avLst/>
          </a:prstGeom>
        </p:spPr>
        <p:txBody>
          <a:bodyPr vert="horz" lIns="91429" tIns="45715" rIns="91429" bIns="4571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7172" y="5"/>
            <a:ext cx="2920206" cy="495347"/>
          </a:xfrm>
          <a:prstGeom prst="rect">
            <a:avLst/>
          </a:prstGeom>
        </p:spPr>
        <p:txBody>
          <a:bodyPr vert="horz" lIns="91429" tIns="45715" rIns="91429" bIns="45715" rtlCol="0"/>
          <a:lstStyle>
            <a:lvl1pPr algn="r">
              <a:defRPr sz="1200"/>
            </a:lvl1pPr>
          </a:lstStyle>
          <a:p>
            <a:fld id="{B4C7B8BA-C030-4D0D-852F-797CC5858CF0}" type="datetimeFigureOut">
              <a:rPr kumimoji="1" lang="ja-JP" altLang="en-US" smtClean="0"/>
              <a:t>2022/3/15</a:t>
            </a:fld>
            <a:endParaRPr kumimoji="1" lang="ja-JP" altLang="en-US"/>
          </a:p>
        </p:txBody>
      </p:sp>
      <p:sp>
        <p:nvSpPr>
          <p:cNvPr id="4" name="フッター プレースホルダー 3"/>
          <p:cNvSpPr>
            <a:spLocks noGrp="1"/>
          </p:cNvSpPr>
          <p:nvPr>
            <p:ph type="ftr" sz="quarter" idx="2"/>
          </p:nvPr>
        </p:nvSpPr>
        <p:spPr>
          <a:xfrm>
            <a:off x="0" y="9377324"/>
            <a:ext cx="2920206" cy="495347"/>
          </a:xfrm>
          <a:prstGeom prst="rect">
            <a:avLst/>
          </a:prstGeom>
        </p:spPr>
        <p:txBody>
          <a:bodyPr vert="horz" lIns="91429" tIns="45715" rIns="91429" bIns="4571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7172" y="9377324"/>
            <a:ext cx="2920206" cy="495347"/>
          </a:xfrm>
          <a:prstGeom prst="rect">
            <a:avLst/>
          </a:prstGeom>
        </p:spPr>
        <p:txBody>
          <a:bodyPr vert="horz" lIns="91429" tIns="45715" rIns="91429" bIns="45715" rtlCol="0" anchor="b"/>
          <a:lstStyle>
            <a:lvl1pPr algn="r">
              <a:defRPr sz="1200"/>
            </a:lvl1pPr>
          </a:lstStyle>
          <a:p>
            <a:fld id="{6C187B39-63B9-4486-AC86-D83794482F14}" type="slidenum">
              <a:rPr kumimoji="1" lang="ja-JP" altLang="en-US" smtClean="0"/>
              <a:t>‹#›</a:t>
            </a:fld>
            <a:endParaRPr kumimoji="1" lang="ja-JP" altLang="en-US"/>
          </a:p>
        </p:txBody>
      </p:sp>
    </p:spTree>
    <p:extLst>
      <p:ext uri="{BB962C8B-B14F-4D97-AF65-F5344CB8AC3E}">
        <p14:creationId xmlns:p14="http://schemas.microsoft.com/office/powerpoint/2010/main" val="4284567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21000"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7938" y="2"/>
            <a:ext cx="2919412" cy="495300"/>
          </a:xfrm>
          <a:prstGeom prst="rect">
            <a:avLst/>
          </a:prstGeom>
        </p:spPr>
        <p:txBody>
          <a:bodyPr vert="horz" lIns="91440" tIns="45720" rIns="91440" bIns="45720" rtlCol="0"/>
          <a:lstStyle>
            <a:lvl1pPr algn="r">
              <a:defRPr sz="1200"/>
            </a:lvl1pPr>
          </a:lstStyle>
          <a:p>
            <a:fld id="{F67778DF-DCDB-4BF8-92F4-40F35E2F158E}" type="datetimeFigureOut">
              <a:rPr kumimoji="1" lang="ja-JP" altLang="en-US" smtClean="0"/>
              <a:t>2022/3/15</a:t>
            </a:fld>
            <a:endParaRPr kumimoji="1" lang="ja-JP" altLang="en-US"/>
          </a:p>
        </p:txBody>
      </p:sp>
      <p:sp>
        <p:nvSpPr>
          <p:cNvPr id="4" name="スライド イメージ プレースホルダー 3"/>
          <p:cNvSpPr>
            <a:spLocks noGrp="1" noRot="1" noChangeAspect="1"/>
          </p:cNvSpPr>
          <p:nvPr>
            <p:ph type="sldImg" idx="2"/>
          </p:nvPr>
        </p:nvSpPr>
        <p:spPr>
          <a:xfrm>
            <a:off x="1146175" y="1231900"/>
            <a:ext cx="4446588" cy="33337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4688" y="4751387"/>
            <a:ext cx="5391150" cy="388778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7363"/>
            <a:ext cx="2921000"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7938" y="9377363"/>
            <a:ext cx="2919412" cy="495300"/>
          </a:xfrm>
          <a:prstGeom prst="rect">
            <a:avLst/>
          </a:prstGeom>
        </p:spPr>
        <p:txBody>
          <a:bodyPr vert="horz" lIns="91440" tIns="45720" rIns="91440" bIns="45720" rtlCol="0" anchor="b"/>
          <a:lstStyle>
            <a:lvl1pPr algn="r">
              <a:defRPr sz="1200"/>
            </a:lvl1pPr>
          </a:lstStyle>
          <a:p>
            <a:fld id="{B85237FC-72AA-471A-9098-FE39100C2DB3}" type="slidenum">
              <a:rPr kumimoji="1" lang="ja-JP" altLang="en-US" smtClean="0"/>
              <a:t>‹#›</a:t>
            </a:fld>
            <a:endParaRPr kumimoji="1" lang="ja-JP" altLang="en-US"/>
          </a:p>
        </p:txBody>
      </p:sp>
    </p:spTree>
    <p:extLst>
      <p:ext uri="{BB962C8B-B14F-4D97-AF65-F5344CB8AC3E}">
        <p14:creationId xmlns:p14="http://schemas.microsoft.com/office/powerpoint/2010/main" val="1281847248"/>
      </p:ext>
    </p:extLst>
  </p:cSld>
  <p:clrMap bg1="lt1" tx1="dk1" bg2="lt2" tx2="dk2" accent1="accent1" accent2="accent2" accent3="accent3" accent4="accent4" accent5="accent5" accent6="accent6" hlink="hlink" folHlink="folHlink"/>
  <p:notesStyle>
    <a:lvl1pPr marL="0" algn="l" defTabSz="914296" rtl="0" eaLnBrk="1" latinLnBrk="0" hangingPunct="1">
      <a:defRPr kumimoji="1" sz="1199" kern="1200">
        <a:solidFill>
          <a:schemeClr val="tx1"/>
        </a:solidFill>
        <a:latin typeface="+mn-lt"/>
        <a:ea typeface="+mn-ea"/>
        <a:cs typeface="+mn-cs"/>
      </a:defRPr>
    </a:lvl1pPr>
    <a:lvl2pPr marL="457150" algn="l" defTabSz="914296" rtl="0" eaLnBrk="1" latinLnBrk="0" hangingPunct="1">
      <a:defRPr kumimoji="1" sz="1199" kern="1200">
        <a:solidFill>
          <a:schemeClr val="tx1"/>
        </a:solidFill>
        <a:latin typeface="+mn-lt"/>
        <a:ea typeface="+mn-ea"/>
        <a:cs typeface="+mn-cs"/>
      </a:defRPr>
    </a:lvl2pPr>
    <a:lvl3pPr marL="914296" algn="l" defTabSz="914296" rtl="0" eaLnBrk="1" latinLnBrk="0" hangingPunct="1">
      <a:defRPr kumimoji="1" sz="1199" kern="1200">
        <a:solidFill>
          <a:schemeClr val="tx1"/>
        </a:solidFill>
        <a:latin typeface="+mn-lt"/>
        <a:ea typeface="+mn-ea"/>
        <a:cs typeface="+mn-cs"/>
      </a:defRPr>
    </a:lvl3pPr>
    <a:lvl4pPr marL="1371442" algn="l" defTabSz="914296" rtl="0" eaLnBrk="1" latinLnBrk="0" hangingPunct="1">
      <a:defRPr kumimoji="1" sz="1199" kern="1200">
        <a:solidFill>
          <a:schemeClr val="tx1"/>
        </a:solidFill>
        <a:latin typeface="+mn-lt"/>
        <a:ea typeface="+mn-ea"/>
        <a:cs typeface="+mn-cs"/>
      </a:defRPr>
    </a:lvl4pPr>
    <a:lvl5pPr marL="1828590" algn="l" defTabSz="914296" rtl="0" eaLnBrk="1" latinLnBrk="0" hangingPunct="1">
      <a:defRPr kumimoji="1" sz="1199" kern="1200">
        <a:solidFill>
          <a:schemeClr val="tx1"/>
        </a:solidFill>
        <a:latin typeface="+mn-lt"/>
        <a:ea typeface="+mn-ea"/>
        <a:cs typeface="+mn-cs"/>
      </a:defRPr>
    </a:lvl5pPr>
    <a:lvl6pPr marL="2285738" algn="l" defTabSz="914296" rtl="0" eaLnBrk="1" latinLnBrk="0" hangingPunct="1">
      <a:defRPr kumimoji="1" sz="1199" kern="1200">
        <a:solidFill>
          <a:schemeClr val="tx1"/>
        </a:solidFill>
        <a:latin typeface="+mn-lt"/>
        <a:ea typeface="+mn-ea"/>
        <a:cs typeface="+mn-cs"/>
      </a:defRPr>
    </a:lvl6pPr>
    <a:lvl7pPr marL="2742885" algn="l" defTabSz="914296" rtl="0" eaLnBrk="1" latinLnBrk="0" hangingPunct="1">
      <a:defRPr kumimoji="1" sz="1199" kern="1200">
        <a:solidFill>
          <a:schemeClr val="tx1"/>
        </a:solidFill>
        <a:latin typeface="+mn-lt"/>
        <a:ea typeface="+mn-ea"/>
        <a:cs typeface="+mn-cs"/>
      </a:defRPr>
    </a:lvl7pPr>
    <a:lvl8pPr marL="3200032" algn="l" defTabSz="914296" rtl="0" eaLnBrk="1" latinLnBrk="0" hangingPunct="1">
      <a:defRPr kumimoji="1" sz="1199" kern="1200">
        <a:solidFill>
          <a:schemeClr val="tx1"/>
        </a:solidFill>
        <a:latin typeface="+mn-lt"/>
        <a:ea typeface="+mn-ea"/>
        <a:cs typeface="+mn-cs"/>
      </a:defRPr>
    </a:lvl8pPr>
    <a:lvl9pPr marL="3657179" algn="l" defTabSz="914296" rtl="0" eaLnBrk="1" latinLnBrk="0" hangingPunct="1">
      <a:defRPr kumimoji="1" sz="11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6175" y="1231900"/>
            <a:ext cx="4446588" cy="3333750"/>
          </a:xfrm>
        </p:spPr>
      </p:sp>
      <p:sp>
        <p:nvSpPr>
          <p:cNvPr id="3" name="ノート プレースホルダー 2"/>
          <p:cNvSpPr>
            <a:spLocks noGrp="1"/>
          </p:cNvSpPr>
          <p:nvPr>
            <p:ph type="body" idx="1"/>
          </p:nvPr>
        </p:nvSpPr>
        <p:spPr/>
        <p:txBody>
          <a:bodyPr/>
          <a:lstStyle/>
          <a:p>
            <a:pPr algn="just">
              <a:spcAft>
                <a:spcPts val="0"/>
              </a:spcAft>
            </a:pPr>
            <a:r>
              <a:rPr lang="en-US" altLang="ja-JP" dirty="0" smtClean="0"/>
              <a:t>※</a:t>
            </a:r>
            <a:r>
              <a:rPr lang="ja-JP" altLang="en-US" dirty="0" smtClean="0"/>
              <a:t>研修会が始まるまで提示</a:t>
            </a:r>
            <a:endParaRPr lang="en-US" altLang="ja-JP" dirty="0"/>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1</a:t>
            </a:fld>
            <a:endParaRPr kumimoji="1" lang="ja-JP" altLang="en-US"/>
          </a:p>
        </p:txBody>
      </p:sp>
    </p:spTree>
    <p:extLst>
      <p:ext uri="{BB962C8B-B14F-4D97-AF65-F5344CB8AC3E}">
        <p14:creationId xmlns:p14="http://schemas.microsoft.com/office/powerpoint/2010/main" val="1084271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smtClean="0"/>
              <a:t>まず，１点目「育成を目指す資質・能力」についてです。</a:t>
            </a:r>
            <a:endParaRPr lang="en-US" altLang="ja-JP" dirty="0" smtClean="0"/>
          </a:p>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smtClean="0"/>
              <a:t>目標を設定する際には，常にどんな力を身に付けさせたいかを考えながら，「育成を目指す資質・能力」を意識することが大切です。</a:t>
            </a:r>
            <a:endParaRPr lang="ja-JP" altLang="en-US" dirty="0"/>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10</a:t>
            </a:fld>
            <a:endParaRPr kumimoji="1" lang="ja-JP" altLang="en-US"/>
          </a:p>
        </p:txBody>
      </p:sp>
    </p:spTree>
    <p:extLst>
      <p:ext uri="{BB962C8B-B14F-4D97-AF65-F5344CB8AC3E}">
        <p14:creationId xmlns:p14="http://schemas.microsoft.com/office/powerpoint/2010/main" val="2967162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smtClean="0"/>
              <a:t>学習</a:t>
            </a:r>
            <a:r>
              <a:rPr lang="ja-JP" altLang="en-US" dirty="0"/>
              <a:t>指導要領では，「生きる力」をより具体化し，教育課程全体を通して「育成を目指す資質・能力」を</a:t>
            </a:r>
            <a:r>
              <a:rPr lang="ja-JP" altLang="en-US" dirty="0" smtClean="0"/>
              <a:t>，「</a:t>
            </a:r>
            <a:r>
              <a:rPr lang="ja-JP" altLang="en-US" dirty="0"/>
              <a:t>知識及び技能</a:t>
            </a:r>
            <a:r>
              <a:rPr lang="ja-JP" altLang="en-US" dirty="0" smtClean="0"/>
              <a:t>」，「</a:t>
            </a:r>
            <a:r>
              <a:rPr lang="ja-JP" altLang="en-US" dirty="0"/>
              <a:t>思考力，判断力，表現力等</a:t>
            </a:r>
            <a:r>
              <a:rPr lang="ja-JP" altLang="en-US" dirty="0" smtClean="0"/>
              <a:t>」，「</a:t>
            </a:r>
            <a:r>
              <a:rPr lang="ja-JP" altLang="en-US" dirty="0"/>
              <a:t>学びに向かう力，人間性等</a:t>
            </a:r>
            <a:r>
              <a:rPr lang="ja-JP" altLang="en-US" dirty="0" smtClean="0"/>
              <a:t>」の三つ</a:t>
            </a:r>
            <a:r>
              <a:rPr lang="ja-JP" altLang="en-US" dirty="0"/>
              <a:t>の柱に整理すると共に，各教科等の目標及び内容についても，この三つの柱に</a:t>
            </a:r>
            <a:r>
              <a:rPr lang="ja-JP" altLang="en-US" dirty="0" smtClean="0"/>
              <a:t>基づいて再整理して示されました。</a:t>
            </a:r>
            <a:endParaRPr lang="en-US" altLang="ja-JP" dirty="0" smtClean="0"/>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11</a:t>
            </a:fld>
            <a:endParaRPr kumimoji="1" lang="ja-JP" altLang="en-US"/>
          </a:p>
        </p:txBody>
      </p:sp>
    </p:spTree>
    <p:extLst>
      <p:ext uri="{BB962C8B-B14F-4D97-AF65-F5344CB8AC3E}">
        <p14:creationId xmlns:p14="http://schemas.microsoft.com/office/powerpoint/2010/main" val="887499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次に，２点目「学習評価」についてです</a:t>
            </a:r>
            <a:r>
              <a:rPr lang="ja-JP" altLang="en-US" dirty="0" smtClean="0"/>
              <a:t>。</a:t>
            </a:r>
            <a:endParaRPr lang="en-US" altLang="ja-JP" dirty="0"/>
          </a:p>
          <a:p>
            <a:r>
              <a:rPr lang="ja-JP" altLang="en-US" dirty="0"/>
              <a:t>学習評価は，学校における教育活動に関し，児童生徒の学習状況を評価するものです</a:t>
            </a:r>
            <a:r>
              <a:rPr lang="ja-JP" altLang="en-US" dirty="0" smtClean="0"/>
              <a:t>。学習</a:t>
            </a:r>
            <a:r>
              <a:rPr lang="ja-JP" altLang="en-US" dirty="0"/>
              <a:t>指導要領では，</a:t>
            </a:r>
            <a:r>
              <a:rPr lang="ja-JP" altLang="en-US" dirty="0" smtClean="0"/>
              <a:t>目標及び内容は三つ</a:t>
            </a:r>
            <a:r>
              <a:rPr lang="ja-JP" altLang="en-US" dirty="0"/>
              <a:t>の柱で示し</a:t>
            </a:r>
            <a:r>
              <a:rPr lang="ja-JP" altLang="en-US" dirty="0" smtClean="0"/>
              <a:t>，観点</a:t>
            </a:r>
            <a:r>
              <a:rPr lang="ja-JP" altLang="en-US" dirty="0"/>
              <a:t>別</a:t>
            </a:r>
            <a:r>
              <a:rPr lang="ja-JP" altLang="en-US" dirty="0" smtClean="0"/>
              <a:t>学習状況の評価</a:t>
            </a:r>
            <a:r>
              <a:rPr lang="ja-JP" altLang="en-US" dirty="0"/>
              <a:t>の観点として，「知識・技能</a:t>
            </a:r>
            <a:r>
              <a:rPr lang="ja-JP" altLang="en-US" dirty="0" smtClean="0"/>
              <a:t>」，「</a:t>
            </a:r>
            <a:r>
              <a:rPr lang="ja-JP" altLang="en-US" dirty="0"/>
              <a:t>思考・判断・表現</a:t>
            </a:r>
            <a:r>
              <a:rPr lang="ja-JP" altLang="en-US" dirty="0" smtClean="0"/>
              <a:t>」，「</a:t>
            </a:r>
            <a:r>
              <a:rPr lang="ja-JP" altLang="en-US" dirty="0"/>
              <a:t>主体的に学習に取り組む態度」の３観点が示されました。感性・思いやりなどは，</a:t>
            </a:r>
            <a:r>
              <a:rPr lang="ja-JP" altLang="en-US" dirty="0" smtClean="0"/>
              <a:t>観点別学習上の評価にはなじまないため</a:t>
            </a:r>
            <a:r>
              <a:rPr lang="ja-JP" altLang="en-US" dirty="0"/>
              <a:t>，学習評価としては行わず，個人内評価を通じて見取る必要があります</a:t>
            </a:r>
            <a:r>
              <a:rPr lang="ja-JP" altLang="en-US" dirty="0" smtClean="0"/>
              <a:t>。この</a:t>
            </a:r>
            <a:r>
              <a:rPr lang="ja-JP" altLang="en-US" dirty="0"/>
              <a:t>考え方は</a:t>
            </a:r>
            <a:r>
              <a:rPr lang="ja-JP" altLang="en-US" dirty="0" smtClean="0"/>
              <a:t>，全ての校種及び各教科で</a:t>
            </a:r>
            <a:r>
              <a:rPr lang="ja-JP" altLang="en-US" dirty="0"/>
              <a:t>共通とされ，障害の有無も関係ありません。特別支援教育では，個々の児童生徒の障害の状況に応じ，指導内容や方法を工夫し，その評価を適切に行うことが大切です</a:t>
            </a:r>
            <a:r>
              <a:rPr lang="ja-JP" altLang="en-US" dirty="0" smtClean="0"/>
              <a:t>。そのため，個人内評価に当たる感性・思いやりなどについても，通常の学級以上に大切にしていきたいところです。</a:t>
            </a:r>
            <a:endParaRPr lang="en-US" altLang="ja-JP" dirty="0"/>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12</a:t>
            </a:fld>
            <a:endParaRPr kumimoji="1" lang="ja-JP" altLang="en-US"/>
          </a:p>
        </p:txBody>
      </p:sp>
    </p:spTree>
    <p:extLst>
      <p:ext uri="{BB962C8B-B14F-4D97-AF65-F5344CB8AC3E}">
        <p14:creationId xmlns:p14="http://schemas.microsoft.com/office/powerpoint/2010/main" val="4099781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また，「児童生徒</a:t>
            </a:r>
            <a:r>
              <a:rPr lang="ja-JP" altLang="en-US" dirty="0" smtClean="0"/>
              <a:t>にどのような力が</a:t>
            </a:r>
            <a:r>
              <a:rPr lang="ja-JP" altLang="en-US" dirty="0"/>
              <a:t>身に付いた</a:t>
            </a:r>
            <a:r>
              <a:rPr lang="ja-JP" altLang="en-US" dirty="0" smtClean="0"/>
              <a:t>か？」</a:t>
            </a:r>
            <a:r>
              <a:rPr lang="ja-JP" altLang="en-US" dirty="0"/>
              <a:t>を的確に捉え，学習評価</a:t>
            </a:r>
            <a:r>
              <a:rPr lang="ja-JP" altLang="en-US" dirty="0" smtClean="0"/>
              <a:t>を通して，教師</a:t>
            </a:r>
            <a:r>
              <a:rPr lang="ja-JP" altLang="en-US" dirty="0"/>
              <a:t>が指導の改善を図るとともに</a:t>
            </a:r>
            <a:r>
              <a:rPr lang="ja-JP" altLang="en-US" dirty="0" smtClean="0"/>
              <a:t>，児童</a:t>
            </a:r>
            <a:r>
              <a:rPr lang="ja-JP" altLang="en-US" dirty="0"/>
              <a:t>生徒自身が自らの学習を振り返って，次の学習に</a:t>
            </a:r>
            <a:r>
              <a:rPr lang="ja-JP" altLang="en-US" dirty="0" smtClean="0"/>
              <a:t>向かえるよう</a:t>
            </a:r>
            <a:r>
              <a:rPr lang="ja-JP" altLang="en-US" dirty="0"/>
              <a:t>にすることが大切です</a:t>
            </a:r>
            <a:r>
              <a:rPr lang="ja-JP" altLang="en-US" dirty="0" smtClean="0"/>
              <a:t>。その</a:t>
            </a:r>
            <a:r>
              <a:rPr lang="ja-JP" altLang="en-US" dirty="0"/>
              <a:t>ため，「主体的・対話的で深い学び」の視点からの授業改善が求められています</a:t>
            </a:r>
            <a:r>
              <a:rPr lang="ja-JP" altLang="en-US" dirty="0" smtClean="0"/>
              <a:t>。</a:t>
            </a:r>
            <a:endParaRPr lang="ja-JP" altLang="en-US" dirty="0"/>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13</a:t>
            </a:fld>
            <a:endParaRPr kumimoji="1" lang="ja-JP" altLang="en-US"/>
          </a:p>
        </p:txBody>
      </p:sp>
    </p:spTree>
    <p:extLst>
      <p:ext uri="{BB962C8B-B14F-4D97-AF65-F5344CB8AC3E}">
        <p14:creationId xmlns:p14="http://schemas.microsoft.com/office/powerpoint/2010/main" val="2378067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smtClean="0"/>
              <a:t>３点目</a:t>
            </a:r>
            <a:r>
              <a:rPr lang="ja-JP" altLang="en-US" dirty="0"/>
              <a:t>「主体的・対話的で深い学び」とは</a:t>
            </a:r>
            <a:r>
              <a:rPr lang="ja-JP" altLang="en-US" dirty="0" smtClean="0"/>
              <a:t>，資質</a:t>
            </a:r>
            <a:r>
              <a:rPr lang="ja-JP" altLang="en-US" dirty="0"/>
              <a:t>・</a:t>
            </a:r>
            <a:r>
              <a:rPr lang="ja-JP" altLang="en-US" dirty="0" smtClean="0"/>
              <a:t>能力を育成する授業づくりに</a:t>
            </a:r>
            <a:r>
              <a:rPr lang="ja-JP" altLang="en-US" dirty="0"/>
              <a:t>向けて取り組むべき授業改善の視点です</a:t>
            </a:r>
            <a:r>
              <a:rPr lang="ja-JP" altLang="en-US" dirty="0" smtClean="0"/>
              <a:t>。この後，「</a:t>
            </a:r>
            <a:r>
              <a:rPr lang="ja-JP" altLang="en-US" dirty="0"/>
              <a:t>主体的・対話的で深い学び」をしているときの知的障害のある児童生徒の具体の姿と，授業改善に向けた教師の</a:t>
            </a:r>
            <a:r>
              <a:rPr lang="ja-JP" altLang="en-US" dirty="0" smtClean="0"/>
              <a:t>手立てについて，知的障害の児童生徒への指導場面を例に説明します。指導</a:t>
            </a:r>
            <a:r>
              <a:rPr lang="ja-JP" altLang="en-US" dirty="0"/>
              <a:t>目標</a:t>
            </a:r>
            <a:r>
              <a:rPr lang="ja-JP" altLang="en-US" dirty="0" smtClean="0"/>
              <a:t>や評価規準，指導方法等を</a:t>
            </a:r>
            <a:r>
              <a:rPr lang="ja-JP" altLang="en-US" dirty="0"/>
              <a:t>考える</a:t>
            </a:r>
            <a:r>
              <a:rPr lang="ja-JP" altLang="en-US" dirty="0" smtClean="0"/>
              <a:t>際に活用する部分です。</a:t>
            </a:r>
            <a:endParaRPr lang="ja-JP" altLang="en-US" dirty="0"/>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14</a:t>
            </a:fld>
            <a:endParaRPr kumimoji="1" lang="ja-JP" altLang="en-US"/>
          </a:p>
        </p:txBody>
      </p:sp>
    </p:spTree>
    <p:extLst>
      <p:ext uri="{BB962C8B-B14F-4D97-AF65-F5344CB8AC3E}">
        <p14:creationId xmlns:p14="http://schemas.microsoft.com/office/powerpoint/2010/main" val="2549571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次に，「みやぎ授業づくりガイド」の第２章を中心に，授業づくりについて４点を説明します</a:t>
            </a:r>
            <a:r>
              <a:rPr lang="ja-JP" altLang="en-US" dirty="0" smtClean="0"/>
              <a:t>。</a:t>
            </a:r>
            <a:endParaRPr lang="en-US" altLang="ja-JP" dirty="0"/>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15</a:t>
            </a:fld>
            <a:endParaRPr kumimoji="1" lang="ja-JP" altLang="en-US"/>
          </a:p>
        </p:txBody>
      </p:sp>
    </p:spTree>
    <p:extLst>
      <p:ext uri="{BB962C8B-B14F-4D97-AF65-F5344CB8AC3E}">
        <p14:creationId xmlns:p14="http://schemas.microsoft.com/office/powerpoint/2010/main" val="1302715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知的障害教育の授業の構成を「授業の構成図」と</a:t>
            </a:r>
            <a:r>
              <a:rPr lang="ja-JP" altLang="en-US" dirty="0" smtClean="0"/>
              <a:t>して示しました</a:t>
            </a:r>
            <a:r>
              <a:rPr lang="ja-JP" altLang="en-US" dirty="0"/>
              <a:t>。知的障害教育の授業づくりでは，児童生徒の</a:t>
            </a:r>
            <a:r>
              <a:rPr lang="ja-JP" altLang="en-US" dirty="0" smtClean="0"/>
              <a:t>実態把握から</a:t>
            </a:r>
            <a:r>
              <a:rPr lang="ja-JP" altLang="en-US" dirty="0"/>
              <a:t>授業づくりがスタートし</a:t>
            </a:r>
            <a:r>
              <a:rPr lang="ja-JP" altLang="en-US" dirty="0" smtClean="0"/>
              <a:t>，児童</a:t>
            </a:r>
            <a:r>
              <a:rPr lang="ja-JP" altLang="en-US" dirty="0"/>
              <a:t>生徒の実態に合わせて指導内容や方法を</a:t>
            </a:r>
            <a:r>
              <a:rPr lang="ja-JP" altLang="en-US" dirty="0" smtClean="0"/>
              <a:t>調整し，見直します</a:t>
            </a:r>
            <a:r>
              <a:rPr lang="ja-JP" altLang="en-US" dirty="0"/>
              <a:t>。また</a:t>
            </a:r>
            <a:r>
              <a:rPr lang="ja-JP" altLang="en-US" dirty="0" smtClean="0"/>
              <a:t>，実態差</a:t>
            </a:r>
            <a:r>
              <a:rPr lang="ja-JP" altLang="en-US" dirty="0"/>
              <a:t>が大きいため，単元（題材）の目標や評価の他に，個別の目標や評価が大切にされています。そして</a:t>
            </a:r>
            <a:r>
              <a:rPr lang="ja-JP" altLang="en-US" dirty="0" smtClean="0"/>
              <a:t>，常に「主体的</a:t>
            </a:r>
            <a:r>
              <a:rPr lang="ja-JP" altLang="en-US" dirty="0"/>
              <a:t>・対話的で深い</a:t>
            </a:r>
            <a:r>
              <a:rPr lang="ja-JP" altLang="en-US" dirty="0" smtClean="0"/>
              <a:t>学び」の</a:t>
            </a:r>
            <a:r>
              <a:rPr lang="ja-JP" altLang="en-US" dirty="0"/>
              <a:t>視点</a:t>
            </a:r>
            <a:r>
              <a:rPr lang="ja-JP" altLang="en-US" dirty="0" smtClean="0"/>
              <a:t>で授業づくり，授業</a:t>
            </a:r>
            <a:r>
              <a:rPr lang="ja-JP" altLang="en-US" dirty="0"/>
              <a:t>改善に取り組みます</a:t>
            </a:r>
            <a:r>
              <a:rPr lang="ja-JP" altLang="en-US" dirty="0" smtClean="0"/>
              <a:t>。</a:t>
            </a:r>
            <a:endParaRPr lang="en-US" altLang="ja-JP" dirty="0"/>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16</a:t>
            </a:fld>
            <a:endParaRPr kumimoji="1" lang="ja-JP" altLang="en-US"/>
          </a:p>
        </p:txBody>
      </p:sp>
    </p:spTree>
    <p:extLst>
      <p:ext uri="{BB962C8B-B14F-4D97-AF65-F5344CB8AC3E}">
        <p14:creationId xmlns:p14="http://schemas.microsoft.com/office/powerpoint/2010/main" val="3054055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「授業づくりの</a:t>
            </a:r>
            <a:r>
              <a:rPr lang="en-US" altLang="ja-JP" dirty="0"/>
              <a:t>Step</a:t>
            </a:r>
            <a:r>
              <a:rPr lang="ja-JP" altLang="en-US" dirty="0"/>
              <a:t>」とは，授業づくりの基本的な流れに沿って，どんなことを考え，何をしていけばよいかを示したものです</a:t>
            </a:r>
            <a:r>
              <a:rPr lang="ja-JP" altLang="en-US" dirty="0" smtClean="0"/>
              <a:t>。教科</a:t>
            </a:r>
            <a:r>
              <a:rPr lang="ja-JP" altLang="en-US" dirty="0"/>
              <a:t>別の指導，各教科等を合わせた指導で該当するページ数を明記してありますので，ご活用ください</a:t>
            </a:r>
            <a:r>
              <a:rPr lang="ja-JP" altLang="en-US" dirty="0" smtClean="0"/>
              <a:t>。</a:t>
            </a:r>
            <a:endParaRPr lang="en-US" altLang="ja-JP" dirty="0" smtClean="0"/>
          </a:p>
          <a:p>
            <a:r>
              <a:rPr lang="ja-JP" altLang="en-US" dirty="0" smtClean="0"/>
              <a:t>そして，「</a:t>
            </a:r>
            <a:r>
              <a:rPr lang="ja-JP" altLang="en-US" dirty="0"/>
              <a:t>主体的・対話的で深い学び」をして</a:t>
            </a:r>
            <a:r>
              <a:rPr lang="ja-JP" altLang="en-US" dirty="0" smtClean="0"/>
              <a:t>いるときの児童</a:t>
            </a:r>
            <a:r>
              <a:rPr lang="ja-JP" altLang="en-US" dirty="0"/>
              <a:t>生徒の姿と教師の視点をガイドの中で例示し，この視点</a:t>
            </a:r>
            <a:r>
              <a:rPr lang="ja-JP" altLang="en-US" dirty="0" smtClean="0"/>
              <a:t>を活用して授業づくり，授業改善を</a:t>
            </a:r>
            <a:r>
              <a:rPr lang="ja-JP" altLang="en-US" dirty="0"/>
              <a:t>行っていくことを示しました。</a:t>
            </a:r>
            <a:endParaRPr lang="en-US" altLang="ja-JP" dirty="0"/>
          </a:p>
          <a:p>
            <a:r>
              <a:rPr lang="ja-JP" altLang="en-US" dirty="0"/>
              <a:t>また，通常の学級と異なり，特別支援学級・特別支援学校は，児童生徒が共通で使用する教科書や参考とする指導書のようなものがありません。そのため</a:t>
            </a:r>
            <a:r>
              <a:rPr lang="ja-JP" altLang="en-US" dirty="0" smtClean="0"/>
              <a:t>，具体的</a:t>
            </a:r>
            <a:r>
              <a:rPr lang="ja-JP" altLang="en-US" dirty="0"/>
              <a:t>に授業をつくっていく際の参考になるように「目標・評価規準設定シート」等の各種シートを</a:t>
            </a:r>
            <a:r>
              <a:rPr lang="ja-JP" altLang="en-US" dirty="0" smtClean="0"/>
              <a:t>作成しました</a:t>
            </a:r>
            <a:r>
              <a:rPr lang="ja-JP" altLang="en-US" dirty="0"/>
              <a:t>ので，ダウンロードしてご活用ください</a:t>
            </a:r>
            <a:r>
              <a:rPr lang="ja-JP" altLang="en-US" dirty="0" smtClean="0"/>
              <a:t>。</a:t>
            </a:r>
            <a:endParaRPr lang="en-US" altLang="ja-JP" dirty="0"/>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17</a:t>
            </a:fld>
            <a:endParaRPr kumimoji="1" lang="ja-JP" altLang="en-US"/>
          </a:p>
        </p:txBody>
      </p:sp>
    </p:spTree>
    <p:extLst>
      <p:ext uri="{BB962C8B-B14F-4D97-AF65-F5344CB8AC3E}">
        <p14:creationId xmlns:p14="http://schemas.microsoft.com/office/powerpoint/2010/main" val="1728907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a:t>例えば，単元の目標と評価規準の設定については，「目標・評価規準設定シート」を用意しました。「目標・評価規準設定シート」では</a:t>
            </a:r>
            <a:r>
              <a:rPr lang="ja-JP" altLang="en-US" dirty="0" smtClean="0"/>
              <a:t>，児童</a:t>
            </a:r>
            <a:r>
              <a:rPr lang="ja-JP" altLang="en-US" dirty="0"/>
              <a:t>生徒の</a:t>
            </a:r>
            <a:r>
              <a:rPr lang="ja-JP" altLang="en-US" dirty="0" smtClean="0"/>
              <a:t>実態把握から</a:t>
            </a:r>
            <a:r>
              <a:rPr lang="ja-JP" altLang="en-US" dirty="0"/>
              <a:t>授業づくりがスタートすることを意識できるようにしました。また</a:t>
            </a:r>
            <a:r>
              <a:rPr lang="ja-JP" altLang="en-US" dirty="0" smtClean="0"/>
              <a:t>，各教科</a:t>
            </a:r>
            <a:r>
              <a:rPr lang="ja-JP" altLang="en-US" dirty="0"/>
              <a:t>等を合わせた</a:t>
            </a:r>
            <a:r>
              <a:rPr lang="ja-JP" altLang="en-US" dirty="0" smtClean="0"/>
              <a:t>指導の</a:t>
            </a:r>
            <a:r>
              <a:rPr lang="ja-JP" altLang="en-US" dirty="0"/>
              <a:t>場合，扱う教科の内容を押さえるようにしました</a:t>
            </a:r>
            <a:r>
              <a:rPr lang="ja-JP" altLang="en-US" dirty="0" smtClean="0"/>
              <a:t>。教科別の指導では評価規準，各教科等を合わせた指導では目標の設定が特に大切となります。このシートを活用して，指導と評価の一体化を図りながら授業づくりを考えてほしいと思います。</a:t>
            </a:r>
            <a:endParaRPr lang="en-US" altLang="ja-JP" dirty="0"/>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18</a:t>
            </a:fld>
            <a:endParaRPr kumimoji="1" lang="ja-JP" altLang="en-US"/>
          </a:p>
        </p:txBody>
      </p:sp>
    </p:spTree>
    <p:extLst>
      <p:ext uri="{BB962C8B-B14F-4D97-AF65-F5344CB8AC3E}">
        <p14:creationId xmlns:p14="http://schemas.microsoft.com/office/powerpoint/2010/main" val="1004143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smtClean="0"/>
              <a:t>これまで説明してきた「</a:t>
            </a:r>
            <a:r>
              <a:rPr lang="ja-JP" altLang="en-US" dirty="0"/>
              <a:t>主体的・対話的で深い学び</a:t>
            </a:r>
            <a:r>
              <a:rPr lang="ja-JP" altLang="en-US" dirty="0" smtClean="0"/>
              <a:t>」の視点を活用した授業づくり，授業改善について説明します。「主体的・対話的で深い学び」を</a:t>
            </a:r>
            <a:r>
              <a:rPr lang="ja-JP" altLang="en-US" dirty="0"/>
              <a:t>しているとき</a:t>
            </a:r>
            <a:r>
              <a:rPr lang="ja-JP" altLang="en-US" dirty="0" smtClean="0"/>
              <a:t>の知的</a:t>
            </a:r>
            <a:r>
              <a:rPr lang="ja-JP" altLang="en-US" dirty="0"/>
              <a:t>障害のある児童生徒の具体の姿を参考にすると，指導</a:t>
            </a:r>
            <a:r>
              <a:rPr lang="ja-JP" altLang="en-US" dirty="0" smtClean="0"/>
              <a:t>目標や評価規準を</a:t>
            </a:r>
            <a:r>
              <a:rPr lang="ja-JP" altLang="en-US" dirty="0"/>
              <a:t>考えるヒントになります。また</a:t>
            </a:r>
            <a:r>
              <a:rPr lang="ja-JP" altLang="en-US" dirty="0" smtClean="0"/>
              <a:t>，授業</a:t>
            </a:r>
            <a:r>
              <a:rPr lang="ja-JP" altLang="en-US" dirty="0"/>
              <a:t>改善に向けた教師の手立てを参考にすると，指導内容や主な手立て等を考えるヒントになります。</a:t>
            </a:r>
            <a:endParaRPr lang="en-US" altLang="ja-JP" dirty="0"/>
          </a:p>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a:t>以上の４点を踏まえ，「みやぎ授業づくりガイド」を活用しながら，授業づくりに取り組んでいきましょう</a:t>
            </a:r>
            <a:r>
              <a:rPr lang="ja-JP" altLang="en-US" dirty="0" smtClean="0"/>
              <a:t>。</a:t>
            </a:r>
            <a:endParaRPr lang="en-US" altLang="ja-JP" dirty="0"/>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19</a:t>
            </a:fld>
            <a:endParaRPr kumimoji="1" lang="ja-JP" altLang="en-US"/>
          </a:p>
        </p:txBody>
      </p:sp>
    </p:spTree>
    <p:extLst>
      <p:ext uri="{BB962C8B-B14F-4D97-AF65-F5344CB8AC3E}">
        <p14:creationId xmlns:p14="http://schemas.microsoft.com/office/powerpoint/2010/main" val="2371494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6175" y="1231900"/>
            <a:ext cx="4446588" cy="3333750"/>
          </a:xfrm>
        </p:spPr>
      </p:sp>
      <p:sp>
        <p:nvSpPr>
          <p:cNvPr id="3" name="ノート プレースホルダー 2"/>
          <p:cNvSpPr>
            <a:spLocks noGrp="1"/>
          </p:cNvSpPr>
          <p:nvPr>
            <p:ph type="body" idx="1"/>
          </p:nvPr>
        </p:nvSpPr>
        <p:spPr/>
        <p:txBody>
          <a:bodyPr/>
          <a:lstStyle/>
          <a:p>
            <a:pPr algn="just">
              <a:spcAft>
                <a:spcPts val="0"/>
              </a:spcAft>
            </a:pPr>
            <a:r>
              <a:rPr lang="ja-JP" altLang="en-US" dirty="0"/>
              <a:t>「みやぎ授業づくりガイド」を活用しながら，知的障害教育の授業づくりのポイントについて研修していきます</a:t>
            </a:r>
            <a:r>
              <a:rPr lang="ja-JP" altLang="en-US" dirty="0" smtClean="0"/>
              <a:t>。</a:t>
            </a:r>
            <a:endParaRPr lang="en-US" altLang="ja-JP" dirty="0"/>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2</a:t>
            </a:fld>
            <a:endParaRPr kumimoji="1" lang="ja-JP" altLang="en-US"/>
          </a:p>
        </p:txBody>
      </p:sp>
    </p:spTree>
    <p:extLst>
      <p:ext uri="{BB962C8B-B14F-4D97-AF65-F5344CB8AC3E}">
        <p14:creationId xmlns:p14="http://schemas.microsoft.com/office/powerpoint/2010/main" val="851145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6175" y="1231900"/>
            <a:ext cx="4446588" cy="3333750"/>
          </a:xfrm>
        </p:spPr>
      </p:sp>
      <p:sp>
        <p:nvSpPr>
          <p:cNvPr id="3" name="ノート プレースホルダー 2"/>
          <p:cNvSpPr>
            <a:spLocks noGrp="1"/>
          </p:cNvSpPr>
          <p:nvPr>
            <p:ph type="body" idx="1"/>
          </p:nvPr>
        </p:nvSpPr>
        <p:spPr/>
        <p:txBody>
          <a:bodyPr/>
          <a:lstStyle/>
          <a:p>
            <a:pPr algn="just">
              <a:spcAft>
                <a:spcPts val="0"/>
              </a:spcAft>
            </a:pPr>
            <a:r>
              <a:rPr lang="ja-JP" altLang="en-US" dirty="0"/>
              <a:t>以上で</a:t>
            </a:r>
            <a:r>
              <a:rPr lang="ja-JP" altLang="en-US" dirty="0" smtClean="0"/>
              <a:t>，研修</a:t>
            </a:r>
            <a:r>
              <a:rPr lang="ja-JP" altLang="en-US" dirty="0"/>
              <a:t>①「知的障害教育の授業づくりのポイント」を終わります</a:t>
            </a:r>
            <a:r>
              <a:rPr lang="ja-JP" altLang="en-US" dirty="0" smtClean="0"/>
              <a:t>。</a:t>
            </a:r>
            <a:endParaRPr lang="en-US" altLang="ja-JP" dirty="0"/>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20</a:t>
            </a:fld>
            <a:endParaRPr kumimoji="1" lang="ja-JP" altLang="en-US"/>
          </a:p>
        </p:txBody>
      </p:sp>
    </p:spTree>
    <p:extLst>
      <p:ext uri="{BB962C8B-B14F-4D97-AF65-F5344CB8AC3E}">
        <p14:creationId xmlns:p14="http://schemas.microsoft.com/office/powerpoint/2010/main" val="1311288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6175" y="1231900"/>
            <a:ext cx="4446588" cy="3333750"/>
          </a:xfrm>
        </p:spPr>
      </p:sp>
      <p:sp>
        <p:nvSpPr>
          <p:cNvPr id="3" name="ノート プレースホルダー 2"/>
          <p:cNvSpPr>
            <a:spLocks noGrp="1"/>
          </p:cNvSpPr>
          <p:nvPr>
            <p:ph type="body" idx="1"/>
          </p:nvPr>
        </p:nvSpPr>
        <p:spPr/>
        <p:txBody>
          <a:bodyPr/>
          <a:lstStyle/>
          <a:p>
            <a:pPr algn="just">
              <a:spcAft>
                <a:spcPts val="0"/>
              </a:spcAft>
            </a:pPr>
            <a:r>
              <a:rPr lang="ja-JP" altLang="en-US" dirty="0"/>
              <a:t>研修②「教科別の指導の授業づくり」，研修③「各教科等を合わせた指導」も用意しております</a:t>
            </a:r>
            <a:r>
              <a:rPr lang="ja-JP" altLang="en-US"/>
              <a:t>ので</a:t>
            </a:r>
            <a:r>
              <a:rPr lang="ja-JP" altLang="en-US" smtClean="0"/>
              <a:t>，ご活用</a:t>
            </a:r>
            <a:r>
              <a:rPr lang="ja-JP" altLang="en-US" dirty="0"/>
              <a:t>ください</a:t>
            </a:r>
            <a:r>
              <a:rPr lang="ja-JP" altLang="en-US" dirty="0" smtClean="0"/>
              <a:t>。</a:t>
            </a:r>
            <a:endParaRPr lang="en-US" altLang="ja-JP" dirty="0"/>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21</a:t>
            </a:fld>
            <a:endParaRPr kumimoji="1" lang="ja-JP" altLang="en-US"/>
          </a:p>
        </p:txBody>
      </p:sp>
    </p:spTree>
    <p:extLst>
      <p:ext uri="{BB962C8B-B14F-4D97-AF65-F5344CB8AC3E}">
        <p14:creationId xmlns:p14="http://schemas.microsoft.com/office/powerpoint/2010/main" val="4284206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smtClean="0"/>
              <a:t>まずは，「みやぎ授業づくりガイド」の第１章を中心に，授業づくりの前に押さえておきたいポイントとして，「知的障害」，「知的障害のある児童生徒の学習上の特性」，「特別の教育課程」，「各教科等を合わせた指導」について確認します。</a:t>
            </a:r>
            <a:endParaRPr lang="ja-JP" altLang="en-US" dirty="0"/>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3</a:t>
            </a:fld>
            <a:endParaRPr kumimoji="1" lang="ja-JP" altLang="en-US"/>
          </a:p>
        </p:txBody>
      </p:sp>
    </p:spTree>
    <p:extLst>
      <p:ext uri="{BB962C8B-B14F-4D97-AF65-F5344CB8AC3E}">
        <p14:creationId xmlns:p14="http://schemas.microsoft.com/office/powerpoint/2010/main" val="26122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smtClean="0"/>
              <a:t>では，授業づくりガイドの</a:t>
            </a:r>
            <a:r>
              <a:rPr lang="en-US" altLang="ja-JP" dirty="0" smtClean="0"/>
              <a:t>p.1‐</a:t>
            </a:r>
            <a:r>
              <a:rPr lang="ja-JP" altLang="en-US" dirty="0" smtClean="0"/>
              <a:t>１をお開きください。ここからは，スクリーン右上にいるらしーんが，ガイドのページを示していますので，スクリーンとガイドを合わせて説明をお聞きください。</a:t>
            </a:r>
            <a:endParaRPr lang="en-US" altLang="ja-JP" dirty="0" smtClean="0"/>
          </a:p>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smtClean="0"/>
              <a:t>知的障害とは，知的機能の発達に明らかな遅れと，適応行動の困難性を伴う状態が，発達期に起こるものを言います。</a:t>
            </a:r>
            <a:endParaRPr lang="ja-JP" altLang="en-US" dirty="0"/>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4</a:t>
            </a:fld>
            <a:endParaRPr kumimoji="1" lang="ja-JP" altLang="en-US"/>
          </a:p>
        </p:txBody>
      </p:sp>
    </p:spTree>
    <p:extLst>
      <p:ext uri="{BB962C8B-B14F-4D97-AF65-F5344CB8AC3E}">
        <p14:creationId xmlns:p14="http://schemas.microsoft.com/office/powerpoint/2010/main" val="3942099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dirty="0" smtClean="0"/>
              <a:t>知的障害のある児童生徒の学習上の特性として</a:t>
            </a:r>
            <a:r>
              <a:rPr lang="ja-JP" altLang="en-US" dirty="0" smtClean="0"/>
              <a:t>は</a:t>
            </a:r>
            <a:r>
              <a:rPr lang="ja-JP" altLang="ja-JP" dirty="0" smtClean="0"/>
              <a:t>，「知識や技能が断片的になりやすい」こと，「成功経験が少なく，主体的に取り組む意欲が育っていない」こと，「抽象的な内容がイメージしにくい」ことが</a:t>
            </a:r>
            <a:r>
              <a:rPr lang="ja-JP" altLang="en-US" dirty="0" smtClean="0"/>
              <a:t>挙げられて</a:t>
            </a:r>
            <a:r>
              <a:rPr lang="ja-JP" altLang="ja-JP" dirty="0" smtClean="0"/>
              <a:t>います。</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dirty="0" smtClean="0"/>
              <a:t>そして</a:t>
            </a:r>
            <a:r>
              <a:rPr lang="ja-JP" altLang="en-US" dirty="0" smtClean="0"/>
              <a:t>，</a:t>
            </a:r>
            <a:r>
              <a:rPr lang="ja-JP" altLang="ja-JP" dirty="0" smtClean="0"/>
              <a:t>特性を踏まえた配慮や支援の工夫として</a:t>
            </a:r>
            <a:r>
              <a:rPr lang="ja-JP" altLang="en-US" dirty="0" smtClean="0"/>
              <a:t>は</a:t>
            </a:r>
            <a:r>
              <a:rPr lang="ja-JP" altLang="ja-JP" dirty="0" smtClean="0"/>
              <a:t>，「生活場面に即しながら繰り返し学習すること</a:t>
            </a:r>
            <a:r>
              <a:rPr lang="ja-JP" altLang="en-US" dirty="0" smtClean="0"/>
              <a:t>が重要</a:t>
            </a:r>
            <a:r>
              <a:rPr lang="ja-JP" altLang="ja-JP" dirty="0" smtClean="0"/>
              <a:t>」</a:t>
            </a:r>
            <a:r>
              <a:rPr lang="ja-JP" altLang="en-US" dirty="0" smtClean="0"/>
              <a:t>，</a:t>
            </a:r>
            <a:r>
              <a:rPr lang="ja-JP" altLang="ja-JP" dirty="0" smtClean="0"/>
              <a:t>「細かく認めたり称賛したりすること</a:t>
            </a:r>
            <a:r>
              <a:rPr lang="ja-JP" altLang="en-US" dirty="0" smtClean="0"/>
              <a:t>が必要</a:t>
            </a:r>
            <a:r>
              <a:rPr lang="ja-JP" altLang="ja-JP" dirty="0" smtClean="0"/>
              <a:t>」</a:t>
            </a:r>
            <a:r>
              <a:rPr lang="ja-JP" altLang="en-US" dirty="0" smtClean="0"/>
              <a:t>，</a:t>
            </a:r>
            <a:r>
              <a:rPr lang="ja-JP" altLang="ja-JP" dirty="0" smtClean="0"/>
              <a:t>「具体的に思考や判断，表現できるよう指導することが効果的」とされています。</a:t>
            </a:r>
            <a:r>
              <a:rPr lang="ja-JP" altLang="en-US" dirty="0" smtClean="0"/>
              <a:t>そのため，学習上の特性を踏まえた授業をつくる必要があります。</a:t>
            </a:r>
            <a:endParaRPr lang="ja-JP" altLang="ja-JP" dirty="0" smtClean="0"/>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5</a:t>
            </a:fld>
            <a:endParaRPr kumimoji="1" lang="ja-JP" altLang="en-US"/>
          </a:p>
        </p:txBody>
      </p:sp>
    </p:spTree>
    <p:extLst>
      <p:ext uri="{BB962C8B-B14F-4D97-AF65-F5344CB8AC3E}">
        <p14:creationId xmlns:p14="http://schemas.microsoft.com/office/powerpoint/2010/main" val="2393341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smtClean="0"/>
              <a:t>特別支援学級においては，特別の教育課程を編成することができます。特別の教育課程とは，児童（生徒）の障害の程度や学級の実態等を考慮の上，各教科の目標や内容を下学年の教科の目標や内容に替えたり，各教科を知的障害者である児童（生徒）に対する教育を行う特別支援学校の各教科に替えたりするなどして，実態に応じた教育課程を編成することです。</a:t>
            </a:r>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6</a:t>
            </a:fld>
            <a:endParaRPr kumimoji="1" lang="ja-JP" altLang="en-US"/>
          </a:p>
        </p:txBody>
      </p:sp>
    </p:spTree>
    <p:extLst>
      <p:ext uri="{BB962C8B-B14F-4D97-AF65-F5344CB8AC3E}">
        <p14:creationId xmlns:p14="http://schemas.microsoft.com/office/powerpoint/2010/main" val="2696994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smtClean="0"/>
              <a:t>障害の状態に応じて，教育課程の編成が異なります。知的障害のある児童生徒の学習上の特性から，各教科等の学習が難しい場合があります。その場合，実際の生活に即した各教科等を合わせた指導が効果的です。各教科等を合わせた指導とは，生活単元学習や遊びの指導などのことです。</a:t>
            </a:r>
            <a:endParaRPr lang="en-US" altLang="ja-JP" dirty="0" smtClean="0"/>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7</a:t>
            </a:fld>
            <a:endParaRPr kumimoji="1" lang="ja-JP" altLang="en-US"/>
          </a:p>
        </p:txBody>
      </p:sp>
    </p:spTree>
    <p:extLst>
      <p:ext uri="{BB962C8B-B14F-4D97-AF65-F5344CB8AC3E}">
        <p14:creationId xmlns:p14="http://schemas.microsoft.com/office/powerpoint/2010/main" val="3973248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各教科等を合わせた指導とは，国語や算数等のような各教科とは違い，指導の形態の一つです。従前から，日常生活の指導，遊びの指導，生活単元学習，作業学習として実践されています。</a:t>
            </a:r>
            <a:endParaRPr lang="en-US" altLang="ja-JP" dirty="0" smtClean="0"/>
          </a:p>
          <a:p>
            <a:r>
              <a:rPr lang="ja-JP" altLang="en-US" dirty="0" smtClean="0"/>
              <a:t>知的障害のある児童生徒が学習内容を身に付けていく際の学び方として，実際の生活に即した学びを行うことで，知的障害のある児童生徒が主体的に学習に取り組みやすくなる等の効果が期待できます。</a:t>
            </a:r>
            <a:endParaRPr lang="en-US" altLang="ja-JP" dirty="0" smtClean="0"/>
          </a:p>
          <a:p>
            <a:r>
              <a:rPr lang="ja-JP" altLang="en-US" dirty="0" smtClean="0"/>
              <a:t>そこで，授業づくりの際は，「特に必要があるときは」と記載されているとおり，知的障害である児童生徒の実態に応じて，個別の目標を達成するためには，教科別の指導と各教科等を合わせた指導のどちらの指導の形態で学んだ方が良いかを考えることが大切になります。</a:t>
            </a:r>
            <a:endParaRPr lang="en-US" altLang="ja-JP" dirty="0" smtClean="0"/>
          </a:p>
          <a:p>
            <a:r>
              <a:rPr lang="ja-JP" altLang="en-US" dirty="0" smtClean="0"/>
              <a:t>ただし，知的障害のない自閉・情緒学級等のお子さんには，各教科等を合わせた指導はできません。ご注意ください。</a:t>
            </a:r>
            <a:endParaRPr lang="en-US" altLang="ja-JP" dirty="0" smtClean="0"/>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8</a:t>
            </a:fld>
            <a:endParaRPr kumimoji="1" lang="ja-JP" altLang="en-US"/>
          </a:p>
        </p:txBody>
      </p:sp>
    </p:spTree>
    <p:extLst>
      <p:ext uri="{BB962C8B-B14F-4D97-AF65-F5344CB8AC3E}">
        <p14:creationId xmlns:p14="http://schemas.microsoft.com/office/powerpoint/2010/main" val="3483046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smtClean="0"/>
              <a:t>次は，学習指導要領改訂のポイント</a:t>
            </a:r>
            <a:r>
              <a:rPr lang="ja-JP" altLang="en-US" dirty="0"/>
              <a:t>です</a:t>
            </a:r>
            <a:r>
              <a:rPr lang="ja-JP" altLang="en-US" dirty="0" smtClean="0"/>
              <a:t>。学習</a:t>
            </a:r>
            <a:r>
              <a:rPr lang="ja-JP" altLang="en-US" dirty="0"/>
              <a:t>指導要領改訂に伴い示された「育成を目指す資質・能力」</a:t>
            </a:r>
            <a:r>
              <a:rPr lang="ja-JP" altLang="en-US" dirty="0" smtClean="0"/>
              <a:t>。各教科</a:t>
            </a:r>
            <a:r>
              <a:rPr lang="ja-JP" altLang="en-US" dirty="0"/>
              <a:t>の目標及び内容が明確に示されたことによる「学習評価」の考え方</a:t>
            </a:r>
            <a:r>
              <a:rPr lang="ja-JP" altLang="en-US" dirty="0" smtClean="0"/>
              <a:t>。授業</a:t>
            </a:r>
            <a:r>
              <a:rPr lang="ja-JP" altLang="en-US" dirty="0"/>
              <a:t>改善の視点である「主体的・対話的で深い学び」。これらは，授業をつくる際に大切なポイントとなりますので，この３点について確認します</a:t>
            </a:r>
            <a:r>
              <a:rPr lang="ja-JP" altLang="en-US" dirty="0" smtClean="0"/>
              <a:t>。</a:t>
            </a:r>
            <a:endParaRPr lang="ja-JP" altLang="en-US" dirty="0"/>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9</a:t>
            </a:fld>
            <a:endParaRPr kumimoji="1" lang="ja-JP" altLang="en-US"/>
          </a:p>
        </p:txBody>
      </p:sp>
    </p:spTree>
    <p:extLst>
      <p:ext uri="{BB962C8B-B14F-4D97-AF65-F5344CB8AC3E}">
        <p14:creationId xmlns:p14="http://schemas.microsoft.com/office/powerpoint/2010/main" val="1444565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r>
              <a:rPr kumimoji="1" lang="en-US" altLang="ja-JP"/>
              <a:t>2021/7/7</a:t>
            </a:r>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F4833F11-40D2-46AE-80D4-D9A3E5F05BAF}" type="slidenum">
              <a:rPr kumimoji="1" lang="ja-JP" altLang="en-US" smtClean="0"/>
              <a:t>‹#›</a:t>
            </a:fld>
            <a:endParaRPr kumimoji="1" lang="ja-JP" altLang="en-US" dirty="0"/>
          </a:p>
        </p:txBody>
      </p:sp>
    </p:spTree>
    <p:extLst>
      <p:ext uri="{BB962C8B-B14F-4D97-AF65-F5344CB8AC3E}">
        <p14:creationId xmlns:p14="http://schemas.microsoft.com/office/powerpoint/2010/main" val="40221005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kumimoji="1" lang="en-US" altLang="ja-JP"/>
              <a:t>2021/7/7</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833F11-40D2-46AE-80D4-D9A3E5F05BAF}" type="slidenum">
              <a:rPr kumimoji="1" lang="ja-JP" altLang="en-US" smtClean="0"/>
              <a:t>‹#›</a:t>
            </a:fld>
            <a:endParaRPr kumimoji="1" lang="ja-JP" altLang="en-US"/>
          </a:p>
        </p:txBody>
      </p:sp>
    </p:spTree>
    <p:extLst>
      <p:ext uri="{BB962C8B-B14F-4D97-AF65-F5344CB8AC3E}">
        <p14:creationId xmlns:p14="http://schemas.microsoft.com/office/powerpoint/2010/main" val="3232434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kumimoji="1" lang="en-US" altLang="ja-JP"/>
              <a:t>2021/7/7</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833F11-40D2-46AE-80D4-D9A3E5F05BAF}" type="slidenum">
              <a:rPr kumimoji="1" lang="ja-JP" altLang="en-US" smtClean="0"/>
              <a:t>‹#›</a:t>
            </a:fld>
            <a:endParaRPr kumimoji="1" lang="ja-JP" altLang="en-US"/>
          </a:p>
        </p:txBody>
      </p:sp>
    </p:spTree>
    <p:extLst>
      <p:ext uri="{BB962C8B-B14F-4D97-AF65-F5344CB8AC3E}">
        <p14:creationId xmlns:p14="http://schemas.microsoft.com/office/powerpoint/2010/main" val="1346114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kumimoji="1" lang="en-US" altLang="ja-JP"/>
              <a:t>2021/7/7</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833F11-40D2-46AE-80D4-D9A3E5F05BAF}" type="slidenum">
              <a:rPr kumimoji="1" lang="ja-JP" altLang="en-US" smtClean="0"/>
              <a:t>‹#›</a:t>
            </a:fld>
            <a:endParaRPr kumimoji="1" lang="ja-JP" altLang="en-US"/>
          </a:p>
        </p:txBody>
      </p:sp>
    </p:spTree>
    <p:extLst>
      <p:ext uri="{BB962C8B-B14F-4D97-AF65-F5344CB8AC3E}">
        <p14:creationId xmlns:p14="http://schemas.microsoft.com/office/powerpoint/2010/main" val="1931512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kumimoji="1" lang="en-US" altLang="ja-JP"/>
              <a:t>2021/7/7</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833F11-40D2-46AE-80D4-D9A3E5F05BAF}" type="slidenum">
              <a:rPr kumimoji="1" lang="ja-JP" altLang="en-US" smtClean="0"/>
              <a:t>‹#›</a:t>
            </a:fld>
            <a:endParaRPr kumimoji="1" lang="ja-JP" altLang="en-US"/>
          </a:p>
        </p:txBody>
      </p:sp>
    </p:spTree>
    <p:extLst>
      <p:ext uri="{BB962C8B-B14F-4D97-AF65-F5344CB8AC3E}">
        <p14:creationId xmlns:p14="http://schemas.microsoft.com/office/powerpoint/2010/main" val="3831836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r>
              <a:rPr kumimoji="1" lang="en-US" altLang="ja-JP"/>
              <a:t>2021/7/7</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833F11-40D2-46AE-80D4-D9A3E5F05BAF}" type="slidenum">
              <a:rPr kumimoji="1" lang="ja-JP" altLang="en-US" smtClean="0"/>
              <a:t>‹#›</a:t>
            </a:fld>
            <a:endParaRPr kumimoji="1" lang="ja-JP" altLang="en-US"/>
          </a:p>
        </p:txBody>
      </p:sp>
    </p:spTree>
    <p:extLst>
      <p:ext uri="{BB962C8B-B14F-4D97-AF65-F5344CB8AC3E}">
        <p14:creationId xmlns:p14="http://schemas.microsoft.com/office/powerpoint/2010/main" val="406765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r>
              <a:rPr kumimoji="1" lang="en-US" altLang="ja-JP"/>
              <a:t>2021/7/7</a:t>
            </a:r>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4833F11-40D2-46AE-80D4-D9A3E5F05BAF}" type="slidenum">
              <a:rPr kumimoji="1" lang="ja-JP" altLang="en-US" smtClean="0"/>
              <a:t>‹#›</a:t>
            </a:fld>
            <a:endParaRPr kumimoji="1" lang="ja-JP" altLang="en-US"/>
          </a:p>
        </p:txBody>
      </p:sp>
    </p:spTree>
    <p:extLst>
      <p:ext uri="{BB962C8B-B14F-4D97-AF65-F5344CB8AC3E}">
        <p14:creationId xmlns:p14="http://schemas.microsoft.com/office/powerpoint/2010/main" val="3169115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r>
              <a:rPr kumimoji="1" lang="en-US" altLang="ja-JP"/>
              <a:t>2021/7/7</a:t>
            </a:r>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4833F11-40D2-46AE-80D4-D9A3E5F05BAF}" type="slidenum">
              <a:rPr kumimoji="1" lang="ja-JP" altLang="en-US" smtClean="0"/>
              <a:t>‹#›</a:t>
            </a:fld>
            <a:endParaRPr kumimoji="1" lang="ja-JP" altLang="en-US"/>
          </a:p>
        </p:txBody>
      </p:sp>
    </p:spTree>
    <p:extLst>
      <p:ext uri="{BB962C8B-B14F-4D97-AF65-F5344CB8AC3E}">
        <p14:creationId xmlns:p14="http://schemas.microsoft.com/office/powerpoint/2010/main" val="962160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kumimoji="1" lang="en-US" altLang="ja-JP"/>
              <a:t>2021/7/7</a:t>
            </a:r>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4833F11-40D2-46AE-80D4-D9A3E5F05BAF}" type="slidenum">
              <a:rPr kumimoji="1" lang="ja-JP" altLang="en-US" smtClean="0"/>
              <a:t>‹#›</a:t>
            </a:fld>
            <a:endParaRPr kumimoji="1" lang="ja-JP" altLang="en-US"/>
          </a:p>
        </p:txBody>
      </p:sp>
    </p:spTree>
    <p:extLst>
      <p:ext uri="{BB962C8B-B14F-4D97-AF65-F5344CB8AC3E}">
        <p14:creationId xmlns:p14="http://schemas.microsoft.com/office/powerpoint/2010/main" val="952494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kumimoji="1" lang="en-US" altLang="ja-JP"/>
              <a:t>2021/7/7</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833F11-40D2-46AE-80D4-D9A3E5F05BAF}" type="slidenum">
              <a:rPr kumimoji="1" lang="ja-JP" altLang="en-US" smtClean="0"/>
              <a:t>‹#›</a:t>
            </a:fld>
            <a:endParaRPr kumimoji="1" lang="ja-JP" altLang="en-US"/>
          </a:p>
        </p:txBody>
      </p:sp>
    </p:spTree>
    <p:extLst>
      <p:ext uri="{BB962C8B-B14F-4D97-AF65-F5344CB8AC3E}">
        <p14:creationId xmlns:p14="http://schemas.microsoft.com/office/powerpoint/2010/main" val="911440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kumimoji="1" lang="en-US" altLang="ja-JP"/>
              <a:t>2021/7/7</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833F11-40D2-46AE-80D4-D9A3E5F05BAF}" type="slidenum">
              <a:rPr kumimoji="1" lang="ja-JP" altLang="en-US" smtClean="0"/>
              <a:t>‹#›</a:t>
            </a:fld>
            <a:endParaRPr kumimoji="1" lang="ja-JP" altLang="en-US"/>
          </a:p>
        </p:txBody>
      </p:sp>
    </p:spTree>
    <p:extLst>
      <p:ext uri="{BB962C8B-B14F-4D97-AF65-F5344CB8AC3E}">
        <p14:creationId xmlns:p14="http://schemas.microsoft.com/office/powerpoint/2010/main" val="1914121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a:t>2021/7/7</a:t>
            </a:r>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875961" y="6483260"/>
            <a:ext cx="2057400" cy="365125"/>
          </a:xfrm>
          <a:prstGeom prst="rect">
            <a:avLst/>
          </a:prstGeom>
        </p:spPr>
        <p:txBody>
          <a:bodyPr vert="horz" lIns="91440" tIns="45720" rIns="91440" bIns="45720" rtlCol="0" anchor="ctr"/>
          <a:lstStyle>
            <a:lvl1pPr algn="r">
              <a:defRPr sz="1600">
                <a:solidFill>
                  <a:schemeClr val="tx1"/>
                </a:solidFill>
              </a:defRPr>
            </a:lvl1pPr>
          </a:lstStyle>
          <a:p>
            <a:fld id="{F4833F11-40D2-46AE-80D4-D9A3E5F05BAF}" type="slidenum">
              <a:rPr kumimoji="1" lang="ja-JP" altLang="en-US" smtClean="0"/>
              <a:pPr/>
              <a:t>‹#›</a:t>
            </a:fld>
            <a:endParaRPr kumimoji="1" lang="ja-JP" altLang="en-US"/>
          </a:p>
        </p:txBody>
      </p:sp>
      <p:sp>
        <p:nvSpPr>
          <p:cNvPr id="7" name="テキスト ボックス 6"/>
          <p:cNvSpPr txBox="1"/>
          <p:nvPr userDrawn="1"/>
        </p:nvSpPr>
        <p:spPr>
          <a:xfrm>
            <a:off x="0" y="6495690"/>
            <a:ext cx="9144000" cy="369332"/>
          </a:xfrm>
          <a:prstGeom prst="rect">
            <a:avLst/>
          </a:prstGeom>
          <a:solidFill>
            <a:srgbClr val="66CC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latin typeface="UD デジタル 教科書体 NK-R" panose="02020400000000000000" pitchFamily="18" charset="-128"/>
                <a:ea typeface="UD デジタル 教科書体 NK-R" panose="02020400000000000000" pitchFamily="18" charset="-128"/>
              </a:rPr>
              <a:t>授業づくり研修パック　①知的障害教育の授業づくりのポイント</a:t>
            </a: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80441805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tmp"/><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tm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0" y="0"/>
            <a:ext cx="9144000" cy="6483260"/>
          </a:xfrm>
          <a:prstGeom prst="rect">
            <a:avLst/>
          </a:prstGeom>
          <a:solidFill>
            <a:srgbClr val="FFFF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F4833F11-40D2-46AE-80D4-D9A3E5F05BAF}" type="slidenum">
              <a:rPr kumimoji="1" lang="ja-JP" altLang="en-US" smtClean="0"/>
              <a:t>1</a:t>
            </a:fld>
            <a:endParaRPr kumimoji="1" lang="ja-JP" altLang="en-US"/>
          </a:p>
        </p:txBody>
      </p:sp>
      <p:sp>
        <p:nvSpPr>
          <p:cNvPr id="27" name="正方形/長方形 26"/>
          <p:cNvSpPr/>
          <p:nvPr/>
        </p:nvSpPr>
        <p:spPr>
          <a:xfrm>
            <a:off x="6100352" y="5273020"/>
            <a:ext cx="2993571" cy="1107996"/>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spcAft>
                <a:spcPts val="0"/>
              </a:spcAft>
            </a:pPr>
            <a:r>
              <a:rPr lang="ja-JP" altLang="en-US" sz="2200" dirty="0">
                <a:solidFill>
                  <a:srgbClr val="00206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データの準備がお済みでない方は</a:t>
            </a:r>
            <a:r>
              <a:rPr lang="ja-JP" altLang="en-US" sz="2200" dirty="0">
                <a:solidFill>
                  <a:srgbClr val="00206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2200" dirty="0">
                <a:solidFill>
                  <a:srgbClr val="00206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こちらを読み取ってください。</a:t>
            </a:r>
            <a:endParaRPr lang="ja-JP" sz="22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p:txBody>
      </p:sp>
      <p:sp>
        <p:nvSpPr>
          <p:cNvPr id="10" name="タイトル 1"/>
          <p:cNvSpPr>
            <a:spLocks noGrp="1"/>
          </p:cNvSpPr>
          <p:nvPr>
            <p:ph type="ctrTitle"/>
          </p:nvPr>
        </p:nvSpPr>
        <p:spPr>
          <a:xfrm>
            <a:off x="82265" y="141677"/>
            <a:ext cx="8979471" cy="949088"/>
          </a:xfrm>
        </p:spPr>
        <p:txBody>
          <a:bodyPr anchor="t" anchorCtr="0">
            <a:noAutofit/>
          </a:bodyPr>
          <a:lstStyle/>
          <a:p>
            <a:pPr>
              <a:lnSpc>
                <a:spcPct val="100000"/>
              </a:lnSpc>
            </a:pPr>
            <a:r>
              <a:rPr lang="ja-JP" altLang="en-US" dirty="0">
                <a:latin typeface="ＤＦ特太ゴシック体" panose="020B0509000000000000" pitchFamily="49" charset="-128"/>
                <a:ea typeface="ＤＦ特太ゴシック体" panose="020B0509000000000000" pitchFamily="49" charset="-128"/>
              </a:rPr>
              <a:t>授業づくり研修</a:t>
            </a:r>
            <a:endParaRPr kumimoji="1" lang="ja-JP" altLang="en-US" dirty="0">
              <a:latin typeface="ＤＦ特太ゴシック体" panose="020B0509000000000000" pitchFamily="49" charset="-128"/>
              <a:ea typeface="ＤＦ特太ゴシック体" panose="020B0509000000000000" pitchFamily="49" charset="-128"/>
            </a:endParaRPr>
          </a:p>
        </p:txBody>
      </p:sp>
      <p:sp>
        <p:nvSpPr>
          <p:cNvPr id="26" name="正方形/長方形 25"/>
          <p:cNvSpPr/>
          <p:nvPr/>
        </p:nvSpPr>
        <p:spPr>
          <a:xfrm>
            <a:off x="15240" y="2617302"/>
            <a:ext cx="7117080" cy="2308324"/>
          </a:xfrm>
          <a:prstGeom prst="rect">
            <a:avLst/>
          </a:prstGeom>
        </p:spPr>
        <p:txBody>
          <a:bodyPr wrap="square">
            <a:spAutoFit/>
          </a:bodyPr>
          <a:lstStyle/>
          <a:p>
            <a:pPr>
              <a:spcAft>
                <a:spcPts val="0"/>
              </a:spcAft>
            </a:pPr>
            <a:r>
              <a:rPr lang="ja-JP" altLang="en-US" sz="3600" kern="12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以下のものをご準備ください。</a:t>
            </a:r>
            <a:endParaRPr lang="en-US" altLang="ja-JP" sz="3600" kern="12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spcAft>
                <a:spcPts val="0"/>
              </a:spcAft>
            </a:pPr>
            <a:r>
              <a:rPr lang="ja-JP" altLang="en-US" sz="36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筆記用具</a:t>
            </a:r>
            <a:endParaRPr lang="en-US" altLang="ja-JP" sz="36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spcAft>
                <a:spcPts val="0"/>
              </a:spcAft>
            </a:pPr>
            <a:r>
              <a:rPr lang="ja-JP" altLang="en-US" sz="3600" dirty="0">
                <a:latin typeface="HG丸ｺﾞｼｯｸM-PRO" panose="020F0600000000000000" pitchFamily="50" charset="-128"/>
                <a:ea typeface="HG丸ｺﾞｼｯｸM-PRO" panose="020F0600000000000000" pitchFamily="50" charset="-128"/>
                <a:cs typeface="Times New Roman" panose="02020603050405020304" pitchFamily="18" charset="0"/>
              </a:rPr>
              <a:t>　 みやぎ授業づくりガイド</a:t>
            </a:r>
            <a:endParaRPr lang="en-US" altLang="ja-JP" sz="36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spcAft>
                <a:spcPts val="0"/>
              </a:spcAft>
            </a:pPr>
            <a:r>
              <a:rPr lang="ja-JP" altLang="en-US" sz="36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36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（タブレット端末も可）</a:t>
            </a:r>
            <a:endParaRPr lang="ja-JP" sz="36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p:txBody>
      </p:sp>
      <p:pic>
        <p:nvPicPr>
          <p:cNvPr id="11" name="図 10"/>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25561" y1="43411" x2="25561" y2="43411"/>
                        <a14:foregroundMark x1="36771" y1="52713" x2="36771" y2="52713"/>
                        <a14:backgroundMark x1="21973" y1="14729" x2="21973" y2="14729"/>
                        <a14:backgroundMark x1="44843" y1="42636" x2="44843" y2="42636"/>
                      </a14:backgroundRemoval>
                    </a14:imgEffect>
                  </a14:imgLayer>
                </a14:imgProps>
              </a:ext>
              <a:ext uri="{28A0092B-C50C-407E-A947-70E740481C1C}">
                <a14:useLocalDpi xmlns:a14="http://schemas.microsoft.com/office/drawing/2010/main" val="0"/>
              </a:ext>
            </a:extLst>
          </a:blip>
          <a:stretch>
            <a:fillRect/>
          </a:stretch>
        </p:blipFill>
        <p:spPr>
          <a:xfrm>
            <a:off x="110115" y="3144691"/>
            <a:ext cx="633962" cy="728499"/>
          </a:xfrm>
          <a:prstGeom prst="rect">
            <a:avLst/>
          </a:prstGeom>
        </p:spPr>
      </p:pic>
      <p:pic>
        <p:nvPicPr>
          <p:cNvPr id="12" name="図 11"/>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25561" y1="43411" x2="25561" y2="43411"/>
                        <a14:foregroundMark x1="36771" y1="52713" x2="36771" y2="52713"/>
                        <a14:backgroundMark x1="21973" y1="14729" x2="21973" y2="14729"/>
                        <a14:backgroundMark x1="44843" y1="42636" x2="44843" y2="42636"/>
                      </a14:backgroundRemoval>
                    </a14:imgEffect>
                  </a14:imgLayer>
                </a14:imgProps>
              </a:ext>
              <a:ext uri="{28A0092B-C50C-407E-A947-70E740481C1C}">
                <a14:useLocalDpi xmlns:a14="http://schemas.microsoft.com/office/drawing/2010/main" val="0"/>
              </a:ext>
            </a:extLst>
          </a:blip>
          <a:stretch>
            <a:fillRect/>
          </a:stretch>
        </p:blipFill>
        <p:spPr>
          <a:xfrm>
            <a:off x="110115" y="3695179"/>
            <a:ext cx="633962" cy="728499"/>
          </a:xfrm>
          <a:prstGeom prst="rect">
            <a:avLst/>
          </a:prstGeom>
        </p:spPr>
      </p:pic>
      <p:sp>
        <p:nvSpPr>
          <p:cNvPr id="16" name="タイトル 1"/>
          <p:cNvSpPr txBox="1">
            <a:spLocks/>
          </p:cNvSpPr>
          <p:nvPr/>
        </p:nvSpPr>
        <p:spPr>
          <a:xfrm>
            <a:off x="98639" y="1252928"/>
            <a:ext cx="8886103" cy="702248"/>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600" dirty="0">
                <a:latin typeface="ＤＦ特太ゴシック体" panose="020B0509000000000000" pitchFamily="49" charset="-128"/>
                <a:ea typeface="ＤＦ特太ゴシック体" panose="020B0509000000000000" pitchFamily="49" charset="-128"/>
              </a:rPr>
              <a:t>①知的障害教育の授業づくりのポイント</a:t>
            </a:r>
          </a:p>
        </p:txBody>
      </p:sp>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5690" y="2361191"/>
            <a:ext cx="2801630" cy="2757642"/>
          </a:xfrm>
          <a:prstGeom prst="rect">
            <a:avLst/>
          </a:prstGeom>
        </p:spPr>
      </p:pic>
      <p:pic>
        <p:nvPicPr>
          <p:cNvPr id="3" name="図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9890" y="4852352"/>
            <a:ext cx="2847350" cy="1672819"/>
          </a:xfrm>
          <a:prstGeom prst="rect">
            <a:avLst/>
          </a:prstGeom>
        </p:spPr>
      </p:pic>
    </p:spTree>
    <p:extLst>
      <p:ext uri="{BB962C8B-B14F-4D97-AF65-F5344CB8AC3E}">
        <p14:creationId xmlns:p14="http://schemas.microsoft.com/office/powerpoint/2010/main" val="4213961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10</a:t>
            </a:fld>
            <a:endParaRPr kumimoji="1" lang="ja-JP" altLang="en-US"/>
          </a:p>
        </p:txBody>
      </p:sp>
      <p:sp>
        <p:nvSpPr>
          <p:cNvPr id="16" name="角丸四角形 8">
            <a:extLst>
              <a:ext uri="{FF2B5EF4-FFF2-40B4-BE49-F238E27FC236}">
                <a16:creationId xmlns:a16="http://schemas.microsoft.com/office/drawing/2014/main" id="{00C246CA-4781-4065-9B6C-D12B0B1A9515}"/>
              </a:ext>
            </a:extLst>
          </p:cNvPr>
          <p:cNvSpPr/>
          <p:nvPr/>
        </p:nvSpPr>
        <p:spPr>
          <a:xfrm>
            <a:off x="127869" y="108418"/>
            <a:ext cx="5194755" cy="900000"/>
          </a:xfrm>
          <a:prstGeom prst="horizontalScroll">
            <a:avLst/>
          </a:prstGeom>
          <a:solidFill>
            <a:srgbClr val="00B0F0"/>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pPr algn="ctr"/>
            <a:r>
              <a:rPr lang="ja-JP" altLang="en-US" sz="3200" kern="100" dirty="0">
                <a:latin typeface="游明朝" panose="02020400000000000000" pitchFamily="18" charset="-128"/>
                <a:ea typeface="UD デジタル 教科書体 NP-R" panose="02020400000000000000" pitchFamily="18" charset="-128"/>
                <a:cs typeface="Times New Roman" panose="02020603050405020304" pitchFamily="18" charset="0"/>
              </a:rPr>
              <a:t>育成を目指す資質・能力</a:t>
            </a:r>
            <a:endParaRPr lang="ja-JP" altLang="en-US" sz="3200" dirty="0">
              <a:latin typeface="HG丸ｺﾞｼｯｸM-PRO" panose="020F0600000000000000" pitchFamily="50" charset="-128"/>
              <a:ea typeface="HG丸ｺﾞｼｯｸM-PRO" panose="020F0600000000000000" pitchFamily="50" charset="-128"/>
            </a:endParaRPr>
          </a:p>
        </p:txBody>
      </p:sp>
      <p:sp>
        <p:nvSpPr>
          <p:cNvPr id="17" name="角丸四角形吹き出し 16">
            <a:extLst>
              <a:ext uri="{FF2B5EF4-FFF2-40B4-BE49-F238E27FC236}">
                <a16:creationId xmlns:a16="http://schemas.microsoft.com/office/drawing/2014/main" id="{A2B703D0-7846-4F12-A15B-AE0AEE3D7B59}"/>
              </a:ext>
            </a:extLst>
          </p:cNvPr>
          <p:cNvSpPr/>
          <p:nvPr/>
        </p:nvSpPr>
        <p:spPr>
          <a:xfrm>
            <a:off x="1958781" y="1844040"/>
            <a:ext cx="5226439" cy="2240542"/>
          </a:xfrm>
          <a:prstGeom prst="wedgeRoundRectCallout">
            <a:avLst>
              <a:gd name="adj1" fmla="val -594"/>
              <a:gd name="adj2" fmla="val 6837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3600" dirty="0" smtClean="0">
                <a:solidFill>
                  <a:schemeClr val="tx1"/>
                </a:solidFill>
                <a:latin typeface="HG丸ｺﾞｼｯｸM-PRO" panose="020F0600000000000000" pitchFamily="50" charset="-128"/>
                <a:ea typeface="HG丸ｺﾞｼｯｸM-PRO" panose="020F0600000000000000" pitchFamily="50" charset="-128"/>
              </a:rPr>
              <a:t>単元を通して，どんな力を身に付けさせたいですか？</a:t>
            </a:r>
            <a:endParaRPr kumimoji="1" lang="ja-JP" altLang="en-US" sz="36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5528" y="4629789"/>
            <a:ext cx="1152944" cy="1800000"/>
          </a:xfrm>
          <a:prstGeom prst="rect">
            <a:avLst/>
          </a:prstGeom>
        </p:spPr>
      </p:pic>
      <p:sp>
        <p:nvSpPr>
          <p:cNvPr id="5" name="正方形/長方形 4"/>
          <p:cNvSpPr/>
          <p:nvPr/>
        </p:nvSpPr>
        <p:spPr>
          <a:xfrm>
            <a:off x="493097" y="1142502"/>
            <a:ext cx="4033183" cy="646331"/>
          </a:xfrm>
          <a:prstGeom prst="rect">
            <a:avLst/>
          </a:prstGeom>
        </p:spPr>
        <p:txBody>
          <a:bodyPr wrap="square">
            <a:spAutoFit/>
          </a:bodyPr>
          <a:lstStyle/>
          <a:p>
            <a:r>
              <a:rPr kumimoji="1" lang="ja-JP" altLang="en-US" sz="3600" dirty="0">
                <a:latin typeface="HG丸ｺﾞｼｯｸM-PRO" panose="020F0600000000000000" pitchFamily="50" charset="-128"/>
                <a:ea typeface="HG丸ｺﾞｼｯｸM-PRO" panose="020F0600000000000000" pitchFamily="50" charset="-128"/>
              </a:rPr>
              <a:t>目標を設定する際</a:t>
            </a:r>
            <a:endParaRPr lang="ja-JP" altLang="en-US" sz="3600" dirty="0"/>
          </a:p>
        </p:txBody>
      </p:sp>
    </p:spTree>
    <p:extLst>
      <p:ext uri="{BB962C8B-B14F-4D97-AF65-F5344CB8AC3E}">
        <p14:creationId xmlns:p14="http://schemas.microsoft.com/office/powerpoint/2010/main" val="1009421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11</a:t>
            </a:fld>
            <a:endParaRPr kumimoji="1" lang="ja-JP" altLang="en-US"/>
          </a:p>
        </p:txBody>
      </p:sp>
      <p:sp>
        <p:nvSpPr>
          <p:cNvPr id="6" name="フローチャート: 抜出し 5"/>
          <p:cNvSpPr/>
          <p:nvPr/>
        </p:nvSpPr>
        <p:spPr>
          <a:xfrm>
            <a:off x="2750679" y="1859422"/>
            <a:ext cx="3509398" cy="2663280"/>
          </a:xfrm>
          <a:prstGeom prst="flowChartExtra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 name="角丸四角形 6"/>
          <p:cNvSpPr/>
          <p:nvPr/>
        </p:nvSpPr>
        <p:spPr>
          <a:xfrm>
            <a:off x="199001" y="4250571"/>
            <a:ext cx="3942000" cy="1260000"/>
          </a:xfrm>
          <a:prstGeom prst="roundRect">
            <a:avLst/>
          </a:prstGeom>
          <a:solidFill>
            <a:schemeClr val="bg1"/>
          </a:solidFill>
          <a:ln w="76200" cmpd="thinThick">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sz="2000" kern="100" dirty="0" smtClean="0">
                <a:solidFill>
                  <a:srgbClr val="000000"/>
                </a:solidFill>
                <a:effectLst/>
                <a:ea typeface="ＭＳ ゴシック" panose="020B0609070205080204" pitchFamily="49" charset="-128"/>
                <a:cs typeface="Times New Roman" panose="02020603050405020304" pitchFamily="18" charset="0"/>
              </a:rPr>
              <a:t>何</a:t>
            </a:r>
            <a:r>
              <a:rPr lang="ja-JP" sz="2000" kern="100" dirty="0">
                <a:solidFill>
                  <a:srgbClr val="000000"/>
                </a:solidFill>
                <a:effectLst/>
                <a:ea typeface="ＭＳ ゴシック" panose="020B0609070205080204" pitchFamily="49" charset="-128"/>
                <a:cs typeface="Times New Roman" panose="02020603050405020304" pitchFamily="18" charset="0"/>
              </a:rPr>
              <a:t>を理解しているか</a:t>
            </a:r>
            <a:endParaRPr lang="ja-JP" sz="2000" kern="100" dirty="0">
              <a:effectLst/>
              <a:ea typeface="游明朝" panose="02020400000000000000" pitchFamily="18" charset="-128"/>
              <a:cs typeface="Times New Roman" panose="02020603050405020304" pitchFamily="18" charset="0"/>
            </a:endParaRPr>
          </a:p>
          <a:p>
            <a:pPr algn="ctr">
              <a:spcAft>
                <a:spcPts val="0"/>
              </a:spcAft>
            </a:pPr>
            <a:r>
              <a:rPr lang="ja-JP" sz="2000" kern="100" dirty="0">
                <a:solidFill>
                  <a:srgbClr val="000000"/>
                </a:solidFill>
                <a:effectLst/>
                <a:ea typeface="ＭＳ ゴシック" panose="020B0609070205080204" pitchFamily="49" charset="-128"/>
                <a:cs typeface="Times New Roman" panose="02020603050405020304" pitchFamily="18" charset="0"/>
              </a:rPr>
              <a:t>何ができるか</a:t>
            </a:r>
            <a:endParaRPr lang="ja-JP" sz="2000" kern="100" dirty="0">
              <a:effectLst/>
              <a:ea typeface="游明朝" panose="02020400000000000000" pitchFamily="18" charset="-128"/>
              <a:cs typeface="Times New Roman" panose="02020603050405020304" pitchFamily="18" charset="0"/>
            </a:endParaRPr>
          </a:p>
        </p:txBody>
      </p:sp>
      <p:sp>
        <p:nvSpPr>
          <p:cNvPr id="8" name="角丸四角形 7"/>
          <p:cNvSpPr/>
          <p:nvPr/>
        </p:nvSpPr>
        <p:spPr>
          <a:xfrm>
            <a:off x="4880117" y="4250571"/>
            <a:ext cx="3943154" cy="1260000"/>
          </a:xfrm>
          <a:prstGeom prst="roundRect">
            <a:avLst/>
          </a:prstGeom>
          <a:solidFill>
            <a:schemeClr val="bg1"/>
          </a:solidFill>
          <a:ln w="76200" cmpd="thinThick">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sz="2000" kern="100" dirty="0">
                <a:solidFill>
                  <a:srgbClr val="000000"/>
                </a:solidFill>
                <a:effectLst/>
                <a:ea typeface="ＭＳ ゴシック" panose="020B0609070205080204" pitchFamily="49" charset="-128"/>
                <a:cs typeface="Times New Roman" panose="02020603050405020304" pitchFamily="18" charset="0"/>
              </a:rPr>
              <a:t>理解している</a:t>
            </a:r>
            <a:r>
              <a:rPr lang="ja-JP" sz="2000" kern="100" dirty="0" smtClean="0">
                <a:solidFill>
                  <a:srgbClr val="000000"/>
                </a:solidFill>
                <a:effectLst/>
                <a:ea typeface="ＭＳ ゴシック" panose="020B0609070205080204" pitchFamily="49" charset="-128"/>
                <a:cs typeface="Times New Roman" panose="02020603050405020304" pitchFamily="18" charset="0"/>
              </a:rPr>
              <a:t>こと</a:t>
            </a:r>
            <a:r>
              <a:rPr lang="ja-JP" altLang="en-US" sz="2000" kern="100" dirty="0" smtClean="0">
                <a:solidFill>
                  <a:srgbClr val="000000"/>
                </a:solidFill>
                <a:effectLst/>
                <a:ea typeface="ＭＳ ゴシック" panose="020B0609070205080204" pitchFamily="49" charset="-128"/>
                <a:cs typeface="Times New Roman" panose="02020603050405020304" pitchFamily="18" charset="0"/>
              </a:rPr>
              <a:t>・</a:t>
            </a:r>
            <a:r>
              <a:rPr lang="ja-JP" sz="2000" kern="100" dirty="0" smtClean="0">
                <a:solidFill>
                  <a:srgbClr val="000000"/>
                </a:solidFill>
                <a:effectLst/>
                <a:ea typeface="ＭＳ ゴシック" panose="020B0609070205080204" pitchFamily="49" charset="-128"/>
                <a:cs typeface="Times New Roman" panose="02020603050405020304" pitchFamily="18" charset="0"/>
              </a:rPr>
              <a:t>できる</a:t>
            </a:r>
            <a:endParaRPr lang="en-US" altLang="ja-JP" sz="2000" kern="100" dirty="0" smtClean="0">
              <a:solidFill>
                <a:srgbClr val="000000"/>
              </a:solidFill>
              <a:effectLst/>
              <a:ea typeface="ＭＳ ゴシック" panose="020B0609070205080204" pitchFamily="49" charset="-128"/>
              <a:cs typeface="Times New Roman" panose="02020603050405020304" pitchFamily="18" charset="0"/>
            </a:endParaRPr>
          </a:p>
          <a:p>
            <a:pPr algn="ctr">
              <a:spcAft>
                <a:spcPts val="0"/>
              </a:spcAft>
            </a:pPr>
            <a:r>
              <a:rPr lang="ja-JP" sz="2000" kern="100" dirty="0" smtClean="0">
                <a:solidFill>
                  <a:srgbClr val="000000"/>
                </a:solidFill>
                <a:effectLst/>
                <a:ea typeface="ＭＳ ゴシック" panose="020B0609070205080204" pitchFamily="49" charset="-128"/>
                <a:cs typeface="Times New Roman" panose="02020603050405020304" pitchFamily="18" charset="0"/>
              </a:rPr>
              <a:t>こと</a:t>
            </a:r>
            <a:r>
              <a:rPr lang="ja-JP" sz="2000" kern="100" dirty="0">
                <a:solidFill>
                  <a:srgbClr val="000000"/>
                </a:solidFill>
                <a:effectLst/>
                <a:ea typeface="ＭＳ ゴシック" panose="020B0609070205080204" pitchFamily="49" charset="-128"/>
                <a:cs typeface="Times New Roman" panose="02020603050405020304" pitchFamily="18" charset="0"/>
              </a:rPr>
              <a:t>をどう使うか</a:t>
            </a:r>
            <a:endParaRPr lang="ja-JP" sz="2000" kern="100" dirty="0">
              <a:effectLst/>
              <a:ea typeface="游明朝" panose="02020400000000000000" pitchFamily="18" charset="-128"/>
              <a:cs typeface="Times New Roman" panose="02020603050405020304" pitchFamily="18" charset="0"/>
            </a:endParaRPr>
          </a:p>
        </p:txBody>
      </p:sp>
      <p:sp>
        <p:nvSpPr>
          <p:cNvPr id="9" name="角丸四角形 8"/>
          <p:cNvSpPr/>
          <p:nvPr/>
        </p:nvSpPr>
        <p:spPr>
          <a:xfrm>
            <a:off x="503691" y="5078985"/>
            <a:ext cx="3240000" cy="933877"/>
          </a:xfrm>
          <a:prstGeom prst="roundRect">
            <a:avLst/>
          </a:prstGeom>
          <a:solidFill>
            <a:srgbClr val="003399"/>
          </a:solidFill>
          <a:ln w="76200" cmpd="thinThick">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600"/>
              </a:lnSpc>
              <a:spcAft>
                <a:spcPts val="0"/>
              </a:spcAft>
            </a:pPr>
            <a:r>
              <a:rPr lang="ja-JP" kern="100" dirty="0">
                <a:solidFill>
                  <a:srgbClr val="FFFFFF"/>
                </a:solidFill>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知識及び技能</a:t>
            </a:r>
            <a:endParaRPr lang="ja-JP" kern="100" dirty="0">
              <a:effectLst/>
              <a:latin typeface="ＤＦ特太ゴシック体" panose="020B0509000000000000" pitchFamily="49" charset="-128"/>
              <a:ea typeface="ＤＦ特太ゴシック体" panose="020B0509000000000000" pitchFamily="49" charset="-128"/>
              <a:cs typeface="Times New Roman" panose="02020603050405020304" pitchFamily="18" charset="0"/>
            </a:endParaRPr>
          </a:p>
        </p:txBody>
      </p:sp>
      <p:sp>
        <p:nvSpPr>
          <p:cNvPr id="10" name="角丸四角形 9"/>
          <p:cNvSpPr/>
          <p:nvPr/>
        </p:nvSpPr>
        <p:spPr>
          <a:xfrm>
            <a:off x="5277891" y="5077543"/>
            <a:ext cx="3240000" cy="933877"/>
          </a:xfrm>
          <a:prstGeom prst="roundRect">
            <a:avLst/>
          </a:prstGeom>
          <a:solidFill>
            <a:srgbClr val="009999"/>
          </a:solidFill>
          <a:ln w="76200" cmpd="thinThick">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600"/>
              </a:lnSpc>
              <a:spcAft>
                <a:spcPts val="0"/>
              </a:spcAft>
            </a:pPr>
            <a:r>
              <a:rPr lang="ja-JP" kern="100" dirty="0">
                <a:solidFill>
                  <a:srgbClr val="FFFFFF"/>
                </a:solidFill>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思考力</a:t>
            </a:r>
            <a:r>
              <a:rPr lang="ja-JP" altLang="en-US" kern="100" dirty="0">
                <a:solidFill>
                  <a:srgbClr val="FFFFFF"/>
                </a:solidFill>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a:t>
            </a:r>
            <a:r>
              <a:rPr lang="ja-JP" kern="100" dirty="0">
                <a:solidFill>
                  <a:srgbClr val="FFFFFF"/>
                </a:solidFill>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判断力</a:t>
            </a:r>
            <a:r>
              <a:rPr lang="ja-JP" altLang="en-US" kern="100" dirty="0">
                <a:solidFill>
                  <a:srgbClr val="FFFFFF"/>
                </a:solidFill>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a:t>
            </a:r>
            <a:r>
              <a:rPr lang="ja-JP" kern="100" dirty="0">
                <a:solidFill>
                  <a:srgbClr val="FFFFFF"/>
                </a:solidFill>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表現力等</a:t>
            </a:r>
            <a:endParaRPr lang="ja-JP" kern="100" dirty="0">
              <a:effectLst/>
              <a:latin typeface="ＤＦ特太ゴシック体" panose="020B0509000000000000" pitchFamily="49" charset="-128"/>
              <a:ea typeface="ＤＦ特太ゴシック体" panose="020B0509000000000000" pitchFamily="49" charset="-128"/>
              <a:cs typeface="Times New Roman" panose="02020603050405020304" pitchFamily="18" charset="0"/>
            </a:endParaRPr>
          </a:p>
        </p:txBody>
      </p:sp>
      <p:sp>
        <p:nvSpPr>
          <p:cNvPr id="12" name="角丸四角形 11"/>
          <p:cNvSpPr/>
          <p:nvPr/>
        </p:nvSpPr>
        <p:spPr>
          <a:xfrm>
            <a:off x="2539559" y="1674394"/>
            <a:ext cx="3943154" cy="1260000"/>
          </a:xfrm>
          <a:prstGeom prst="roundRect">
            <a:avLst/>
          </a:prstGeom>
          <a:solidFill>
            <a:schemeClr val="bg1"/>
          </a:solidFill>
          <a:ln w="76200" cmpd="thinThick">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ctr">
              <a:spcAft>
                <a:spcPts val="0"/>
              </a:spcAft>
            </a:pPr>
            <a:r>
              <a:rPr lang="ja-JP" sz="2000" kern="100" dirty="0">
                <a:solidFill>
                  <a:srgbClr val="000000"/>
                </a:solidFill>
                <a:effectLst/>
                <a:ea typeface="ＭＳ ゴシック" panose="020B0609070205080204" pitchFamily="49" charset="-128"/>
                <a:cs typeface="Times New Roman" panose="02020603050405020304" pitchFamily="18" charset="0"/>
              </a:rPr>
              <a:t>どのように社会・世界と関わり</a:t>
            </a:r>
            <a:r>
              <a:rPr lang="ja-JP" altLang="en-US" sz="2000" kern="100" dirty="0">
                <a:solidFill>
                  <a:srgbClr val="000000"/>
                </a:solidFill>
                <a:effectLst/>
                <a:ea typeface="ＭＳ ゴシック" panose="020B0609070205080204" pitchFamily="49" charset="-128"/>
                <a:cs typeface="Times New Roman" panose="02020603050405020304" pitchFamily="18" charset="0"/>
              </a:rPr>
              <a:t>，</a:t>
            </a:r>
            <a:endParaRPr lang="ja-JP" sz="2000" kern="100" dirty="0">
              <a:effectLst/>
              <a:ea typeface="游明朝" panose="02020400000000000000" pitchFamily="18" charset="-128"/>
              <a:cs typeface="Times New Roman" panose="02020603050405020304" pitchFamily="18" charset="0"/>
            </a:endParaRPr>
          </a:p>
          <a:p>
            <a:pPr algn="ctr">
              <a:spcAft>
                <a:spcPts val="0"/>
              </a:spcAft>
            </a:pPr>
            <a:r>
              <a:rPr lang="ja-JP" sz="2000" kern="100" dirty="0">
                <a:solidFill>
                  <a:srgbClr val="000000"/>
                </a:solidFill>
                <a:effectLst/>
                <a:ea typeface="ＭＳ ゴシック" panose="020B0609070205080204" pitchFamily="49" charset="-128"/>
                <a:cs typeface="Times New Roman" panose="02020603050405020304" pitchFamily="18" charset="0"/>
              </a:rPr>
              <a:t>よりよい人生を送るか</a:t>
            </a:r>
            <a:endParaRPr lang="ja-JP" sz="2000" kern="100" dirty="0">
              <a:effectLst/>
              <a:ea typeface="游明朝" panose="02020400000000000000" pitchFamily="18" charset="-128"/>
              <a:cs typeface="Times New Roman" panose="02020603050405020304" pitchFamily="18" charset="0"/>
            </a:endParaRPr>
          </a:p>
        </p:txBody>
      </p:sp>
      <p:sp>
        <p:nvSpPr>
          <p:cNvPr id="13" name="角丸四角形 12"/>
          <p:cNvSpPr/>
          <p:nvPr/>
        </p:nvSpPr>
        <p:spPr>
          <a:xfrm>
            <a:off x="2902785" y="1213778"/>
            <a:ext cx="3240000" cy="933877"/>
          </a:xfrm>
          <a:prstGeom prst="roundRect">
            <a:avLst/>
          </a:prstGeom>
          <a:solidFill>
            <a:schemeClr val="accent2"/>
          </a:solidFill>
          <a:ln w="76200" cmpd="thinThick">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600"/>
              </a:lnSpc>
              <a:spcAft>
                <a:spcPts val="0"/>
              </a:spcAft>
            </a:pPr>
            <a:r>
              <a:rPr lang="ja-JP" kern="100" dirty="0">
                <a:solidFill>
                  <a:srgbClr val="FFFFFF"/>
                </a:solidFill>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学びに向かう力</a:t>
            </a:r>
            <a:r>
              <a:rPr lang="ja-JP" altLang="en-US" kern="100" dirty="0">
                <a:solidFill>
                  <a:srgbClr val="FFFFFF"/>
                </a:solidFill>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a:t>
            </a:r>
            <a:r>
              <a:rPr lang="ja-JP" kern="100" dirty="0">
                <a:solidFill>
                  <a:srgbClr val="FFFFFF"/>
                </a:solidFill>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人間性等</a:t>
            </a:r>
            <a:endParaRPr lang="ja-JP" kern="100" dirty="0">
              <a:effectLst/>
              <a:latin typeface="ＤＦ特太ゴシック体" panose="020B0509000000000000" pitchFamily="49" charset="-128"/>
              <a:ea typeface="ＤＦ特太ゴシック体" panose="020B0509000000000000" pitchFamily="49" charset="-128"/>
              <a:cs typeface="Times New Roman" panose="02020603050405020304" pitchFamily="18" charset="0"/>
            </a:endParaRPr>
          </a:p>
        </p:txBody>
      </p:sp>
      <p:sp>
        <p:nvSpPr>
          <p:cNvPr id="14" name="正方形/長方形 13"/>
          <p:cNvSpPr/>
          <p:nvPr/>
        </p:nvSpPr>
        <p:spPr>
          <a:xfrm>
            <a:off x="887104" y="6171416"/>
            <a:ext cx="8256896" cy="311844"/>
          </a:xfrm>
          <a:prstGeom prst="rect">
            <a:avLst/>
          </a:prstGeom>
        </p:spPr>
        <p:txBody>
          <a:bodyPr wrap="square">
            <a:spAutoFit/>
          </a:bodyPr>
          <a:lstStyle/>
          <a:p>
            <a:r>
              <a:rPr lang="ja-JP" altLang="ja-JP" sz="1400" dirty="0">
                <a:ea typeface="ＭＳ Ｐゴシック" panose="020B0600070205080204" pitchFamily="50" charset="-128"/>
                <a:cs typeface="Times New Roman" panose="02020603050405020304" pitchFamily="18" charset="0"/>
              </a:rPr>
              <a:t>（文部科学省（令和２年４月）「特別支援学校小学部・中学部学習評価参考資料」　第１編第１章３</a:t>
            </a:r>
            <a:r>
              <a:rPr lang="ja-JP" altLang="ja-JP" sz="1400" dirty="0" smtClean="0">
                <a:ea typeface="ＭＳ Ｐゴシック" panose="020B0600070205080204" pitchFamily="50" charset="-128"/>
                <a:cs typeface="Times New Roman" panose="02020603050405020304" pitchFamily="18" charset="0"/>
              </a:rPr>
              <a:t>）を基に作成</a:t>
            </a:r>
            <a:endParaRPr lang="ja-JP" altLang="en-US" sz="1400" dirty="0"/>
          </a:p>
        </p:txBody>
      </p:sp>
      <p:sp>
        <p:nvSpPr>
          <p:cNvPr id="18" name="正方形/長方形 17"/>
          <p:cNvSpPr/>
          <p:nvPr/>
        </p:nvSpPr>
        <p:spPr>
          <a:xfrm>
            <a:off x="6469045" y="8416"/>
            <a:ext cx="1583283" cy="56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p.1-17</a:t>
            </a:r>
            <a:endParaRPr lang="ja-JP"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6" name="角丸四角形 8">
            <a:extLst>
              <a:ext uri="{FF2B5EF4-FFF2-40B4-BE49-F238E27FC236}">
                <a16:creationId xmlns:a16="http://schemas.microsoft.com/office/drawing/2014/main" id="{00C246CA-4781-4065-9B6C-D12B0B1A9515}"/>
              </a:ext>
            </a:extLst>
          </p:cNvPr>
          <p:cNvSpPr/>
          <p:nvPr/>
        </p:nvSpPr>
        <p:spPr>
          <a:xfrm>
            <a:off x="127869" y="108418"/>
            <a:ext cx="5194755" cy="900000"/>
          </a:xfrm>
          <a:prstGeom prst="horizontalScroll">
            <a:avLst/>
          </a:prstGeom>
          <a:solidFill>
            <a:srgbClr val="00B0F0"/>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pPr algn="ctr"/>
            <a:r>
              <a:rPr lang="ja-JP" altLang="en-US" sz="3200" kern="100" dirty="0">
                <a:latin typeface="游明朝" panose="02020400000000000000" pitchFamily="18" charset="-128"/>
                <a:ea typeface="UD デジタル 教科書体 NP-R" panose="02020400000000000000" pitchFamily="18" charset="-128"/>
                <a:cs typeface="Times New Roman" panose="02020603050405020304" pitchFamily="18" charset="0"/>
              </a:rPr>
              <a:t>育成を目指す資質・能力</a:t>
            </a:r>
            <a:endParaRPr lang="ja-JP" altLang="en-US" sz="3200" dirty="0">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980" y="9647"/>
            <a:ext cx="1280000" cy="1080000"/>
          </a:xfrm>
          <a:prstGeom prst="rect">
            <a:avLst/>
          </a:prstGeom>
        </p:spPr>
      </p:pic>
      <p:sp>
        <p:nvSpPr>
          <p:cNvPr id="19" name="角丸四角形 8">
            <a:extLst>
              <a:ext uri="{FF2B5EF4-FFF2-40B4-BE49-F238E27FC236}">
                <a16:creationId xmlns:a16="http://schemas.microsoft.com/office/drawing/2014/main" id="{00C246CA-4781-4065-9B6C-D12B0B1A9515}"/>
              </a:ext>
            </a:extLst>
          </p:cNvPr>
          <p:cNvSpPr/>
          <p:nvPr/>
        </p:nvSpPr>
        <p:spPr>
          <a:xfrm>
            <a:off x="3133778" y="3191062"/>
            <a:ext cx="2743199" cy="863713"/>
          </a:xfrm>
          <a:prstGeom prst="roundRect">
            <a:avLst/>
          </a:prstGeom>
          <a:solidFill>
            <a:srgbClr val="FFFF99"/>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pPr algn="ctr"/>
            <a:r>
              <a:rPr kumimoji="1" lang="ja-JP" altLang="en-US" sz="3600" dirty="0">
                <a:solidFill>
                  <a:srgbClr val="FF0000"/>
                </a:solidFill>
                <a:latin typeface="HG丸ｺﾞｼｯｸM-PRO" panose="020F0600000000000000" pitchFamily="50" charset="-128"/>
                <a:ea typeface="HG丸ｺﾞｼｯｸM-PRO" panose="020F0600000000000000" pitchFamily="50" charset="-128"/>
              </a:rPr>
              <a:t>三つの柱</a:t>
            </a:r>
            <a:endParaRPr kumimoji="1" lang="en-US" altLang="ja-JP" sz="36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667708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023093" y="2407238"/>
            <a:ext cx="4910268" cy="4028446"/>
          </a:xfrm>
          <a:prstGeom prst="rect">
            <a:avLst/>
          </a:prstGeom>
          <a:solidFill>
            <a:srgbClr val="99CCFF"/>
          </a:solidFill>
          <a:ln>
            <a:noFill/>
          </a:ln>
          <a:effectLst>
            <a:outerShdw sx="1000" sy="1000" algn="ctr">
              <a:srgbClr val="000000"/>
            </a:outerShdw>
          </a:effectLst>
          <a:scene3d>
            <a:camera prst="orthographicFront">
              <a:rot lat="0" lon="0" rev="0"/>
            </a:camera>
            <a:lightRig rig="balanced" dir="t">
              <a:rot lat="0" lon="0" rev="8700000"/>
            </a:lightRig>
          </a:scene3d>
          <a:sp3d/>
        </p:spPr>
        <p:style>
          <a:lnRef idx="1">
            <a:schemeClr val="accent2"/>
          </a:lnRef>
          <a:fillRef idx="2">
            <a:schemeClr val="accent2"/>
          </a:fillRef>
          <a:effectRef idx="1">
            <a:schemeClr val="accent2"/>
          </a:effectRef>
          <a:fontRef idx="minor">
            <a:schemeClr val="dk1"/>
          </a:fontRef>
        </p:style>
        <p:txBody>
          <a:bodyPr rtlCol="0" anchor="b" anchorCtr="0"/>
          <a:lstStyle/>
          <a:p>
            <a:pPr algn="ctr"/>
            <a:endParaRPr kumimoji="1" lang="ja-JP" altLang="en-US"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12</a:t>
            </a:fld>
            <a:endParaRPr kumimoji="1" lang="ja-JP" altLang="en-US"/>
          </a:p>
        </p:txBody>
      </p:sp>
      <p:sp>
        <p:nvSpPr>
          <p:cNvPr id="14" name="角丸四角形 8">
            <a:extLst>
              <a:ext uri="{FF2B5EF4-FFF2-40B4-BE49-F238E27FC236}">
                <a16:creationId xmlns:a16="http://schemas.microsoft.com/office/drawing/2014/main" id="{00C246CA-4781-4065-9B6C-D12B0B1A9515}"/>
              </a:ext>
            </a:extLst>
          </p:cNvPr>
          <p:cNvSpPr/>
          <p:nvPr/>
        </p:nvSpPr>
        <p:spPr>
          <a:xfrm>
            <a:off x="4642988" y="2550043"/>
            <a:ext cx="3551057" cy="540000"/>
          </a:xfrm>
          <a:prstGeom prst="roundRect">
            <a:avLst/>
          </a:prstGeom>
          <a:solidFill>
            <a:srgbClr val="FFFF99"/>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pPr algn="ctr"/>
            <a:r>
              <a:rPr kumimoji="1" lang="ja-JP" altLang="en-US" sz="2000" dirty="0">
                <a:latin typeface="HG丸ｺﾞｼｯｸM-PRO" panose="020F0600000000000000" pitchFamily="50" charset="-128"/>
                <a:ea typeface="HG丸ｺﾞｼｯｸM-PRO" panose="020F0600000000000000" pitchFamily="50" charset="-128"/>
              </a:rPr>
              <a:t>観点別学習状況</a:t>
            </a:r>
            <a:r>
              <a:rPr kumimoji="1" lang="ja-JP" altLang="en-US" sz="2000" dirty="0" smtClean="0">
                <a:latin typeface="HG丸ｺﾞｼｯｸM-PRO" panose="020F0600000000000000" pitchFamily="50" charset="-128"/>
                <a:ea typeface="HG丸ｺﾞｼｯｸM-PRO" panose="020F0600000000000000" pitchFamily="50" charset="-128"/>
              </a:rPr>
              <a:t>の評価の観点</a:t>
            </a:r>
            <a:endParaRPr kumimoji="1" lang="en-US" altLang="ja-JP" sz="2000" dirty="0">
              <a:latin typeface="HG丸ｺﾞｼｯｸM-PRO" panose="020F0600000000000000" pitchFamily="50" charset="-128"/>
              <a:ea typeface="HG丸ｺﾞｼｯｸM-PRO" panose="020F0600000000000000" pitchFamily="50" charset="-128"/>
            </a:endParaRPr>
          </a:p>
        </p:txBody>
      </p:sp>
      <p:sp>
        <p:nvSpPr>
          <p:cNvPr id="9" name="角丸四角形 8"/>
          <p:cNvSpPr/>
          <p:nvPr/>
        </p:nvSpPr>
        <p:spPr>
          <a:xfrm>
            <a:off x="4142515" y="3338632"/>
            <a:ext cx="4552003" cy="846081"/>
          </a:xfrm>
          <a:prstGeom prst="roundRect">
            <a:avLst/>
          </a:prstGeom>
          <a:solidFill>
            <a:schemeClr val="bg1"/>
          </a:solidFill>
          <a:ln w="76200" cmpd="thinThick">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600"/>
              </a:lnSpc>
              <a:spcAft>
                <a:spcPts val="0"/>
              </a:spcAft>
            </a:pPr>
            <a:r>
              <a:rPr lang="ja-JP" sz="2000" kern="100" dirty="0">
                <a:solidFill>
                  <a:srgbClr val="003399"/>
                </a:solidFill>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知識</a:t>
            </a:r>
            <a:r>
              <a:rPr lang="ja-JP" altLang="en-US" sz="2000" kern="100" dirty="0">
                <a:solidFill>
                  <a:srgbClr val="003399"/>
                </a:solidFill>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a:t>
            </a:r>
            <a:r>
              <a:rPr lang="ja-JP" sz="2000" kern="100" dirty="0">
                <a:solidFill>
                  <a:srgbClr val="003399"/>
                </a:solidFill>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技能</a:t>
            </a:r>
          </a:p>
        </p:txBody>
      </p:sp>
      <p:sp>
        <p:nvSpPr>
          <p:cNvPr id="10" name="角丸四角形 9"/>
          <p:cNvSpPr/>
          <p:nvPr/>
        </p:nvSpPr>
        <p:spPr>
          <a:xfrm>
            <a:off x="4142515" y="4371969"/>
            <a:ext cx="4552003" cy="846081"/>
          </a:xfrm>
          <a:prstGeom prst="roundRect">
            <a:avLst/>
          </a:prstGeom>
          <a:solidFill>
            <a:schemeClr val="bg1"/>
          </a:solidFill>
          <a:ln w="76200" cmpd="thinThick">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600"/>
              </a:lnSpc>
              <a:spcAft>
                <a:spcPts val="0"/>
              </a:spcAft>
            </a:pPr>
            <a:r>
              <a:rPr lang="ja-JP" sz="2000" kern="100" dirty="0">
                <a:solidFill>
                  <a:srgbClr val="009999"/>
                </a:solidFill>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思考</a:t>
            </a:r>
            <a:r>
              <a:rPr lang="ja-JP" altLang="en-US" sz="2000" kern="100" dirty="0">
                <a:solidFill>
                  <a:srgbClr val="009999"/>
                </a:solidFill>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a:t>
            </a:r>
            <a:r>
              <a:rPr lang="ja-JP" sz="2000" kern="100" dirty="0">
                <a:solidFill>
                  <a:srgbClr val="009999"/>
                </a:solidFill>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判断</a:t>
            </a:r>
            <a:r>
              <a:rPr lang="ja-JP" altLang="en-US" sz="2000" kern="100" dirty="0">
                <a:solidFill>
                  <a:srgbClr val="009999"/>
                </a:solidFill>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a:t>
            </a:r>
            <a:r>
              <a:rPr lang="ja-JP" sz="2000" kern="100" dirty="0">
                <a:solidFill>
                  <a:srgbClr val="009999"/>
                </a:solidFill>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表現</a:t>
            </a:r>
          </a:p>
        </p:txBody>
      </p:sp>
      <p:sp>
        <p:nvSpPr>
          <p:cNvPr id="12" name="角丸四角形 11"/>
          <p:cNvSpPr/>
          <p:nvPr/>
        </p:nvSpPr>
        <p:spPr>
          <a:xfrm>
            <a:off x="4142515" y="5405306"/>
            <a:ext cx="2880000" cy="846081"/>
          </a:xfrm>
          <a:prstGeom prst="roundRect">
            <a:avLst/>
          </a:prstGeom>
          <a:solidFill>
            <a:schemeClr val="bg1"/>
          </a:solidFill>
          <a:ln w="76200" cmpd="thinThick">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2000" kern="100" dirty="0">
                <a:solidFill>
                  <a:srgbClr val="ED7D31"/>
                </a:solidFill>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主体的に学習に</a:t>
            </a:r>
            <a:endParaRPr lang="en-US" altLang="ja-JP" sz="2000" kern="100" dirty="0">
              <a:solidFill>
                <a:srgbClr val="ED7D31"/>
              </a:solidFill>
              <a:effectLst/>
              <a:latin typeface="ＤＦ特太ゴシック体" panose="020B0509000000000000" pitchFamily="49" charset="-128"/>
              <a:ea typeface="ＤＦ特太ゴシック体" panose="020B0509000000000000" pitchFamily="49" charset="-128"/>
              <a:cs typeface="Times New Roman" panose="02020603050405020304" pitchFamily="18" charset="0"/>
            </a:endParaRPr>
          </a:p>
          <a:p>
            <a:pPr algn="ctr">
              <a:spcAft>
                <a:spcPts val="0"/>
              </a:spcAft>
            </a:pPr>
            <a:r>
              <a:rPr lang="ja-JP" altLang="en-US" sz="2000" kern="100" dirty="0">
                <a:solidFill>
                  <a:srgbClr val="ED7D31"/>
                </a:solidFill>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取り組む態度</a:t>
            </a:r>
            <a:endParaRPr lang="ja-JP" sz="2000" kern="100" dirty="0">
              <a:solidFill>
                <a:srgbClr val="ED7D31"/>
              </a:solidFill>
              <a:effectLst/>
              <a:latin typeface="ＤＦ特太ゴシック体" panose="020B0509000000000000" pitchFamily="49" charset="-128"/>
              <a:ea typeface="ＤＦ特太ゴシック体" panose="020B0509000000000000" pitchFamily="49" charset="-128"/>
              <a:cs typeface="Times New Roman" panose="02020603050405020304" pitchFamily="18" charset="0"/>
            </a:endParaRPr>
          </a:p>
        </p:txBody>
      </p:sp>
      <p:sp>
        <p:nvSpPr>
          <p:cNvPr id="22" name="角丸四角形 8">
            <a:extLst>
              <a:ext uri="{FF2B5EF4-FFF2-40B4-BE49-F238E27FC236}">
                <a16:creationId xmlns:a16="http://schemas.microsoft.com/office/drawing/2014/main" id="{00C246CA-4781-4065-9B6C-D12B0B1A9515}"/>
              </a:ext>
            </a:extLst>
          </p:cNvPr>
          <p:cNvSpPr/>
          <p:nvPr/>
        </p:nvSpPr>
        <p:spPr>
          <a:xfrm>
            <a:off x="1178369" y="1145710"/>
            <a:ext cx="6894165" cy="1150408"/>
          </a:xfrm>
          <a:prstGeom prst="roundRect">
            <a:avLst/>
          </a:prstGeom>
          <a:solidFill>
            <a:srgbClr val="FFFF99"/>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pPr algn="ctr"/>
            <a:r>
              <a:rPr lang="ja-JP" altLang="en-US" sz="3200" dirty="0">
                <a:latin typeface="UD デジタル 教科書体 NP-R" panose="02020400000000000000" pitchFamily="18" charset="-128"/>
                <a:ea typeface="UD デジタル 教科書体 NP-R" panose="02020400000000000000" pitchFamily="18" charset="-128"/>
              </a:rPr>
              <a:t>学校における教育活動に関し，</a:t>
            </a:r>
            <a:endParaRPr lang="en-US" altLang="ja-JP" sz="3200" dirty="0">
              <a:latin typeface="UD デジタル 教科書体 NP-R" panose="02020400000000000000" pitchFamily="18" charset="-128"/>
              <a:ea typeface="UD デジタル 教科書体 NP-R" panose="02020400000000000000" pitchFamily="18" charset="-128"/>
            </a:endParaRPr>
          </a:p>
          <a:p>
            <a:pPr algn="ctr"/>
            <a:r>
              <a:rPr lang="ja-JP" altLang="en-US" sz="3200" dirty="0">
                <a:latin typeface="UD デジタル 教科書体 NP-R" panose="02020400000000000000" pitchFamily="18" charset="-128"/>
                <a:ea typeface="UD デジタル 教科書体 NP-R" panose="02020400000000000000" pitchFamily="18" charset="-128"/>
              </a:rPr>
              <a:t>児童生徒の学習状況を評価するもの</a:t>
            </a:r>
          </a:p>
        </p:txBody>
      </p:sp>
      <p:sp>
        <p:nvSpPr>
          <p:cNvPr id="20" name="角丸四角形 8">
            <a:extLst>
              <a:ext uri="{FF2B5EF4-FFF2-40B4-BE49-F238E27FC236}">
                <a16:creationId xmlns:a16="http://schemas.microsoft.com/office/drawing/2014/main" id="{00C246CA-4781-4065-9B6C-D12B0B1A9515}"/>
              </a:ext>
            </a:extLst>
          </p:cNvPr>
          <p:cNvSpPr/>
          <p:nvPr/>
        </p:nvSpPr>
        <p:spPr>
          <a:xfrm>
            <a:off x="143873" y="85049"/>
            <a:ext cx="2843441" cy="900000"/>
          </a:xfrm>
          <a:prstGeom prst="horizontalScroll">
            <a:avLst/>
          </a:prstGeom>
          <a:solidFill>
            <a:srgbClr val="00B0F0"/>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pPr marL="203200" indent="-203200" algn="ctr"/>
            <a:r>
              <a:rPr lang="ja-JP" altLang="en-US" sz="3200" kern="100" dirty="0">
                <a:latin typeface="游明朝" panose="02020400000000000000" pitchFamily="18" charset="-128"/>
                <a:ea typeface="UD デジタル 教科書体 NP-R" panose="02020400000000000000" pitchFamily="18" charset="-128"/>
                <a:cs typeface="Times New Roman" panose="02020603050405020304" pitchFamily="18" charset="0"/>
              </a:rPr>
              <a:t>学習評価</a:t>
            </a:r>
            <a:endParaRPr lang="ja-JP" altLang="ja-JP" sz="3200" kern="100" dirty="0">
              <a:latin typeface="游明朝" panose="02020400000000000000" pitchFamily="18" charset="-128"/>
              <a:ea typeface="游明朝" panose="02020400000000000000" pitchFamily="18" charset="-128"/>
              <a:cs typeface="Times New Roman" panose="02020603050405020304" pitchFamily="18" charset="0"/>
            </a:endParaRPr>
          </a:p>
        </p:txBody>
      </p:sp>
      <p:grpSp>
        <p:nvGrpSpPr>
          <p:cNvPr id="3" name="グループ化 2"/>
          <p:cNvGrpSpPr/>
          <p:nvPr/>
        </p:nvGrpSpPr>
        <p:grpSpPr>
          <a:xfrm>
            <a:off x="7141936" y="5315712"/>
            <a:ext cx="2002063" cy="1152144"/>
            <a:chOff x="7141936" y="5315712"/>
            <a:chExt cx="2002063" cy="1152144"/>
          </a:xfrm>
        </p:grpSpPr>
        <p:sp>
          <p:nvSpPr>
            <p:cNvPr id="19" name="正方形/長方形 18"/>
            <p:cNvSpPr/>
            <p:nvPr/>
          </p:nvSpPr>
          <p:spPr>
            <a:xfrm>
              <a:off x="7141936" y="5315712"/>
              <a:ext cx="2002063" cy="1152144"/>
            </a:xfrm>
            <a:prstGeom prst="rect">
              <a:avLst/>
            </a:prstGeom>
            <a:solidFill>
              <a:srgbClr val="FFFFFF"/>
            </a:solidFill>
            <a:ln>
              <a:noFill/>
            </a:ln>
            <a:effectLst>
              <a:outerShdw sx="1000" sy="1000" algn="ctr">
                <a:srgbClr val="000000"/>
              </a:outerShdw>
            </a:effectLst>
            <a:scene3d>
              <a:camera prst="orthographicFront">
                <a:rot lat="0" lon="0" rev="0"/>
              </a:camera>
              <a:lightRig rig="balanced" dir="t">
                <a:rot lat="0" lon="0" rev="8700000"/>
              </a:lightRig>
            </a:scene3d>
            <a:sp3d/>
          </p:spPr>
          <p:style>
            <a:lnRef idx="1">
              <a:schemeClr val="accent2"/>
            </a:lnRef>
            <a:fillRef idx="2">
              <a:schemeClr val="accent2"/>
            </a:fillRef>
            <a:effectRef idx="1">
              <a:schemeClr val="accent2"/>
            </a:effectRef>
            <a:fontRef idx="minor">
              <a:schemeClr val="dk1"/>
            </a:fontRef>
          </p:style>
          <p:txBody>
            <a:bodyPr rtlCol="0" anchor="b" anchorCtr="0"/>
            <a:lstStyle/>
            <a:p>
              <a:pPr algn="ctr"/>
              <a:endParaRPr kumimoji="1" lang="ja-JP" altLang="en-US"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13" name="角丸四角形 12"/>
            <p:cNvSpPr/>
            <p:nvPr/>
          </p:nvSpPr>
          <p:spPr>
            <a:xfrm>
              <a:off x="7220766" y="5405306"/>
              <a:ext cx="1823026" cy="846081"/>
            </a:xfrm>
            <a:prstGeom prst="roundRect">
              <a:avLst/>
            </a:prstGeom>
            <a:solidFill>
              <a:schemeClr val="bg1"/>
            </a:solidFill>
            <a:ln w="76200" cmpd="thinThick">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2000" kern="100" dirty="0">
                  <a:solidFill>
                    <a:srgbClr val="FFCC66"/>
                  </a:solidFill>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感性・</a:t>
              </a:r>
              <a:endParaRPr lang="en-US" altLang="ja-JP" sz="2000" kern="100" dirty="0">
                <a:solidFill>
                  <a:srgbClr val="FFCC66"/>
                </a:solidFill>
                <a:effectLst/>
                <a:latin typeface="ＤＦ特太ゴシック体" panose="020B0509000000000000" pitchFamily="49" charset="-128"/>
                <a:ea typeface="ＤＦ特太ゴシック体" panose="020B0509000000000000" pitchFamily="49" charset="-128"/>
                <a:cs typeface="Times New Roman" panose="02020603050405020304" pitchFamily="18" charset="0"/>
              </a:endParaRPr>
            </a:p>
            <a:p>
              <a:pPr algn="ctr">
                <a:spcAft>
                  <a:spcPts val="0"/>
                </a:spcAft>
              </a:pPr>
              <a:r>
                <a:rPr lang="ja-JP" altLang="en-US" sz="2000" kern="100" dirty="0">
                  <a:solidFill>
                    <a:srgbClr val="FFCC66"/>
                  </a:solidFill>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思いやりなど</a:t>
              </a:r>
              <a:endParaRPr lang="ja-JP" sz="2000" kern="100" dirty="0">
                <a:solidFill>
                  <a:srgbClr val="FFCC66"/>
                </a:solidFill>
                <a:effectLst/>
                <a:latin typeface="ＤＦ特太ゴシック体" panose="020B0509000000000000" pitchFamily="49" charset="-128"/>
                <a:ea typeface="ＤＦ特太ゴシック体" panose="020B0509000000000000" pitchFamily="49" charset="-128"/>
                <a:cs typeface="Times New Roman" panose="02020603050405020304" pitchFamily="18" charset="0"/>
              </a:endParaRPr>
            </a:p>
          </p:txBody>
        </p:sp>
      </p:grpSp>
      <p:sp>
        <p:nvSpPr>
          <p:cNvPr id="15" name="角丸四角形 8">
            <a:extLst>
              <a:ext uri="{FF2B5EF4-FFF2-40B4-BE49-F238E27FC236}">
                <a16:creationId xmlns:a16="http://schemas.microsoft.com/office/drawing/2014/main" id="{00C246CA-4781-4065-9B6C-D12B0B1A9515}"/>
              </a:ext>
            </a:extLst>
          </p:cNvPr>
          <p:cNvSpPr/>
          <p:nvPr/>
        </p:nvSpPr>
        <p:spPr>
          <a:xfrm>
            <a:off x="102855" y="2550043"/>
            <a:ext cx="3816000" cy="540000"/>
          </a:xfrm>
          <a:prstGeom prst="roundRect">
            <a:avLst/>
          </a:prstGeom>
          <a:no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pPr algn="ctr"/>
            <a:r>
              <a:rPr kumimoji="1" lang="ja-JP" altLang="en-US" sz="2000" dirty="0">
                <a:latin typeface="HG丸ｺﾞｼｯｸM-PRO" panose="020F0600000000000000" pitchFamily="50" charset="-128"/>
                <a:ea typeface="HG丸ｺﾞｼｯｸM-PRO" panose="020F0600000000000000" pitchFamily="50" charset="-128"/>
              </a:rPr>
              <a:t>学習指導要領が示す目標や内容</a:t>
            </a:r>
            <a:endParaRPr kumimoji="1" lang="en-US" altLang="ja-JP" sz="2000" dirty="0">
              <a:latin typeface="HG丸ｺﾞｼｯｸM-PRO" panose="020F0600000000000000" pitchFamily="50" charset="-128"/>
              <a:ea typeface="HG丸ｺﾞｼｯｸM-PRO" panose="020F0600000000000000" pitchFamily="50" charset="-128"/>
            </a:endParaRPr>
          </a:p>
        </p:txBody>
      </p:sp>
      <p:sp>
        <p:nvSpPr>
          <p:cNvPr id="16" name="角丸四角形 15"/>
          <p:cNvSpPr/>
          <p:nvPr/>
        </p:nvSpPr>
        <p:spPr>
          <a:xfrm>
            <a:off x="532574" y="3338632"/>
            <a:ext cx="2935401" cy="846081"/>
          </a:xfrm>
          <a:prstGeom prst="roundRect">
            <a:avLst/>
          </a:prstGeom>
          <a:solidFill>
            <a:srgbClr val="003399"/>
          </a:solidFill>
          <a:ln w="76200" cmpd="thinThick">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600"/>
              </a:lnSpc>
              <a:spcAft>
                <a:spcPts val="0"/>
              </a:spcAft>
            </a:pPr>
            <a:r>
              <a:rPr lang="ja-JP" kern="100" dirty="0">
                <a:solidFill>
                  <a:srgbClr val="FFFFFF"/>
                </a:solidFill>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知識及び技能</a:t>
            </a:r>
            <a:endParaRPr lang="ja-JP" kern="100" dirty="0">
              <a:effectLst/>
              <a:latin typeface="ＤＦ特太ゴシック体" panose="020B0509000000000000" pitchFamily="49" charset="-128"/>
              <a:ea typeface="ＤＦ特太ゴシック体" panose="020B0509000000000000" pitchFamily="49" charset="-128"/>
              <a:cs typeface="Times New Roman" panose="02020603050405020304" pitchFamily="18" charset="0"/>
            </a:endParaRPr>
          </a:p>
        </p:txBody>
      </p:sp>
      <p:sp>
        <p:nvSpPr>
          <p:cNvPr id="17" name="角丸四角形 16"/>
          <p:cNvSpPr/>
          <p:nvPr/>
        </p:nvSpPr>
        <p:spPr>
          <a:xfrm>
            <a:off x="532574" y="4371969"/>
            <a:ext cx="2935401" cy="846081"/>
          </a:xfrm>
          <a:prstGeom prst="roundRect">
            <a:avLst/>
          </a:prstGeom>
          <a:solidFill>
            <a:srgbClr val="009999"/>
          </a:solidFill>
          <a:ln w="76200" cmpd="thinThick">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600"/>
              </a:lnSpc>
              <a:spcAft>
                <a:spcPts val="0"/>
              </a:spcAft>
            </a:pPr>
            <a:r>
              <a:rPr lang="ja-JP" sz="1600" kern="100" dirty="0">
                <a:solidFill>
                  <a:srgbClr val="FFFFFF"/>
                </a:solidFill>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思考力，判断力，表現力等</a:t>
            </a:r>
            <a:endParaRPr lang="ja-JP" sz="1600" kern="100" dirty="0">
              <a:effectLst/>
              <a:latin typeface="ＤＦ特太ゴシック体" panose="020B0509000000000000" pitchFamily="49" charset="-128"/>
              <a:ea typeface="ＤＦ特太ゴシック体" panose="020B0509000000000000" pitchFamily="49" charset="-128"/>
              <a:cs typeface="Times New Roman" panose="02020603050405020304" pitchFamily="18" charset="0"/>
            </a:endParaRPr>
          </a:p>
        </p:txBody>
      </p:sp>
      <p:sp>
        <p:nvSpPr>
          <p:cNvPr id="18" name="角丸四角形 17"/>
          <p:cNvSpPr/>
          <p:nvPr/>
        </p:nvSpPr>
        <p:spPr>
          <a:xfrm>
            <a:off x="532574" y="5405306"/>
            <a:ext cx="2935401" cy="846081"/>
          </a:xfrm>
          <a:prstGeom prst="roundRect">
            <a:avLst/>
          </a:prstGeom>
          <a:solidFill>
            <a:schemeClr val="accent2"/>
          </a:solidFill>
          <a:ln w="76200" cmpd="thinThick">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600"/>
              </a:lnSpc>
              <a:spcAft>
                <a:spcPts val="0"/>
              </a:spcAft>
            </a:pPr>
            <a:r>
              <a:rPr lang="ja-JP" sz="1600" kern="100" dirty="0">
                <a:solidFill>
                  <a:srgbClr val="FFFFFF"/>
                </a:solidFill>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学びに向かう力・人間性等</a:t>
            </a:r>
            <a:endParaRPr lang="ja-JP" sz="1600" kern="100" dirty="0">
              <a:effectLst/>
              <a:latin typeface="ＤＦ特太ゴシック体" panose="020B0509000000000000" pitchFamily="49" charset="-128"/>
              <a:ea typeface="ＤＦ特太ゴシック体" panose="020B0509000000000000" pitchFamily="49" charset="-128"/>
              <a:cs typeface="Times New Roman" panose="02020603050405020304" pitchFamily="18" charset="0"/>
            </a:endParaRPr>
          </a:p>
        </p:txBody>
      </p:sp>
      <p:sp>
        <p:nvSpPr>
          <p:cNvPr id="2" name="二等辺三角形 1"/>
          <p:cNvSpPr/>
          <p:nvPr/>
        </p:nvSpPr>
        <p:spPr>
          <a:xfrm rot="5400000">
            <a:off x="2383046" y="4611668"/>
            <a:ext cx="2808842" cy="262775"/>
          </a:xfrm>
          <a:prstGeom prst="triangle">
            <a:avLst/>
          </a:prstGeom>
          <a:solidFill>
            <a:schemeClr val="bg1">
              <a:lumMod val="75000"/>
            </a:schemeClr>
          </a:solidFill>
          <a:ln>
            <a:solidFill>
              <a:schemeClr val="tx1"/>
            </a:solidFill>
          </a:ln>
          <a:effectLst>
            <a:outerShdw blurRad="44450" dist="27940" dir="5400000" algn="ctr">
              <a:srgbClr val="000000">
                <a:alpha val="32000"/>
              </a:srgbClr>
            </a:outerShdw>
          </a:effectLst>
        </p:spPr>
        <p:style>
          <a:lnRef idx="1">
            <a:schemeClr val="accent2"/>
          </a:lnRef>
          <a:fillRef idx="2">
            <a:schemeClr val="accent2"/>
          </a:fillRef>
          <a:effectRef idx="1">
            <a:schemeClr val="accent2"/>
          </a:effectRef>
          <a:fontRef idx="minor">
            <a:schemeClr val="dk1"/>
          </a:fontRef>
        </p:style>
        <p:txBody>
          <a:bodyPr rtlCol="0" anchor="b" anchorCtr="0"/>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pic>
        <p:nvPicPr>
          <p:cNvPr id="21" name="図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980" y="9647"/>
            <a:ext cx="1280000" cy="1080000"/>
          </a:xfrm>
          <a:prstGeom prst="rect">
            <a:avLst/>
          </a:prstGeom>
        </p:spPr>
      </p:pic>
      <p:sp>
        <p:nvSpPr>
          <p:cNvPr id="23" name="正方形/長方形 22"/>
          <p:cNvSpPr/>
          <p:nvPr/>
        </p:nvSpPr>
        <p:spPr>
          <a:xfrm>
            <a:off x="6469045" y="8416"/>
            <a:ext cx="1583283" cy="56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p.1-18</a:t>
            </a:r>
            <a:endParaRPr lang="ja-JP"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Tree>
    <p:extLst>
      <p:ext uri="{BB962C8B-B14F-4D97-AF65-F5344CB8AC3E}">
        <p14:creationId xmlns:p14="http://schemas.microsoft.com/office/powerpoint/2010/main" val="2051808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13</a:t>
            </a:fld>
            <a:endParaRPr kumimoji="1" lang="ja-JP" altLang="en-US"/>
          </a:p>
        </p:txBody>
      </p:sp>
      <p:grpSp>
        <p:nvGrpSpPr>
          <p:cNvPr id="25" name="グループ化 24"/>
          <p:cNvGrpSpPr/>
          <p:nvPr/>
        </p:nvGrpSpPr>
        <p:grpSpPr>
          <a:xfrm>
            <a:off x="99384" y="1095035"/>
            <a:ext cx="8968416" cy="5306825"/>
            <a:chOff x="1530032" y="2276792"/>
            <a:chExt cx="6083935" cy="2304415"/>
          </a:xfrm>
        </p:grpSpPr>
        <p:sp>
          <p:nvSpPr>
            <p:cNvPr id="20" name="正方形/長方形 19"/>
            <p:cNvSpPr/>
            <p:nvPr/>
          </p:nvSpPr>
          <p:spPr>
            <a:xfrm>
              <a:off x="1530032" y="2276792"/>
              <a:ext cx="6083935" cy="2304415"/>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1" name="正方形/長方形 20"/>
            <p:cNvSpPr/>
            <p:nvPr/>
          </p:nvSpPr>
          <p:spPr>
            <a:xfrm>
              <a:off x="1583372" y="2352992"/>
              <a:ext cx="5981700" cy="2033270"/>
            </a:xfrm>
            <a:prstGeom prst="rect">
              <a:avLst/>
            </a:prstGeom>
            <a:solidFill>
              <a:schemeClr val="accent6">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800" kern="0">
                  <a:effectLst/>
                  <a:latin typeface="UD デジタル 教科書体 NP-R" panose="02020400000000000000" pitchFamily="18" charset="-128"/>
                  <a:ea typeface="游明朝" panose="02020400000000000000" pitchFamily="18" charset="-128"/>
                  <a:cs typeface="ＭＳ明朝"/>
                </a:rPr>
                <a:t> </a:t>
              </a:r>
              <a:endParaRPr lang="ja-JP" sz="1050" kern="100">
                <a:effectLst/>
                <a:ea typeface="游明朝" panose="02020400000000000000" pitchFamily="18" charset="-128"/>
                <a:cs typeface="Times New Roman" panose="02020603050405020304" pitchFamily="18" charset="0"/>
              </a:endParaRPr>
            </a:p>
            <a:p>
              <a:pPr algn="just">
                <a:spcAft>
                  <a:spcPts val="0"/>
                </a:spcAft>
              </a:pPr>
              <a:r>
                <a:rPr lang="en-US" sz="1050" kern="100">
                  <a:effectLst/>
                  <a:ea typeface="游明朝" panose="02020400000000000000" pitchFamily="18" charset="-128"/>
                  <a:cs typeface="Times New Roman" panose="02020603050405020304" pitchFamily="18" charset="0"/>
                </a:rPr>
                <a:t> </a:t>
              </a:r>
              <a:endParaRPr lang="ja-JP" sz="1050" kern="100">
                <a:effectLst/>
                <a:ea typeface="游明朝" panose="02020400000000000000" pitchFamily="18" charset="-128"/>
                <a:cs typeface="Times New Roman" panose="02020603050405020304" pitchFamily="18" charset="0"/>
              </a:endParaRPr>
            </a:p>
            <a:p>
              <a:pPr algn="just">
                <a:spcAft>
                  <a:spcPts val="0"/>
                </a:spcAft>
              </a:pPr>
              <a:r>
                <a:rPr lang="en-US" sz="1050" kern="100">
                  <a:effectLst/>
                  <a:ea typeface="游明朝" panose="02020400000000000000" pitchFamily="18" charset="-128"/>
                  <a:cs typeface="Times New Roman" panose="02020603050405020304" pitchFamily="18" charset="0"/>
                </a:rPr>
                <a:t> </a:t>
              </a:r>
              <a:endParaRPr lang="ja-JP" sz="1050" kern="100">
                <a:effectLst/>
                <a:ea typeface="游明朝" panose="02020400000000000000" pitchFamily="18" charset="-128"/>
                <a:cs typeface="Times New Roman" panose="02020603050405020304" pitchFamily="18" charset="0"/>
              </a:endParaRPr>
            </a:p>
            <a:p>
              <a:pPr algn="just">
                <a:spcAft>
                  <a:spcPts val="0"/>
                </a:spcAft>
              </a:pPr>
              <a:r>
                <a:rPr lang="en-US" sz="1050" kern="100">
                  <a:effectLst/>
                  <a:ea typeface="游明朝" panose="02020400000000000000" pitchFamily="18" charset="-128"/>
                  <a:cs typeface="Times New Roman" panose="02020603050405020304" pitchFamily="18" charset="0"/>
                </a:rPr>
                <a:t> </a:t>
              </a:r>
              <a:endParaRPr lang="ja-JP" sz="1050" kern="100">
                <a:effectLst/>
                <a:ea typeface="游明朝" panose="02020400000000000000" pitchFamily="18" charset="-128"/>
                <a:cs typeface="Times New Roman" panose="02020603050405020304" pitchFamily="18" charset="0"/>
              </a:endParaRPr>
            </a:p>
            <a:p>
              <a:pPr algn="just">
                <a:spcAft>
                  <a:spcPts val="0"/>
                </a:spcAft>
              </a:pPr>
              <a:r>
                <a:rPr lang="en-US" sz="1050" kern="100">
                  <a:effectLst/>
                  <a:ea typeface="游明朝" panose="02020400000000000000" pitchFamily="18" charset="-128"/>
                  <a:cs typeface="Times New Roman" panose="02020603050405020304" pitchFamily="18" charset="0"/>
                </a:rPr>
                <a:t> </a:t>
              </a:r>
              <a:endParaRPr lang="ja-JP" sz="1050" kern="100">
                <a:effectLst/>
                <a:ea typeface="游明朝" panose="02020400000000000000" pitchFamily="18" charset="-128"/>
                <a:cs typeface="Times New Roman" panose="02020603050405020304" pitchFamily="18" charset="0"/>
              </a:endParaRPr>
            </a:p>
          </p:txBody>
        </p:sp>
        <p:sp>
          <p:nvSpPr>
            <p:cNvPr id="22" name="正方形/長方形 21"/>
            <p:cNvSpPr/>
            <p:nvPr/>
          </p:nvSpPr>
          <p:spPr>
            <a:xfrm>
              <a:off x="5039042" y="4291012"/>
              <a:ext cx="452755" cy="15875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3" name="正方形/長方形 22"/>
            <p:cNvSpPr/>
            <p:nvPr/>
          </p:nvSpPr>
          <p:spPr>
            <a:xfrm>
              <a:off x="5209222" y="4264977"/>
              <a:ext cx="95250" cy="190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4" name="正方形/長方形 23"/>
            <p:cNvSpPr/>
            <p:nvPr/>
          </p:nvSpPr>
          <p:spPr>
            <a:xfrm>
              <a:off x="2897187" y="4386897"/>
              <a:ext cx="206375" cy="552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28" name="正方形/長方形 27"/>
          <p:cNvSpPr/>
          <p:nvPr/>
        </p:nvSpPr>
        <p:spPr>
          <a:xfrm>
            <a:off x="82057" y="2136310"/>
            <a:ext cx="7493440" cy="1200329"/>
          </a:xfrm>
          <a:prstGeom prst="rect">
            <a:avLst/>
          </a:prstGeom>
        </p:spPr>
        <p:txBody>
          <a:bodyPr wrap="square">
            <a:spAutoFit/>
          </a:bodyPr>
          <a:lstStyle/>
          <a:p>
            <a:r>
              <a:rPr lang="ja-JP" altLang="en-US" sz="3600" dirty="0">
                <a:solidFill>
                  <a:schemeClr val="bg1"/>
                </a:solidFill>
                <a:latin typeface="UD デジタル 教科書体 NP-R" panose="02020400000000000000" pitchFamily="18" charset="-128"/>
                <a:ea typeface="UD デジタル 教科書体 NP-R" panose="02020400000000000000" pitchFamily="18" charset="-128"/>
              </a:rPr>
              <a:t>・教師の指導改善に</a:t>
            </a:r>
            <a:endParaRPr lang="en-US" altLang="ja-JP" sz="3600" dirty="0">
              <a:solidFill>
                <a:schemeClr val="bg1"/>
              </a:solidFill>
              <a:latin typeface="UD デジタル 教科書体 NP-R" panose="02020400000000000000" pitchFamily="18" charset="-128"/>
              <a:ea typeface="UD デジタル 教科書体 NP-R" panose="02020400000000000000" pitchFamily="18" charset="-128"/>
            </a:endParaRPr>
          </a:p>
          <a:p>
            <a:r>
              <a:rPr lang="ja-JP" altLang="en-US" sz="3600" dirty="0">
                <a:solidFill>
                  <a:schemeClr val="bg1"/>
                </a:solidFill>
                <a:latin typeface="UD デジタル 教科書体 NP-R" panose="02020400000000000000" pitchFamily="18" charset="-128"/>
                <a:ea typeface="UD デジタル 教科書体 NP-R" panose="02020400000000000000" pitchFamily="18" charset="-128"/>
              </a:rPr>
              <a:t>　つながるものにしていく</a:t>
            </a:r>
          </a:p>
        </p:txBody>
      </p:sp>
      <p:sp>
        <p:nvSpPr>
          <p:cNvPr id="29" name="正方形/長方形 28"/>
          <p:cNvSpPr/>
          <p:nvPr/>
        </p:nvSpPr>
        <p:spPr>
          <a:xfrm>
            <a:off x="82057" y="3878652"/>
            <a:ext cx="7493440" cy="1200329"/>
          </a:xfrm>
          <a:prstGeom prst="rect">
            <a:avLst/>
          </a:prstGeom>
        </p:spPr>
        <p:txBody>
          <a:bodyPr wrap="square">
            <a:spAutoFit/>
          </a:bodyPr>
          <a:lstStyle/>
          <a:p>
            <a:r>
              <a:rPr lang="ja-JP" altLang="en-US" sz="3600" dirty="0">
                <a:solidFill>
                  <a:schemeClr val="bg1"/>
                </a:solidFill>
                <a:latin typeface="UD デジタル 教科書体 NP-R" panose="02020400000000000000" pitchFamily="18" charset="-128"/>
                <a:ea typeface="UD デジタル 教科書体 NP-R" panose="02020400000000000000" pitchFamily="18" charset="-128"/>
              </a:rPr>
              <a:t>・児童生徒の学習改善に</a:t>
            </a:r>
            <a:endParaRPr lang="en-US" altLang="ja-JP" sz="3600" dirty="0">
              <a:solidFill>
                <a:schemeClr val="bg1"/>
              </a:solidFill>
              <a:latin typeface="UD デジタル 教科書体 NP-R" panose="02020400000000000000" pitchFamily="18" charset="-128"/>
              <a:ea typeface="UD デジタル 教科書体 NP-R" panose="02020400000000000000" pitchFamily="18" charset="-128"/>
            </a:endParaRPr>
          </a:p>
          <a:p>
            <a:r>
              <a:rPr lang="ja-JP" altLang="en-US" sz="3600" dirty="0">
                <a:solidFill>
                  <a:schemeClr val="bg1"/>
                </a:solidFill>
                <a:latin typeface="UD デジタル 教科書体 NP-R" panose="02020400000000000000" pitchFamily="18" charset="-128"/>
                <a:ea typeface="UD デジタル 教科書体 NP-R" panose="02020400000000000000" pitchFamily="18" charset="-128"/>
              </a:rPr>
              <a:t>　つながるものにしていく</a:t>
            </a:r>
          </a:p>
        </p:txBody>
      </p:sp>
      <p:sp>
        <p:nvSpPr>
          <p:cNvPr id="34" name="角丸四角形 8">
            <a:extLst>
              <a:ext uri="{FF2B5EF4-FFF2-40B4-BE49-F238E27FC236}">
                <a16:creationId xmlns:a16="http://schemas.microsoft.com/office/drawing/2014/main" id="{00C246CA-4781-4065-9B6C-D12B0B1A9515}"/>
              </a:ext>
            </a:extLst>
          </p:cNvPr>
          <p:cNvSpPr/>
          <p:nvPr/>
        </p:nvSpPr>
        <p:spPr>
          <a:xfrm>
            <a:off x="5669337" y="2709183"/>
            <a:ext cx="3240000" cy="1800000"/>
          </a:xfrm>
          <a:prstGeom prst="foldedCorner">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b" anchorCtr="0"/>
          <a:lstStyle/>
          <a:p>
            <a:pPr algn="just"/>
            <a:r>
              <a:rPr kumimoji="1" lang="ja-JP" altLang="en-US" sz="2800" u="sng" dirty="0">
                <a:solidFill>
                  <a:srgbClr val="FF0000"/>
                </a:solidFill>
                <a:latin typeface="ＤＦ特太ゴシック体" panose="020B0509000000000000" pitchFamily="49" charset="-128"/>
                <a:ea typeface="ＤＦ特太ゴシック体" panose="020B0509000000000000" pitchFamily="49" charset="-128"/>
              </a:rPr>
              <a:t>主体的・対話的で深い学び</a:t>
            </a:r>
            <a:r>
              <a:rPr kumimoji="1" lang="ja-JP" altLang="en-US" sz="2800" dirty="0">
                <a:latin typeface="HG丸ｺﾞｼｯｸM-PRO" panose="020F0600000000000000" pitchFamily="50" charset="-128"/>
                <a:ea typeface="HG丸ｺﾞｼｯｸM-PRO" panose="020F0600000000000000" pitchFamily="50" charset="-128"/>
              </a:rPr>
              <a:t>の視点</a:t>
            </a:r>
            <a:endParaRPr kumimoji="1" lang="en-US" altLang="ja-JP" sz="2800" dirty="0">
              <a:latin typeface="HG丸ｺﾞｼｯｸM-PRO" panose="020F0600000000000000" pitchFamily="50" charset="-128"/>
              <a:ea typeface="HG丸ｺﾞｼｯｸM-PRO" panose="020F0600000000000000" pitchFamily="50" charset="-128"/>
            </a:endParaRPr>
          </a:p>
          <a:p>
            <a:pPr algn="just"/>
            <a:r>
              <a:rPr kumimoji="1" lang="ja-JP" altLang="en-US" sz="2800" dirty="0">
                <a:latin typeface="HG丸ｺﾞｼｯｸM-PRO" panose="020F0600000000000000" pitchFamily="50" charset="-128"/>
                <a:ea typeface="HG丸ｺﾞｼｯｸM-PRO" panose="020F0600000000000000" pitchFamily="50" charset="-128"/>
              </a:rPr>
              <a:t>からの授業改善</a:t>
            </a:r>
            <a:endParaRPr kumimoji="1" lang="en-US" altLang="ja-JP" sz="2800" dirty="0">
              <a:latin typeface="HG丸ｺﾞｼｯｸM-PRO" panose="020F0600000000000000" pitchFamily="50" charset="-128"/>
              <a:ea typeface="HG丸ｺﾞｼｯｸM-PRO" panose="020F0600000000000000" pitchFamily="50" charset="-128"/>
            </a:endParaRPr>
          </a:p>
        </p:txBody>
      </p:sp>
      <p:sp>
        <p:nvSpPr>
          <p:cNvPr id="16" name="角丸四角形 8">
            <a:extLst>
              <a:ext uri="{FF2B5EF4-FFF2-40B4-BE49-F238E27FC236}">
                <a16:creationId xmlns:a16="http://schemas.microsoft.com/office/drawing/2014/main" id="{00C246CA-4781-4065-9B6C-D12B0B1A9515}"/>
              </a:ext>
            </a:extLst>
          </p:cNvPr>
          <p:cNvSpPr/>
          <p:nvPr/>
        </p:nvSpPr>
        <p:spPr>
          <a:xfrm>
            <a:off x="143873" y="85049"/>
            <a:ext cx="2843441" cy="900000"/>
          </a:xfrm>
          <a:prstGeom prst="horizontalScroll">
            <a:avLst/>
          </a:prstGeom>
          <a:solidFill>
            <a:srgbClr val="00B0F0"/>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pPr marL="203200" indent="-203200" algn="ctr"/>
            <a:r>
              <a:rPr lang="ja-JP" altLang="en-US" sz="3200" kern="100" dirty="0">
                <a:latin typeface="游明朝" panose="02020400000000000000" pitchFamily="18" charset="-128"/>
                <a:ea typeface="UD デジタル 教科書体 NP-R" panose="02020400000000000000" pitchFamily="18" charset="-128"/>
                <a:cs typeface="Times New Roman" panose="02020603050405020304" pitchFamily="18" charset="0"/>
              </a:rPr>
              <a:t>学習評価</a:t>
            </a:r>
            <a:endParaRPr lang="ja-JP" altLang="ja-JP" sz="3200" kern="100" dirty="0">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27" name="図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980" y="9647"/>
            <a:ext cx="1280000" cy="1080000"/>
          </a:xfrm>
          <a:prstGeom prst="rect">
            <a:avLst/>
          </a:prstGeom>
        </p:spPr>
      </p:pic>
      <p:sp>
        <p:nvSpPr>
          <p:cNvPr id="30" name="正方形/長方形 29"/>
          <p:cNvSpPr/>
          <p:nvPr/>
        </p:nvSpPr>
        <p:spPr>
          <a:xfrm>
            <a:off x="6469045" y="8416"/>
            <a:ext cx="1583283" cy="56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p.1-18</a:t>
            </a:r>
            <a:endParaRPr lang="ja-JP"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Tree>
    <p:extLst>
      <p:ext uri="{BB962C8B-B14F-4D97-AF65-F5344CB8AC3E}">
        <p14:creationId xmlns:p14="http://schemas.microsoft.com/office/powerpoint/2010/main" val="13195075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14</a:t>
            </a:fld>
            <a:endParaRPr kumimoji="1" lang="ja-JP" altLang="en-US"/>
          </a:p>
        </p:txBody>
      </p:sp>
      <p:sp>
        <p:nvSpPr>
          <p:cNvPr id="6" name="角丸四角形 8">
            <a:extLst>
              <a:ext uri="{FF2B5EF4-FFF2-40B4-BE49-F238E27FC236}">
                <a16:creationId xmlns:a16="http://schemas.microsoft.com/office/drawing/2014/main" id="{00C246CA-4781-4065-9B6C-D12B0B1A9515}"/>
              </a:ext>
            </a:extLst>
          </p:cNvPr>
          <p:cNvSpPr/>
          <p:nvPr/>
        </p:nvSpPr>
        <p:spPr>
          <a:xfrm>
            <a:off x="1099925" y="1058511"/>
            <a:ext cx="6842501" cy="1943802"/>
          </a:xfrm>
          <a:prstGeom prst="roundRect">
            <a:avLst/>
          </a:prstGeom>
          <a:solidFill>
            <a:srgbClr val="FFFF99"/>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pPr algn="just"/>
            <a:r>
              <a:rPr lang="ja-JP" altLang="en-US" sz="3200" dirty="0">
                <a:latin typeface="UD デジタル 教科書体 NP-R" panose="02020400000000000000" pitchFamily="18" charset="-128"/>
                <a:ea typeface="UD デジタル 教科書体 NP-R" panose="02020400000000000000" pitchFamily="18" charset="-128"/>
              </a:rPr>
              <a:t>　</a:t>
            </a:r>
            <a:r>
              <a:rPr lang="ja-JP" altLang="en-US" sz="3200" dirty="0" smtClean="0">
                <a:latin typeface="UD デジタル 教科書体 NP-R" panose="02020400000000000000" pitchFamily="18" charset="-128"/>
                <a:ea typeface="UD デジタル 教科書体 NP-R" panose="02020400000000000000" pitchFamily="18" charset="-128"/>
              </a:rPr>
              <a:t>「育成</a:t>
            </a:r>
            <a:r>
              <a:rPr lang="ja-JP" altLang="en-US" sz="3200" dirty="0">
                <a:latin typeface="UD デジタル 教科書体 NP-R" panose="02020400000000000000" pitchFamily="18" charset="-128"/>
                <a:ea typeface="UD デジタル 教科書体 NP-R" panose="02020400000000000000" pitchFamily="18" charset="-128"/>
              </a:rPr>
              <a:t>を目指す資質・</a:t>
            </a:r>
            <a:r>
              <a:rPr lang="ja-JP" altLang="en-US" sz="3200" dirty="0" smtClean="0">
                <a:latin typeface="UD デジタル 教科書体 NP-R" panose="02020400000000000000" pitchFamily="18" charset="-128"/>
                <a:ea typeface="UD デジタル 教科書体 NP-R" panose="02020400000000000000" pitchFamily="18" charset="-128"/>
              </a:rPr>
              <a:t>能力」を</a:t>
            </a:r>
            <a:r>
              <a:rPr lang="ja-JP" altLang="en-US" sz="3200" dirty="0">
                <a:latin typeface="UD デジタル 教科書体 NP-R" panose="02020400000000000000" pitchFamily="18" charset="-128"/>
                <a:ea typeface="UD デジタル 教科書体 NP-R" panose="02020400000000000000" pitchFamily="18" charset="-128"/>
              </a:rPr>
              <a:t>踏まえた授業づくりの実現に向けて取り組むべき授業改善の視点</a:t>
            </a:r>
          </a:p>
        </p:txBody>
      </p:sp>
      <p:sp>
        <p:nvSpPr>
          <p:cNvPr id="7" name="角丸四角形 8">
            <a:extLst>
              <a:ext uri="{FF2B5EF4-FFF2-40B4-BE49-F238E27FC236}">
                <a16:creationId xmlns:a16="http://schemas.microsoft.com/office/drawing/2014/main" id="{00C246CA-4781-4065-9B6C-D12B0B1A9515}"/>
              </a:ext>
            </a:extLst>
          </p:cNvPr>
          <p:cNvSpPr/>
          <p:nvPr/>
        </p:nvSpPr>
        <p:spPr>
          <a:xfrm>
            <a:off x="144280" y="126943"/>
            <a:ext cx="5760000" cy="900000"/>
          </a:xfrm>
          <a:prstGeom prst="horizontalScroll">
            <a:avLst/>
          </a:prstGeom>
          <a:solidFill>
            <a:srgbClr val="00B0F0"/>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pPr marL="203200" indent="-203200" algn="ctr"/>
            <a:r>
              <a:rPr lang="ja-JP" altLang="en-US" sz="3200" kern="100" dirty="0">
                <a:latin typeface="游明朝" panose="02020400000000000000" pitchFamily="18" charset="-128"/>
                <a:ea typeface="UD デジタル 教科書体 NP-R" panose="02020400000000000000" pitchFamily="18" charset="-128"/>
                <a:cs typeface="Times New Roman" panose="02020603050405020304" pitchFamily="18" charset="0"/>
              </a:rPr>
              <a:t>主体的・対話的で深い学び</a:t>
            </a:r>
            <a:endParaRPr lang="ja-JP" altLang="ja-JP" sz="3200" kern="100" dirty="0">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980" y="9647"/>
            <a:ext cx="1280000" cy="1080000"/>
          </a:xfrm>
          <a:prstGeom prst="rect">
            <a:avLst/>
          </a:prstGeom>
        </p:spPr>
      </p:pic>
      <p:sp>
        <p:nvSpPr>
          <p:cNvPr id="15" name="正方形/長方形 14"/>
          <p:cNvSpPr/>
          <p:nvPr/>
        </p:nvSpPr>
        <p:spPr>
          <a:xfrm>
            <a:off x="6469045" y="8416"/>
            <a:ext cx="1583283" cy="56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p.1-19</a:t>
            </a:r>
            <a:endParaRPr lang="ja-JP"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8" name="角丸四角形 8">
            <a:extLst>
              <a:ext uri="{FF2B5EF4-FFF2-40B4-BE49-F238E27FC236}">
                <a16:creationId xmlns:a16="http://schemas.microsoft.com/office/drawing/2014/main" id="{00C246CA-4781-4065-9B6C-D12B0B1A9515}"/>
              </a:ext>
            </a:extLst>
          </p:cNvPr>
          <p:cNvSpPr/>
          <p:nvPr/>
        </p:nvSpPr>
        <p:spPr>
          <a:xfrm>
            <a:off x="2469315" y="3202761"/>
            <a:ext cx="4320000" cy="2025080"/>
          </a:xfrm>
          <a:prstGeom prst="roundRect">
            <a:avLst/>
          </a:prstGeom>
          <a:solidFill>
            <a:srgbClr val="66FFFF"/>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pPr algn="just"/>
            <a:r>
              <a:rPr kumimoji="1" lang="ja-JP" altLang="en-US" sz="2800" dirty="0">
                <a:latin typeface="HG丸ｺﾞｼｯｸM-PRO" panose="020F0600000000000000" pitchFamily="50" charset="-128"/>
                <a:ea typeface="HG丸ｺﾞｼｯｸM-PRO" panose="020F0600000000000000" pitchFamily="50" charset="-128"/>
              </a:rPr>
              <a:t>「主体的・対話的で深い学び」をしているときの知的障害のある児童生徒の具体の姿</a:t>
            </a:r>
            <a:endParaRPr kumimoji="1" lang="en-US" altLang="ja-JP" sz="2800" dirty="0">
              <a:latin typeface="HG丸ｺﾞｼｯｸM-PRO" panose="020F0600000000000000" pitchFamily="50" charset="-128"/>
              <a:ea typeface="HG丸ｺﾞｼｯｸM-PRO" panose="020F0600000000000000" pitchFamily="50" charset="-128"/>
            </a:endParaRPr>
          </a:p>
        </p:txBody>
      </p:sp>
      <p:sp>
        <p:nvSpPr>
          <p:cNvPr id="9" name="角丸四角形 8">
            <a:extLst>
              <a:ext uri="{FF2B5EF4-FFF2-40B4-BE49-F238E27FC236}">
                <a16:creationId xmlns:a16="http://schemas.microsoft.com/office/drawing/2014/main" id="{00C246CA-4781-4065-9B6C-D12B0B1A9515}"/>
              </a:ext>
            </a:extLst>
          </p:cNvPr>
          <p:cNvSpPr/>
          <p:nvPr/>
        </p:nvSpPr>
        <p:spPr>
          <a:xfrm>
            <a:off x="2469315" y="5428290"/>
            <a:ext cx="4320000" cy="965030"/>
          </a:xfrm>
          <a:prstGeom prst="roundRect">
            <a:avLst/>
          </a:prstGeom>
          <a:solidFill>
            <a:srgbClr val="66FFFF"/>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pPr algn="just"/>
            <a:r>
              <a:rPr kumimoji="1" lang="ja-JP" altLang="en-US" sz="2800" dirty="0">
                <a:latin typeface="HG丸ｺﾞｼｯｸM-PRO" panose="020F0600000000000000" pitchFamily="50" charset="-128"/>
                <a:ea typeface="HG丸ｺﾞｼｯｸM-PRO" panose="020F0600000000000000" pitchFamily="50" charset="-128"/>
              </a:rPr>
              <a:t>授業改善に向けた教師の手立て</a:t>
            </a:r>
            <a:endParaRPr kumimoji="1" lang="en-US" altLang="ja-JP" sz="2800" dirty="0">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925" y="3530467"/>
            <a:ext cx="1029566" cy="1620000"/>
          </a:xfrm>
          <a:prstGeom prst="rect">
            <a:avLst/>
          </a:prstGeom>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7942426" y="4701320"/>
            <a:ext cx="1069572" cy="1692000"/>
          </a:xfrm>
          <a:prstGeom prst="rect">
            <a:avLst/>
          </a:prstGeom>
          <a:ln>
            <a:noFill/>
          </a:ln>
          <a:extLst>
            <a:ext uri="{53640926-AAD7-44D8-BBD7-CCE9431645EC}">
              <a14:shadowObscured xmlns:a14="http://schemas.microsoft.com/office/drawing/2010/main"/>
            </a:ext>
          </a:extLst>
        </p:spPr>
      </p:pic>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15285" y="4818290"/>
            <a:ext cx="901171" cy="1620000"/>
          </a:xfrm>
          <a:prstGeom prst="rect">
            <a:avLst/>
          </a:prstGeom>
        </p:spPr>
      </p:pic>
    </p:spTree>
    <p:extLst>
      <p:ext uri="{BB962C8B-B14F-4D97-AF65-F5344CB8AC3E}">
        <p14:creationId xmlns:p14="http://schemas.microsoft.com/office/powerpoint/2010/main" val="29815015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15</a:t>
            </a:fld>
            <a:endParaRPr kumimoji="1" lang="ja-JP" altLang="en-US"/>
          </a:p>
        </p:txBody>
      </p:sp>
      <p:sp>
        <p:nvSpPr>
          <p:cNvPr id="7" name="フローチャート: 代替処理 6"/>
          <p:cNvSpPr/>
          <p:nvPr/>
        </p:nvSpPr>
        <p:spPr>
          <a:xfrm>
            <a:off x="2797309" y="1232826"/>
            <a:ext cx="3960000" cy="720000"/>
          </a:xfrm>
          <a:prstGeom prst="flowChartAlternateProcess">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4"/>
          </a:fillRef>
          <a:effectRef idx="1">
            <a:schemeClr val="accent4"/>
          </a:effectRef>
          <a:fontRef idx="minor">
            <a:schemeClr val="lt1"/>
          </a:fontRef>
        </p:style>
        <p:txBody>
          <a:bodyPr rtlCol="0" anchor="ctr" anchorCtr="0"/>
          <a:lstStyle/>
          <a:p>
            <a:pPr algn="ctr"/>
            <a:r>
              <a:rPr lang="ja-JP" altLang="en-US" sz="2800" dirty="0">
                <a:solidFill>
                  <a:schemeClr val="tx1"/>
                </a:solidFill>
                <a:latin typeface="HG丸ｺﾞｼｯｸM-PRO" panose="020F0600000000000000" pitchFamily="50" charset="-128"/>
                <a:ea typeface="HG丸ｺﾞｼｯｸM-PRO" panose="020F0600000000000000" pitchFamily="50" charset="-128"/>
              </a:rPr>
              <a:t>授業の構成図</a:t>
            </a:r>
            <a:endParaRPr lang="ja-JP" altLang="en-US" sz="2800" dirty="0">
              <a:latin typeface="HG丸ｺﾞｼｯｸM-PRO" panose="020F0600000000000000" pitchFamily="50" charset="-128"/>
              <a:ea typeface="HG丸ｺﾞｼｯｸM-PRO" panose="020F0600000000000000" pitchFamily="50" charset="-128"/>
            </a:endParaRPr>
          </a:p>
        </p:txBody>
      </p:sp>
      <p:sp>
        <p:nvSpPr>
          <p:cNvPr id="8" name="フローチャート: 代替処理 7"/>
          <p:cNvSpPr/>
          <p:nvPr/>
        </p:nvSpPr>
        <p:spPr>
          <a:xfrm>
            <a:off x="2797309" y="2609108"/>
            <a:ext cx="3960000" cy="720000"/>
          </a:xfrm>
          <a:prstGeom prst="flowChartAlternateProcess">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4"/>
          </a:fillRef>
          <a:effectRef idx="1">
            <a:schemeClr val="accent4"/>
          </a:effectRef>
          <a:fontRef idx="minor">
            <a:schemeClr val="lt1"/>
          </a:fontRef>
        </p:style>
        <p:txBody>
          <a:bodyPr rtlCol="0" anchor="ctr" anchorCtr="0"/>
          <a:lstStyle/>
          <a:p>
            <a:pPr algn="ctr"/>
            <a:r>
              <a:rPr lang="ja-JP" altLang="en-US" sz="2800" dirty="0">
                <a:solidFill>
                  <a:schemeClr val="tx1"/>
                </a:solidFill>
                <a:latin typeface="HG丸ｺﾞｼｯｸM-PRO" panose="020F0600000000000000" pitchFamily="50" charset="-128"/>
                <a:ea typeface="HG丸ｺﾞｼｯｸM-PRO" panose="020F0600000000000000" pitchFamily="50" charset="-128"/>
              </a:rPr>
              <a:t>授業づくりのＳｔｅｐ</a:t>
            </a:r>
            <a:endParaRPr lang="ja-JP" altLang="en-US" sz="2800" dirty="0">
              <a:latin typeface="HG丸ｺﾞｼｯｸM-PRO" panose="020F0600000000000000" pitchFamily="50" charset="-128"/>
              <a:ea typeface="HG丸ｺﾞｼｯｸM-PRO" panose="020F0600000000000000" pitchFamily="50" charset="-128"/>
            </a:endParaRPr>
          </a:p>
        </p:txBody>
      </p:sp>
      <p:sp>
        <p:nvSpPr>
          <p:cNvPr id="12" name="フローチャート: 代替処理 11"/>
          <p:cNvSpPr/>
          <p:nvPr/>
        </p:nvSpPr>
        <p:spPr>
          <a:xfrm>
            <a:off x="637309" y="3985390"/>
            <a:ext cx="8280000" cy="720000"/>
          </a:xfrm>
          <a:prstGeom prst="flowChartAlternateProcess">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4"/>
          </a:fillRef>
          <a:effectRef idx="1">
            <a:schemeClr val="accent4"/>
          </a:effectRef>
          <a:fontRef idx="minor">
            <a:schemeClr val="lt1"/>
          </a:fontRef>
        </p:style>
        <p:txBody>
          <a:bodyPr rtlCol="0" anchor="ctr" anchorCtr="0"/>
          <a:lstStyle/>
          <a:p>
            <a:pPr algn="just"/>
            <a:r>
              <a:rPr lang="ja-JP" altLang="en-US" sz="2800" dirty="0">
                <a:solidFill>
                  <a:schemeClr val="tx1"/>
                </a:solidFill>
                <a:latin typeface="HG丸ｺﾞｼｯｸM-PRO" panose="020F0600000000000000" pitchFamily="50" charset="-128"/>
                <a:ea typeface="HG丸ｺﾞｼｯｸM-PRO" panose="020F0600000000000000" pitchFamily="50" charset="-128"/>
              </a:rPr>
              <a:t>目標・評価規準設定シート等の各種シートの活用</a:t>
            </a:r>
            <a:endParaRPr lang="ja-JP" altLang="en-US" sz="2800" dirty="0">
              <a:latin typeface="HG丸ｺﾞｼｯｸM-PRO" panose="020F0600000000000000" pitchFamily="50" charset="-128"/>
              <a:ea typeface="HG丸ｺﾞｼｯｸM-PRO" panose="020F0600000000000000" pitchFamily="50" charset="-128"/>
            </a:endParaRPr>
          </a:p>
        </p:txBody>
      </p:sp>
      <p:sp>
        <p:nvSpPr>
          <p:cNvPr id="13" name="フローチャート: 代替処理 12"/>
          <p:cNvSpPr/>
          <p:nvPr/>
        </p:nvSpPr>
        <p:spPr>
          <a:xfrm>
            <a:off x="637309" y="5361672"/>
            <a:ext cx="8280000" cy="720000"/>
          </a:xfrm>
          <a:prstGeom prst="flowChartAlternateProcess">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4"/>
          </a:fillRef>
          <a:effectRef idx="1">
            <a:schemeClr val="accent4"/>
          </a:effectRef>
          <a:fontRef idx="minor">
            <a:schemeClr val="lt1"/>
          </a:fontRef>
        </p:style>
        <p:txBody>
          <a:bodyPr rtlCol="0" anchor="ctr" anchorCtr="0"/>
          <a:lstStyle/>
          <a:p>
            <a:pPr algn="just"/>
            <a:r>
              <a:rPr lang="ja-JP" altLang="en-US" sz="2800" dirty="0">
                <a:solidFill>
                  <a:schemeClr val="tx1"/>
                </a:solidFill>
                <a:latin typeface="HG丸ｺﾞｼｯｸM-PRO" panose="020F0600000000000000" pitchFamily="50" charset="-128"/>
                <a:ea typeface="HG丸ｺﾞｼｯｸM-PRO" panose="020F0600000000000000" pitchFamily="50" charset="-128"/>
              </a:rPr>
              <a:t>「主体的・対話的で深い学び」の視点で授業改善</a:t>
            </a:r>
          </a:p>
        </p:txBody>
      </p:sp>
      <p:grpSp>
        <p:nvGrpSpPr>
          <p:cNvPr id="9" name="グループ化 8"/>
          <p:cNvGrpSpPr/>
          <p:nvPr/>
        </p:nvGrpSpPr>
        <p:grpSpPr>
          <a:xfrm>
            <a:off x="118854" y="134860"/>
            <a:ext cx="5478829" cy="1057476"/>
            <a:chOff x="3029615" y="2887700"/>
            <a:chExt cx="5478829" cy="1080000"/>
          </a:xfrm>
        </p:grpSpPr>
        <p:pic>
          <p:nvPicPr>
            <p:cNvPr id="10" name="図 9"/>
            <p:cNvPicPr>
              <a:picLocks noChangeAspect="1"/>
            </p:cNvPicPr>
            <p:nvPr/>
          </p:nvPicPr>
          <p:blipFill rotWithShape="1">
            <a:blip r:embed="rId3">
              <a:extLst>
                <a:ext uri="{28A0092B-C50C-407E-A947-70E740481C1C}">
                  <a14:useLocalDpi xmlns:a14="http://schemas.microsoft.com/office/drawing/2010/main" val="0"/>
                </a:ext>
              </a:extLst>
            </a:blip>
            <a:srcRect b="78880"/>
            <a:stretch/>
          </p:blipFill>
          <p:spPr>
            <a:xfrm>
              <a:off x="3029615" y="2887700"/>
              <a:ext cx="3631854" cy="1080000"/>
            </a:xfrm>
            <a:prstGeom prst="rect">
              <a:avLst/>
            </a:prstGeom>
          </p:spPr>
        </p:pic>
        <p:sp>
          <p:nvSpPr>
            <p:cNvPr id="14" name="テキスト ボックス 2"/>
            <p:cNvSpPr txBox="1"/>
            <p:nvPr/>
          </p:nvSpPr>
          <p:spPr>
            <a:xfrm>
              <a:off x="5770795" y="3061094"/>
              <a:ext cx="2737649" cy="747289"/>
            </a:xfrm>
            <a:prstGeom prst="rect">
              <a:avLst/>
            </a:prstGeom>
            <a:noFill/>
            <a:ln>
              <a:noFill/>
            </a:ln>
          </p:spPr>
          <p:txBody>
            <a:bodyPr wrap="square" rtlCol="0" anchor="ctr" anchorCtr="0">
              <a:noAutofit/>
            </a:bodyPr>
            <a:lstStyle/>
            <a:p>
              <a:pPr algn="ctr"/>
              <a:r>
                <a:rPr lang="ja-JP" altLang="en-US" sz="2800" kern="100" dirty="0" smtClean="0">
                  <a:solidFill>
                    <a:srgbClr val="0070C0"/>
                  </a:solidFill>
                  <a:latin typeface="ＤＦ特太ゴシック体" panose="020B0509000000000000" pitchFamily="49" charset="-128"/>
                  <a:ea typeface="ＤＦ特太ゴシック体" panose="020B0509000000000000" pitchFamily="49" charset="-128"/>
                  <a:cs typeface="Times New Roman" panose="02020603050405020304" pitchFamily="18" charset="0"/>
                </a:rPr>
                <a:t>！</a:t>
              </a:r>
              <a:r>
                <a:rPr lang="ja-JP" altLang="en-US" sz="2000" kern="100" dirty="0" smtClean="0">
                  <a:solidFill>
                    <a:srgbClr val="0070C0"/>
                  </a:solidFill>
                  <a:latin typeface="ＤＦ特太ゴシック体" panose="020B0509000000000000" pitchFamily="49" charset="-128"/>
                  <a:ea typeface="ＤＦ特太ゴシック体" panose="020B0509000000000000" pitchFamily="49" charset="-128"/>
                  <a:cs typeface="Times New Roman" panose="02020603050405020304" pitchFamily="18" charset="0"/>
                </a:rPr>
                <a:t>授業づくり</a:t>
              </a:r>
              <a:endParaRPr lang="ja-JP" altLang="en-US" sz="2000" kern="100" dirty="0">
                <a:solidFill>
                  <a:srgbClr val="0070C0"/>
                </a:solidFill>
                <a:latin typeface="ＤＦ特太ゴシック体" panose="020B0509000000000000" pitchFamily="49" charset="-128"/>
                <a:ea typeface="ＤＦ特太ゴシック体" panose="020B0509000000000000" pitchFamily="49" charset="-128"/>
                <a:cs typeface="Times New Roman" panose="02020603050405020304" pitchFamily="18" charset="0"/>
              </a:endParaRPr>
            </a:p>
          </p:txBody>
        </p:sp>
      </p:grpSp>
    </p:spTree>
    <p:extLst>
      <p:ext uri="{BB962C8B-B14F-4D97-AF65-F5344CB8AC3E}">
        <p14:creationId xmlns:p14="http://schemas.microsoft.com/office/powerpoint/2010/main" val="3950268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953" y="552110"/>
            <a:ext cx="5021062" cy="5940000"/>
          </a:xfrm>
          <a:prstGeom prst="rect">
            <a:avLst/>
          </a:prstGeom>
        </p:spPr>
      </p:pic>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16</a:t>
            </a:fld>
            <a:endParaRPr kumimoji="1" lang="ja-JP" altLang="en-US" dirty="0"/>
          </a:p>
        </p:txBody>
      </p:sp>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980" y="9647"/>
            <a:ext cx="1280000" cy="1080000"/>
          </a:xfrm>
          <a:prstGeom prst="rect">
            <a:avLst/>
          </a:prstGeom>
        </p:spPr>
      </p:pic>
      <p:sp>
        <p:nvSpPr>
          <p:cNvPr id="15" name="正方形/長方形 14"/>
          <p:cNvSpPr/>
          <p:nvPr/>
        </p:nvSpPr>
        <p:spPr>
          <a:xfrm>
            <a:off x="6202681" y="8416"/>
            <a:ext cx="1849648" cy="56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p.2-3</a:t>
            </a:r>
            <a:endParaRPr lang="ja-JP"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3" name="角丸四角形 12"/>
          <p:cNvSpPr/>
          <p:nvPr/>
        </p:nvSpPr>
        <p:spPr>
          <a:xfrm>
            <a:off x="517651" y="3000756"/>
            <a:ext cx="4437873" cy="279416"/>
          </a:xfrm>
          <a:prstGeom prst="round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lang="ja-JP" altLang="en-US" sz="2800" dirty="0">
              <a:latin typeface="HG丸ｺﾞｼｯｸM-PRO" panose="020F0600000000000000" pitchFamily="50" charset="-128"/>
              <a:ea typeface="HG丸ｺﾞｼｯｸM-PRO" panose="020F0600000000000000" pitchFamily="50" charset="-128"/>
            </a:endParaRPr>
          </a:p>
        </p:txBody>
      </p:sp>
      <p:sp>
        <p:nvSpPr>
          <p:cNvPr id="16" name="角丸四角形 15"/>
          <p:cNvSpPr/>
          <p:nvPr/>
        </p:nvSpPr>
        <p:spPr>
          <a:xfrm>
            <a:off x="3375432" y="3380232"/>
            <a:ext cx="1564852" cy="2377441"/>
          </a:xfrm>
          <a:prstGeom prst="round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lang="ja-JP" altLang="en-US" sz="2800" dirty="0">
              <a:latin typeface="HG丸ｺﾞｼｯｸM-PRO" panose="020F0600000000000000" pitchFamily="50" charset="-128"/>
              <a:ea typeface="HG丸ｺﾞｼｯｸM-PRO" panose="020F0600000000000000" pitchFamily="50" charset="-128"/>
            </a:endParaRPr>
          </a:p>
        </p:txBody>
      </p:sp>
      <p:sp>
        <p:nvSpPr>
          <p:cNvPr id="18" name="フローチャート: 代替処理 17"/>
          <p:cNvSpPr/>
          <p:nvPr/>
        </p:nvSpPr>
        <p:spPr>
          <a:xfrm>
            <a:off x="94761" y="90065"/>
            <a:ext cx="3960000" cy="720000"/>
          </a:xfrm>
          <a:prstGeom prst="flowChartAlternateProcess">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4"/>
          </a:fillRef>
          <a:effectRef idx="1">
            <a:schemeClr val="accent4"/>
          </a:effectRef>
          <a:fontRef idx="minor">
            <a:schemeClr val="lt1"/>
          </a:fontRef>
        </p:style>
        <p:txBody>
          <a:bodyPr rtlCol="0" anchor="ctr" anchorCtr="0"/>
          <a:lstStyle/>
          <a:p>
            <a:pPr algn="ctr"/>
            <a:r>
              <a:rPr lang="ja-JP" altLang="en-US" sz="2800" dirty="0">
                <a:solidFill>
                  <a:schemeClr val="tx1"/>
                </a:solidFill>
                <a:latin typeface="HG丸ｺﾞｼｯｸM-PRO" panose="020F0600000000000000" pitchFamily="50" charset="-128"/>
                <a:ea typeface="HG丸ｺﾞｼｯｸM-PRO" panose="020F0600000000000000" pitchFamily="50" charset="-128"/>
              </a:rPr>
              <a:t>授業の構成図</a:t>
            </a:r>
            <a:endParaRPr lang="ja-JP" altLang="en-US" sz="2800" dirty="0">
              <a:latin typeface="HG丸ｺﾞｼｯｸM-PRO" panose="020F0600000000000000" pitchFamily="50" charset="-128"/>
              <a:ea typeface="HG丸ｺﾞｼｯｸM-PRO" panose="020F0600000000000000" pitchFamily="50" charset="-128"/>
            </a:endParaRPr>
          </a:p>
        </p:txBody>
      </p:sp>
      <p:sp>
        <p:nvSpPr>
          <p:cNvPr id="19" name="角丸四角形吹き出し 18"/>
          <p:cNvSpPr/>
          <p:nvPr/>
        </p:nvSpPr>
        <p:spPr>
          <a:xfrm>
            <a:off x="6053361" y="1371600"/>
            <a:ext cx="2880000" cy="1560576"/>
          </a:xfrm>
          <a:prstGeom prst="wedgeRoundRectCallout">
            <a:avLst>
              <a:gd name="adj1" fmla="val -86207"/>
              <a:gd name="adj2" fmla="val 57541"/>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児童生徒の実態に合わせて指導内容・方法を</a:t>
            </a:r>
            <a:r>
              <a:rPr kumimoji="1" lang="ja-JP" altLang="en-US" sz="2400" dirty="0" smtClean="0">
                <a:solidFill>
                  <a:schemeClr val="tx1"/>
                </a:solidFill>
                <a:latin typeface="HG丸ｺﾞｼｯｸM-PRO" panose="020F0600000000000000" pitchFamily="50" charset="-128"/>
                <a:ea typeface="HG丸ｺﾞｼｯｸM-PRO" panose="020F0600000000000000" pitchFamily="50" charset="-128"/>
              </a:rPr>
              <a:t>調整し，見直します</a:t>
            </a: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a:t>
            </a:r>
          </a:p>
        </p:txBody>
      </p:sp>
      <p:sp>
        <p:nvSpPr>
          <p:cNvPr id="20" name="角丸四角形吹き出し 19"/>
          <p:cNvSpPr/>
          <p:nvPr/>
        </p:nvSpPr>
        <p:spPr>
          <a:xfrm>
            <a:off x="6053361" y="3253052"/>
            <a:ext cx="2880000" cy="1066800"/>
          </a:xfrm>
          <a:prstGeom prst="wedgeRoundRectCallout">
            <a:avLst>
              <a:gd name="adj1" fmla="val -85886"/>
              <a:gd name="adj2" fmla="val 4274"/>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個別の目標・評価が大切にされます。</a:t>
            </a:r>
          </a:p>
        </p:txBody>
      </p:sp>
      <p:sp>
        <p:nvSpPr>
          <p:cNvPr id="21" name="角丸四角形吹き出し 20"/>
          <p:cNvSpPr/>
          <p:nvPr/>
        </p:nvSpPr>
        <p:spPr>
          <a:xfrm>
            <a:off x="6053361" y="4640729"/>
            <a:ext cx="2880000" cy="1690797"/>
          </a:xfrm>
          <a:prstGeom prst="wedgeRoundRectCallout">
            <a:avLst>
              <a:gd name="adj1" fmla="val -82133"/>
              <a:gd name="adj2" fmla="val -37992"/>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常に主体的・対話的で深い学びの視点で</a:t>
            </a:r>
            <a:r>
              <a:rPr kumimoji="1" lang="ja-JP" altLang="en-US" sz="2400" dirty="0" smtClean="0">
                <a:solidFill>
                  <a:schemeClr val="tx1"/>
                </a:solidFill>
                <a:latin typeface="HG丸ｺﾞｼｯｸM-PRO" panose="020F0600000000000000" pitchFamily="50" charset="-128"/>
                <a:ea typeface="HG丸ｺﾞｼｯｸM-PRO" panose="020F0600000000000000" pitchFamily="50" charset="-128"/>
              </a:rPr>
              <a:t>授業づくりに</a:t>
            </a: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取り組みます。</a:t>
            </a:r>
          </a:p>
        </p:txBody>
      </p:sp>
    </p:spTree>
    <p:extLst>
      <p:ext uri="{BB962C8B-B14F-4D97-AF65-F5344CB8AC3E}">
        <p14:creationId xmlns:p14="http://schemas.microsoft.com/office/powerpoint/2010/main" val="25926331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descr="画面の領域"/>
          <p:cNvPicPr>
            <a:picLocks noChangeAspect="1"/>
          </p:cNvPicPr>
          <p:nvPr/>
        </p:nvPicPr>
        <p:blipFill rotWithShape="1">
          <a:blip r:embed="rId3">
            <a:extLst>
              <a:ext uri="{28A0092B-C50C-407E-A947-70E740481C1C}">
                <a14:useLocalDpi xmlns:a14="http://schemas.microsoft.com/office/drawing/2010/main" val="0"/>
              </a:ext>
            </a:extLst>
          </a:blip>
          <a:srcRect t="4174"/>
          <a:stretch/>
        </p:blipFill>
        <p:spPr>
          <a:xfrm>
            <a:off x="496474" y="884298"/>
            <a:ext cx="3810035" cy="5590800"/>
          </a:xfrm>
          <a:prstGeom prst="rect">
            <a:avLst/>
          </a:prstGeom>
        </p:spPr>
      </p:pic>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980" y="9647"/>
            <a:ext cx="1280000" cy="1080000"/>
          </a:xfrm>
          <a:prstGeom prst="rect">
            <a:avLst/>
          </a:prstGeom>
        </p:spPr>
      </p:pic>
      <p:sp>
        <p:nvSpPr>
          <p:cNvPr id="15" name="正方形/長方形 14"/>
          <p:cNvSpPr/>
          <p:nvPr/>
        </p:nvSpPr>
        <p:spPr>
          <a:xfrm>
            <a:off x="6202681" y="8416"/>
            <a:ext cx="1849648" cy="56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p.2-4</a:t>
            </a:r>
            <a:r>
              <a:rPr lang="ja-JP" altLang="en-US"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5</a:t>
            </a:r>
            <a:endParaRPr lang="ja-JP"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25" name="フローチャート: 代替処理 24"/>
          <p:cNvSpPr/>
          <p:nvPr/>
        </p:nvSpPr>
        <p:spPr>
          <a:xfrm>
            <a:off x="94761" y="90065"/>
            <a:ext cx="3960000" cy="720000"/>
          </a:xfrm>
          <a:prstGeom prst="flowChartAlternateProcess">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4"/>
          </a:fillRef>
          <a:effectRef idx="1">
            <a:schemeClr val="accent4"/>
          </a:effectRef>
          <a:fontRef idx="minor">
            <a:schemeClr val="lt1"/>
          </a:fontRef>
        </p:style>
        <p:txBody>
          <a:bodyPr rtlCol="0" anchor="ctr" anchorCtr="0"/>
          <a:lstStyle/>
          <a:p>
            <a:pPr algn="ctr"/>
            <a:r>
              <a:rPr lang="ja-JP" altLang="en-US" sz="2800" dirty="0">
                <a:solidFill>
                  <a:schemeClr val="tx1"/>
                </a:solidFill>
                <a:latin typeface="HG丸ｺﾞｼｯｸM-PRO" panose="020F0600000000000000" pitchFamily="50" charset="-128"/>
                <a:ea typeface="HG丸ｺﾞｼｯｸM-PRO" panose="020F0600000000000000" pitchFamily="50" charset="-128"/>
              </a:rPr>
              <a:t>授業づくりのＳｔｅｐ</a:t>
            </a:r>
            <a:endParaRPr lang="ja-JP" altLang="en-US" sz="2800" dirty="0">
              <a:latin typeface="HG丸ｺﾞｼｯｸM-PRO" panose="020F0600000000000000" pitchFamily="50" charset="-128"/>
              <a:ea typeface="HG丸ｺﾞｼｯｸM-PRO" panose="020F0600000000000000" pitchFamily="50" charset="-128"/>
            </a:endParaRPr>
          </a:p>
        </p:txBody>
      </p:sp>
      <p:pic>
        <p:nvPicPr>
          <p:cNvPr id="4" name="図 3" descr="画面の領域"/>
          <p:cNvPicPr>
            <a:picLocks noChangeAspect="1"/>
          </p:cNvPicPr>
          <p:nvPr/>
        </p:nvPicPr>
        <p:blipFill rotWithShape="1">
          <a:blip r:embed="rId5">
            <a:extLst>
              <a:ext uri="{28A0092B-C50C-407E-A947-70E740481C1C}">
                <a14:useLocalDpi xmlns:a14="http://schemas.microsoft.com/office/drawing/2010/main" val="0"/>
              </a:ext>
            </a:extLst>
          </a:blip>
          <a:srcRect l="691"/>
          <a:stretch/>
        </p:blipFill>
        <p:spPr>
          <a:xfrm>
            <a:off x="4897119" y="1126818"/>
            <a:ext cx="3789613" cy="4267189"/>
          </a:xfrm>
          <a:prstGeom prst="rect">
            <a:avLst/>
          </a:prstGeom>
        </p:spPr>
      </p:pic>
      <p:sp>
        <p:nvSpPr>
          <p:cNvPr id="9" name="角丸四角形 8"/>
          <p:cNvSpPr/>
          <p:nvPr/>
        </p:nvSpPr>
        <p:spPr>
          <a:xfrm>
            <a:off x="1303020" y="1104618"/>
            <a:ext cx="845820" cy="236233"/>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lang="ja-JP" altLang="en-US" sz="2800" dirty="0">
              <a:latin typeface="HG丸ｺﾞｼｯｸM-PRO" panose="020F0600000000000000" pitchFamily="50" charset="-128"/>
              <a:ea typeface="HG丸ｺﾞｼｯｸM-PRO" panose="020F0600000000000000" pitchFamily="50" charset="-128"/>
            </a:endParaRPr>
          </a:p>
        </p:txBody>
      </p:sp>
      <p:sp>
        <p:nvSpPr>
          <p:cNvPr id="10" name="角丸四角形 9"/>
          <p:cNvSpPr/>
          <p:nvPr/>
        </p:nvSpPr>
        <p:spPr>
          <a:xfrm>
            <a:off x="1303020" y="2008886"/>
            <a:ext cx="845820" cy="236233"/>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lang="ja-JP" altLang="en-US" sz="2800" dirty="0">
              <a:latin typeface="HG丸ｺﾞｼｯｸM-PRO" panose="020F0600000000000000" pitchFamily="50" charset="-128"/>
              <a:ea typeface="HG丸ｺﾞｼｯｸM-PRO" panose="020F0600000000000000" pitchFamily="50" charset="-128"/>
            </a:endParaRPr>
          </a:p>
        </p:txBody>
      </p:sp>
      <p:sp>
        <p:nvSpPr>
          <p:cNvPr id="11" name="角丸四角形 10"/>
          <p:cNvSpPr/>
          <p:nvPr/>
        </p:nvSpPr>
        <p:spPr>
          <a:xfrm>
            <a:off x="1303020" y="2770912"/>
            <a:ext cx="845820" cy="236233"/>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lang="ja-JP" altLang="en-US" sz="2800" dirty="0">
              <a:latin typeface="HG丸ｺﾞｼｯｸM-PRO" panose="020F0600000000000000" pitchFamily="50" charset="-128"/>
              <a:ea typeface="HG丸ｺﾞｼｯｸM-PRO" panose="020F0600000000000000" pitchFamily="50" charset="-128"/>
            </a:endParaRPr>
          </a:p>
        </p:txBody>
      </p:sp>
      <p:sp>
        <p:nvSpPr>
          <p:cNvPr id="12" name="角丸四角形 11"/>
          <p:cNvSpPr/>
          <p:nvPr/>
        </p:nvSpPr>
        <p:spPr>
          <a:xfrm>
            <a:off x="1303020" y="4794254"/>
            <a:ext cx="845820" cy="236233"/>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lang="ja-JP" altLang="en-US" sz="2800" dirty="0">
              <a:latin typeface="HG丸ｺﾞｼｯｸM-PRO" panose="020F0600000000000000" pitchFamily="50" charset="-128"/>
              <a:ea typeface="HG丸ｺﾞｼｯｸM-PRO" panose="020F0600000000000000" pitchFamily="50" charset="-128"/>
            </a:endParaRPr>
          </a:p>
        </p:txBody>
      </p:sp>
      <p:sp>
        <p:nvSpPr>
          <p:cNvPr id="13" name="角丸四角形 12"/>
          <p:cNvSpPr/>
          <p:nvPr/>
        </p:nvSpPr>
        <p:spPr>
          <a:xfrm>
            <a:off x="5711444" y="2498839"/>
            <a:ext cx="845820" cy="236233"/>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lang="ja-JP" altLang="en-US" sz="2800" dirty="0">
              <a:latin typeface="HG丸ｺﾞｼｯｸM-PRO" panose="020F0600000000000000" pitchFamily="50" charset="-128"/>
              <a:ea typeface="HG丸ｺﾞｼｯｸM-PRO" panose="020F0600000000000000" pitchFamily="50" charset="-128"/>
            </a:endParaRPr>
          </a:p>
        </p:txBody>
      </p:sp>
      <p:sp>
        <p:nvSpPr>
          <p:cNvPr id="16" name="角丸四角形 15"/>
          <p:cNvSpPr/>
          <p:nvPr/>
        </p:nvSpPr>
        <p:spPr>
          <a:xfrm>
            <a:off x="870165" y="3829002"/>
            <a:ext cx="1206920" cy="617268"/>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lang="ja-JP" altLang="en-US" sz="2800" dirty="0">
              <a:latin typeface="HG丸ｺﾞｼｯｸM-PRO" panose="020F0600000000000000" pitchFamily="50" charset="-128"/>
              <a:ea typeface="HG丸ｺﾞｼｯｸM-PRO" panose="020F0600000000000000" pitchFamily="50" charset="-128"/>
            </a:endParaRPr>
          </a:p>
        </p:txBody>
      </p:sp>
      <p:sp>
        <p:nvSpPr>
          <p:cNvPr id="17" name="角丸四角形 16"/>
          <p:cNvSpPr/>
          <p:nvPr/>
        </p:nvSpPr>
        <p:spPr>
          <a:xfrm>
            <a:off x="1153795" y="6020501"/>
            <a:ext cx="657225" cy="295971"/>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lang="ja-JP" altLang="en-US" sz="2800" dirty="0">
              <a:latin typeface="HG丸ｺﾞｼｯｸM-PRO" panose="020F0600000000000000" pitchFamily="50" charset="-128"/>
              <a:ea typeface="HG丸ｺﾞｼｯｸM-PRO" panose="020F0600000000000000" pitchFamily="50" charset="-128"/>
            </a:endParaRPr>
          </a:p>
        </p:txBody>
      </p:sp>
      <p:sp>
        <p:nvSpPr>
          <p:cNvPr id="18" name="角丸四角形 17"/>
          <p:cNvSpPr/>
          <p:nvPr/>
        </p:nvSpPr>
        <p:spPr>
          <a:xfrm>
            <a:off x="5292344" y="3340595"/>
            <a:ext cx="1215136" cy="308623"/>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lang="ja-JP" altLang="en-US" sz="2800" dirty="0">
              <a:latin typeface="HG丸ｺﾞｼｯｸM-PRO" panose="020F0600000000000000" pitchFamily="50" charset="-128"/>
              <a:ea typeface="HG丸ｺﾞｼｯｸM-PRO" panose="020F0600000000000000" pitchFamily="50" charset="-128"/>
            </a:endParaRPr>
          </a:p>
        </p:txBody>
      </p:sp>
      <p:sp>
        <p:nvSpPr>
          <p:cNvPr id="19" name="角丸四角形 18"/>
          <p:cNvSpPr/>
          <p:nvPr/>
        </p:nvSpPr>
        <p:spPr>
          <a:xfrm>
            <a:off x="4024848" y="2574283"/>
            <a:ext cx="289281" cy="3896258"/>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lang="ja-JP" altLang="en-US" sz="2800" dirty="0">
              <a:latin typeface="HG丸ｺﾞｼｯｸM-PRO" panose="020F0600000000000000" pitchFamily="50" charset="-128"/>
              <a:ea typeface="HG丸ｺﾞｼｯｸM-PRO" panose="020F0600000000000000" pitchFamily="50" charset="-128"/>
            </a:endParaRPr>
          </a:p>
        </p:txBody>
      </p:sp>
      <p:sp>
        <p:nvSpPr>
          <p:cNvPr id="20" name="角丸四角形 19"/>
          <p:cNvSpPr/>
          <p:nvPr/>
        </p:nvSpPr>
        <p:spPr>
          <a:xfrm>
            <a:off x="8397451" y="1132914"/>
            <a:ext cx="289281" cy="3352980"/>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lang="ja-JP" altLang="en-US" sz="2800" dirty="0">
              <a:latin typeface="HG丸ｺﾞｼｯｸM-PRO" panose="020F0600000000000000" pitchFamily="50" charset="-128"/>
              <a:ea typeface="HG丸ｺﾞｼｯｸM-PRO" panose="020F0600000000000000" pitchFamily="50" charset="-128"/>
            </a:endParaRPr>
          </a:p>
        </p:txBody>
      </p:sp>
      <p:sp>
        <p:nvSpPr>
          <p:cNvPr id="21" name="スライド番号プレースホルダー 3"/>
          <p:cNvSpPr>
            <a:spLocks noGrp="1"/>
          </p:cNvSpPr>
          <p:nvPr>
            <p:ph type="sldNum" sz="quarter" idx="12"/>
          </p:nvPr>
        </p:nvSpPr>
        <p:spPr>
          <a:xfrm>
            <a:off x="6875961" y="6483260"/>
            <a:ext cx="2057400" cy="365125"/>
          </a:xfrm>
        </p:spPr>
        <p:txBody>
          <a:bodyPr/>
          <a:lstStyle/>
          <a:p>
            <a:fld id="{F4833F11-40D2-46AE-80D4-D9A3E5F05BAF}" type="slidenum">
              <a:rPr kumimoji="1" lang="ja-JP" altLang="en-US" smtClean="0"/>
              <a:t>17</a:t>
            </a:fld>
            <a:endParaRPr kumimoji="1" lang="ja-JP" altLang="en-US" dirty="0"/>
          </a:p>
        </p:txBody>
      </p:sp>
    </p:spTree>
    <p:extLst>
      <p:ext uri="{BB962C8B-B14F-4D97-AF65-F5344CB8AC3E}">
        <p14:creationId xmlns:p14="http://schemas.microsoft.com/office/powerpoint/2010/main" val="2006135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447" y="968725"/>
            <a:ext cx="3756986" cy="5410669"/>
          </a:xfrm>
          <a:prstGeom prst="rect">
            <a:avLst/>
          </a:prstGeom>
          <a:ln>
            <a:solidFill>
              <a:schemeClr val="tx1"/>
            </a:solidFill>
          </a:ln>
        </p:spPr>
      </p:pic>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18</a:t>
            </a:fld>
            <a:endParaRPr kumimoji="1" lang="ja-JP" altLang="en-US"/>
          </a:p>
        </p:txBody>
      </p:sp>
      <p:sp>
        <p:nvSpPr>
          <p:cNvPr id="6" name="角丸四角形吹き出し 5"/>
          <p:cNvSpPr/>
          <p:nvPr/>
        </p:nvSpPr>
        <p:spPr>
          <a:xfrm>
            <a:off x="4571998" y="2117374"/>
            <a:ext cx="4320000" cy="864000"/>
          </a:xfrm>
          <a:prstGeom prst="wedgeRoundRectCallout">
            <a:avLst>
              <a:gd name="adj1" fmla="val -73531"/>
              <a:gd name="adj2" fmla="val 16506"/>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児童の</a:t>
            </a:r>
            <a:r>
              <a:rPr kumimoji="1" lang="ja-JP" altLang="en-US" sz="2400" dirty="0" smtClean="0">
                <a:solidFill>
                  <a:schemeClr val="tx1"/>
                </a:solidFill>
                <a:latin typeface="HG丸ｺﾞｼｯｸM-PRO" panose="020F0600000000000000" pitchFamily="50" charset="-128"/>
                <a:ea typeface="HG丸ｺﾞｼｯｸM-PRO" panose="020F0600000000000000" pitchFamily="50" charset="-128"/>
              </a:rPr>
              <a:t>実態把握から</a:t>
            </a: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授業づくりがスタートします。</a:t>
            </a:r>
          </a:p>
        </p:txBody>
      </p:sp>
      <p:sp>
        <p:nvSpPr>
          <p:cNvPr id="10" name="角丸四角形吹き出し 9"/>
          <p:cNvSpPr/>
          <p:nvPr/>
        </p:nvSpPr>
        <p:spPr>
          <a:xfrm>
            <a:off x="4571998" y="5043053"/>
            <a:ext cx="4320000" cy="1296000"/>
          </a:xfrm>
          <a:prstGeom prst="wedgeRoundRectCallout">
            <a:avLst>
              <a:gd name="adj1" fmla="val -72532"/>
              <a:gd name="adj2" fmla="val -51257"/>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「各教科等を合わせた指導」の場合，扱う教科の内容をきちんと押さえます。</a:t>
            </a:r>
          </a:p>
        </p:txBody>
      </p:sp>
      <p:sp>
        <p:nvSpPr>
          <p:cNvPr id="11" name="角丸四角形吹き出し 10"/>
          <p:cNvSpPr/>
          <p:nvPr/>
        </p:nvSpPr>
        <p:spPr>
          <a:xfrm>
            <a:off x="4571998" y="3364213"/>
            <a:ext cx="4320000" cy="1296000"/>
          </a:xfrm>
          <a:prstGeom prst="wedgeRoundRectCallout">
            <a:avLst>
              <a:gd name="adj1" fmla="val -72633"/>
              <a:gd name="adj2" fmla="val 23136"/>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児童の実態を踏まえ，年間指導計画に書いてある目標を</a:t>
            </a:r>
            <a:r>
              <a:rPr kumimoji="1" lang="ja-JP" altLang="en-US" sz="2400" dirty="0" smtClean="0">
                <a:solidFill>
                  <a:schemeClr val="tx1"/>
                </a:solidFill>
                <a:latin typeface="HG丸ｺﾞｼｯｸM-PRO" panose="020F0600000000000000" pitchFamily="50" charset="-128"/>
                <a:ea typeface="HG丸ｺﾞｼｯｸM-PRO" panose="020F0600000000000000" pitchFamily="50" charset="-128"/>
              </a:rPr>
              <a:t>調整し，見直します</a:t>
            </a: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a:t>
            </a:r>
          </a:p>
        </p:txBody>
      </p:sp>
      <p:sp>
        <p:nvSpPr>
          <p:cNvPr id="8" name="フローチャート: 代替処理 7"/>
          <p:cNvSpPr/>
          <p:nvPr/>
        </p:nvSpPr>
        <p:spPr>
          <a:xfrm>
            <a:off x="96985" y="81633"/>
            <a:ext cx="8280000" cy="720000"/>
          </a:xfrm>
          <a:prstGeom prst="flowChartAlternateProcess">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4"/>
          </a:fillRef>
          <a:effectRef idx="1">
            <a:schemeClr val="accent4"/>
          </a:effectRef>
          <a:fontRef idx="minor">
            <a:schemeClr val="lt1"/>
          </a:fontRef>
        </p:style>
        <p:txBody>
          <a:bodyPr rtlCol="0" anchor="ctr" anchorCtr="0"/>
          <a:lstStyle/>
          <a:p>
            <a:pPr algn="just"/>
            <a:r>
              <a:rPr lang="ja-JP" altLang="en-US" sz="2800" dirty="0">
                <a:solidFill>
                  <a:schemeClr val="tx1"/>
                </a:solidFill>
                <a:latin typeface="HG丸ｺﾞｼｯｸM-PRO" panose="020F0600000000000000" pitchFamily="50" charset="-128"/>
                <a:ea typeface="HG丸ｺﾞｼｯｸM-PRO" panose="020F0600000000000000" pitchFamily="50" charset="-128"/>
              </a:rPr>
              <a:t>目標・評価規準設定シート等の各種シートの活用</a:t>
            </a:r>
            <a:endParaRPr lang="ja-JP" altLang="en-US" sz="2800" dirty="0">
              <a:latin typeface="HG丸ｺﾞｼｯｸM-PRO" panose="020F0600000000000000" pitchFamily="50" charset="-128"/>
              <a:ea typeface="HG丸ｺﾞｼｯｸM-PRO" panose="020F0600000000000000" pitchFamily="50" charset="-128"/>
            </a:endParaRPr>
          </a:p>
        </p:txBody>
      </p:sp>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980" y="868630"/>
            <a:ext cx="1280000" cy="1080000"/>
          </a:xfrm>
          <a:prstGeom prst="rect">
            <a:avLst/>
          </a:prstGeom>
        </p:spPr>
      </p:pic>
      <p:sp>
        <p:nvSpPr>
          <p:cNvPr id="13" name="正方形/長方形 12"/>
          <p:cNvSpPr/>
          <p:nvPr/>
        </p:nvSpPr>
        <p:spPr>
          <a:xfrm>
            <a:off x="5763491" y="867399"/>
            <a:ext cx="2288838" cy="56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p.2-46</a:t>
            </a:r>
            <a:r>
              <a:rPr lang="ja-JP" altLang="en-US" sz="24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24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49</a:t>
            </a:r>
            <a:endParaRPr lang="ja-JP"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Tree>
    <p:extLst>
      <p:ext uri="{BB962C8B-B14F-4D97-AF65-F5344CB8AC3E}">
        <p14:creationId xmlns:p14="http://schemas.microsoft.com/office/powerpoint/2010/main" val="15895729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246" y="979244"/>
            <a:ext cx="3666944" cy="5400000"/>
          </a:xfrm>
          <a:prstGeom prst="rect">
            <a:avLst/>
          </a:prstGeom>
        </p:spPr>
      </p:pic>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19</a:t>
            </a:fld>
            <a:endParaRPr kumimoji="1" lang="ja-JP" altLang="en-US"/>
          </a:p>
        </p:txBody>
      </p:sp>
      <p:sp>
        <p:nvSpPr>
          <p:cNvPr id="12" name="フローチャート: 代替処理 11"/>
          <p:cNvSpPr/>
          <p:nvPr/>
        </p:nvSpPr>
        <p:spPr>
          <a:xfrm>
            <a:off x="96985" y="81633"/>
            <a:ext cx="8280000" cy="720000"/>
          </a:xfrm>
          <a:prstGeom prst="flowChartAlternateProcess">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4"/>
          </a:fillRef>
          <a:effectRef idx="1">
            <a:schemeClr val="accent4"/>
          </a:effectRef>
          <a:fontRef idx="minor">
            <a:schemeClr val="lt1"/>
          </a:fontRef>
        </p:style>
        <p:txBody>
          <a:bodyPr rtlCol="0" anchor="ctr" anchorCtr="0"/>
          <a:lstStyle/>
          <a:p>
            <a:pPr algn="just"/>
            <a:r>
              <a:rPr lang="ja-JP" altLang="en-US" sz="2800" dirty="0">
                <a:solidFill>
                  <a:schemeClr val="tx1"/>
                </a:solidFill>
                <a:latin typeface="HG丸ｺﾞｼｯｸM-PRO" panose="020F0600000000000000" pitchFamily="50" charset="-128"/>
                <a:ea typeface="HG丸ｺﾞｼｯｸM-PRO" panose="020F0600000000000000" pitchFamily="50" charset="-128"/>
              </a:rPr>
              <a:t>「主体的・対話的で深い学び」の視点で授業改善</a:t>
            </a:r>
          </a:p>
        </p:txBody>
      </p:sp>
      <p:sp>
        <p:nvSpPr>
          <p:cNvPr id="7" name="角丸四角形吹き出し 6"/>
          <p:cNvSpPr/>
          <p:nvPr/>
        </p:nvSpPr>
        <p:spPr>
          <a:xfrm>
            <a:off x="4185659" y="4152001"/>
            <a:ext cx="4680000" cy="1008000"/>
          </a:xfrm>
          <a:prstGeom prst="wedgeRoundRectCallout">
            <a:avLst>
              <a:gd name="adj1" fmla="val -63541"/>
              <a:gd name="adj2" fmla="val -185851"/>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指導</a:t>
            </a:r>
            <a:r>
              <a:rPr kumimoji="1" lang="ja-JP" altLang="en-US" sz="2400" dirty="0" smtClean="0">
                <a:solidFill>
                  <a:schemeClr val="tx1"/>
                </a:solidFill>
                <a:latin typeface="HG丸ｺﾞｼｯｸM-PRO" panose="020F0600000000000000" pitchFamily="50" charset="-128"/>
                <a:ea typeface="HG丸ｺﾞｼｯｸM-PRO" panose="020F0600000000000000" pitchFamily="50" charset="-128"/>
              </a:rPr>
              <a:t>目標や評価規準を</a:t>
            </a: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考えるヒントとして活用できます。</a:t>
            </a:r>
          </a:p>
        </p:txBody>
      </p:sp>
      <p:sp>
        <p:nvSpPr>
          <p:cNvPr id="9" name="角丸四角形吹き出し 8"/>
          <p:cNvSpPr/>
          <p:nvPr/>
        </p:nvSpPr>
        <p:spPr>
          <a:xfrm>
            <a:off x="4185659" y="5384691"/>
            <a:ext cx="4680000" cy="1008000"/>
          </a:xfrm>
          <a:prstGeom prst="wedgeRoundRectCallout">
            <a:avLst>
              <a:gd name="adj1" fmla="val -65781"/>
              <a:gd name="adj2" fmla="val -3760"/>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指導内容や主な手立て等を考えるヒントとして活用できます。</a:t>
            </a:r>
          </a:p>
        </p:txBody>
      </p:sp>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980" y="868630"/>
            <a:ext cx="1280000" cy="1080000"/>
          </a:xfrm>
          <a:prstGeom prst="rect">
            <a:avLst/>
          </a:prstGeom>
        </p:spPr>
      </p:pic>
      <p:sp>
        <p:nvSpPr>
          <p:cNvPr id="16" name="正方形/長方形 15"/>
          <p:cNvSpPr/>
          <p:nvPr/>
        </p:nvSpPr>
        <p:spPr>
          <a:xfrm>
            <a:off x="5763491" y="867399"/>
            <a:ext cx="2288838" cy="56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p.2-32</a:t>
            </a:r>
            <a:r>
              <a:rPr lang="ja-JP" altLang="en-US"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34</a:t>
            </a:r>
            <a:endParaRPr lang="ja-JP"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8" name="角丸四角形吹き出し 7"/>
          <p:cNvSpPr/>
          <p:nvPr/>
        </p:nvSpPr>
        <p:spPr>
          <a:xfrm>
            <a:off x="4582482" y="1394562"/>
            <a:ext cx="3469847" cy="1933603"/>
          </a:xfrm>
          <a:prstGeom prst="wedgeRoundRectCallout">
            <a:avLst>
              <a:gd name="adj1" fmla="val -77629"/>
              <a:gd name="adj2" fmla="val -67334"/>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2400" dirty="0" smtClean="0">
                <a:solidFill>
                  <a:schemeClr val="tx1"/>
                </a:solidFill>
                <a:latin typeface="HG丸ｺﾞｼｯｸM-PRO" panose="020F0600000000000000" pitchFamily="50" charset="-128"/>
                <a:ea typeface="HG丸ｺﾞｼｯｸM-PRO" panose="020F0600000000000000" pitchFamily="50" charset="-128"/>
              </a:rPr>
              <a:t>目標・評価規準を設定したり，単元構想を練ったり，本時の指導内容を考えたりするときに活用します。</a:t>
            </a:r>
            <a:endParaRPr kumimoji="1" lang="ja-JP" altLang="en-US" sz="24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801060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0" y="0"/>
            <a:ext cx="9144000" cy="6483260"/>
          </a:xfrm>
          <a:prstGeom prst="rect">
            <a:avLst/>
          </a:prstGeom>
          <a:solidFill>
            <a:srgbClr val="FFFF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164892" y="721542"/>
            <a:ext cx="6692013" cy="1990323"/>
          </a:xfrm>
        </p:spPr>
        <p:txBody>
          <a:bodyPr anchor="t" anchorCtr="0">
            <a:noAutofit/>
          </a:bodyPr>
          <a:lstStyle/>
          <a:p>
            <a:pPr>
              <a:lnSpc>
                <a:spcPct val="100000"/>
              </a:lnSpc>
            </a:pPr>
            <a:r>
              <a:rPr lang="ja-JP" altLang="en-US" dirty="0">
                <a:latin typeface="ＤＦ特太ゴシック体" panose="020B0509000000000000" pitchFamily="49" charset="-128"/>
                <a:ea typeface="ＤＦ特太ゴシック体" panose="020B0509000000000000" pitchFamily="49" charset="-128"/>
              </a:rPr>
              <a:t>知的障害教育の</a:t>
            </a:r>
            <a:r>
              <a:rPr lang="en-US" altLang="ja-JP" dirty="0">
                <a:latin typeface="ＤＦ特太ゴシック体" panose="020B0509000000000000" pitchFamily="49" charset="-128"/>
                <a:ea typeface="ＤＦ特太ゴシック体" panose="020B0509000000000000" pitchFamily="49" charset="-128"/>
              </a:rPr>
              <a:t/>
            </a:r>
            <a:br>
              <a:rPr lang="en-US" altLang="ja-JP" dirty="0">
                <a:latin typeface="ＤＦ特太ゴシック体" panose="020B0509000000000000" pitchFamily="49" charset="-128"/>
                <a:ea typeface="ＤＦ特太ゴシック体" panose="020B0509000000000000" pitchFamily="49" charset="-128"/>
              </a:rPr>
            </a:br>
            <a:r>
              <a:rPr lang="ja-JP" altLang="en-US" dirty="0">
                <a:latin typeface="ＤＦ特太ゴシック体" panose="020B0509000000000000" pitchFamily="49" charset="-128"/>
                <a:ea typeface="ＤＦ特太ゴシック体" panose="020B0509000000000000" pitchFamily="49" charset="-128"/>
              </a:rPr>
              <a:t>授業づくり研修</a:t>
            </a:r>
            <a:endParaRPr kumimoji="1" lang="ja-JP" altLang="en-US" dirty="0">
              <a:latin typeface="ＤＦ特太ゴシック体" panose="020B0509000000000000" pitchFamily="49" charset="-128"/>
              <a:ea typeface="ＤＦ特太ゴシック体" panose="020B0509000000000000" pitchFamily="49" charset="-128"/>
            </a:endParaRPr>
          </a:p>
        </p:txBody>
      </p:sp>
      <p:sp>
        <p:nvSpPr>
          <p:cNvPr id="5" name="スライド番号プレースホルダー 4"/>
          <p:cNvSpPr>
            <a:spLocks noGrp="1"/>
          </p:cNvSpPr>
          <p:nvPr>
            <p:ph type="sldNum" sz="quarter" idx="12"/>
          </p:nvPr>
        </p:nvSpPr>
        <p:spPr/>
        <p:txBody>
          <a:bodyPr/>
          <a:lstStyle/>
          <a:p>
            <a:fld id="{F4833F11-40D2-46AE-80D4-D9A3E5F05BAF}" type="slidenum">
              <a:rPr kumimoji="1" lang="ja-JP" altLang="en-US" smtClean="0"/>
              <a:t>2</a:t>
            </a:fld>
            <a:endParaRPr kumimoji="1" lang="ja-JP" altLang="en-US"/>
          </a:p>
        </p:txBody>
      </p:sp>
      <p:pic>
        <p:nvPicPr>
          <p:cNvPr id="30" name="図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26729">
            <a:off x="7083544" y="355924"/>
            <a:ext cx="1634193" cy="2333629"/>
          </a:xfrm>
          <a:prstGeom prst="rect">
            <a:avLst/>
          </a:prstGeom>
          <a:ln>
            <a:noFill/>
          </a:ln>
        </p:spPr>
      </p:pic>
      <p:sp>
        <p:nvSpPr>
          <p:cNvPr id="31" name="正方形/長方形 30"/>
          <p:cNvSpPr/>
          <p:nvPr/>
        </p:nvSpPr>
        <p:spPr>
          <a:xfrm>
            <a:off x="164892" y="89472"/>
            <a:ext cx="6711069" cy="646331"/>
          </a:xfrm>
          <a:prstGeom prst="rect">
            <a:avLst/>
          </a:prstGeom>
          <a:noFill/>
        </p:spPr>
        <p:txBody>
          <a:bodyPr wrap="square" lIns="91440" tIns="45720" rIns="91440" bIns="45720">
            <a:spAutoFit/>
          </a:bodyPr>
          <a:lstStyle/>
          <a:p>
            <a:pPr indent="228600" algn="ctr">
              <a:spcAft>
                <a:spcPts val="0"/>
              </a:spcAft>
            </a:pPr>
            <a:r>
              <a:rPr lang="ja-JP" sz="3600" b="1" dirty="0">
                <a:ln w="6350">
                  <a:solidFill>
                    <a:schemeClr val="tx1"/>
                  </a:solidFill>
                  <a:prstDash val="solid"/>
                </a:ln>
                <a:solidFill>
                  <a:srgbClr val="00B0F0"/>
                </a:solidFill>
                <a:latin typeface="UD デジタル 教科書体 NP-B" panose="02020700000000000000" pitchFamily="18" charset="-128"/>
                <a:ea typeface="UD デジタル 教科書体 NP-B" panose="02020700000000000000" pitchFamily="18" charset="-128"/>
              </a:rPr>
              <a:t>みやぎ授業づくりガイド</a:t>
            </a:r>
            <a:r>
              <a:rPr lang="ja-JP" altLang="en-US" dirty="0">
                <a:latin typeface="HG丸ｺﾞｼｯｸM-PRO" panose="020F0600000000000000" pitchFamily="50" charset="-128"/>
                <a:ea typeface="HG丸ｺﾞｼｯｸM-PRO" panose="020F0600000000000000" pitchFamily="50" charset="-128"/>
              </a:rPr>
              <a:t>を活用した</a:t>
            </a:r>
            <a:endParaRPr lang="ja-JP" sz="4800" b="1" dirty="0">
              <a:ln w="6350">
                <a:solidFill>
                  <a:schemeClr val="tx1"/>
                </a:solidFill>
                <a:prstDash val="solid"/>
              </a:ln>
              <a:solidFill>
                <a:srgbClr val="00B0F0"/>
              </a:solidFill>
              <a:latin typeface="HG丸ｺﾞｼｯｸM-PRO" panose="020F0600000000000000" pitchFamily="50" charset="-128"/>
              <a:ea typeface="HG丸ｺﾞｼｯｸM-PRO" panose="020F0600000000000000" pitchFamily="50" charset="-128"/>
            </a:endParaRPr>
          </a:p>
        </p:txBody>
      </p:sp>
      <p:sp>
        <p:nvSpPr>
          <p:cNvPr id="15" name="タイトル 1"/>
          <p:cNvSpPr txBox="1">
            <a:spLocks/>
          </p:cNvSpPr>
          <p:nvPr/>
        </p:nvSpPr>
        <p:spPr>
          <a:xfrm>
            <a:off x="164892" y="3365630"/>
            <a:ext cx="8866534" cy="758131"/>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600" dirty="0">
                <a:latin typeface="ＤＦ特太ゴシック体" panose="020B0509000000000000" pitchFamily="49" charset="-128"/>
                <a:ea typeface="ＤＦ特太ゴシック体" panose="020B0509000000000000" pitchFamily="49" charset="-128"/>
              </a:rPr>
              <a:t>①知的障害教育の授業づくりのポイント</a:t>
            </a:r>
          </a:p>
        </p:txBody>
      </p:sp>
      <p:grpSp>
        <p:nvGrpSpPr>
          <p:cNvPr id="24" name="グループ化 23"/>
          <p:cNvGrpSpPr/>
          <p:nvPr/>
        </p:nvGrpSpPr>
        <p:grpSpPr>
          <a:xfrm>
            <a:off x="1985916" y="4712069"/>
            <a:ext cx="5172169" cy="1692000"/>
            <a:chOff x="2200594" y="4712069"/>
            <a:chExt cx="5172169" cy="1692000"/>
          </a:xfrm>
        </p:grpSpPr>
        <p:pic>
          <p:nvPicPr>
            <p:cNvPr id="25" name="図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303191" y="4712069"/>
              <a:ext cx="1069572" cy="1692000"/>
            </a:xfrm>
            <a:prstGeom prst="rect">
              <a:avLst/>
            </a:prstGeom>
            <a:ln>
              <a:noFill/>
            </a:ln>
            <a:extLst>
              <a:ext uri="{53640926-AAD7-44D8-BBD7-CCE9431645EC}">
                <a14:shadowObscured xmlns:a14="http://schemas.microsoft.com/office/drawing/2010/main"/>
              </a:ext>
            </a:extLst>
          </p:spPr>
        </p:pic>
        <p:pic>
          <p:nvPicPr>
            <p:cNvPr id="26" name="図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0594" y="4784069"/>
              <a:ext cx="901171" cy="1620000"/>
            </a:xfrm>
            <a:prstGeom prst="rect">
              <a:avLst/>
            </a:prstGeom>
          </p:spPr>
        </p:pic>
        <p:grpSp>
          <p:nvGrpSpPr>
            <p:cNvPr id="27" name="グループ化 26"/>
            <p:cNvGrpSpPr/>
            <p:nvPr/>
          </p:nvGrpSpPr>
          <p:grpSpPr>
            <a:xfrm>
              <a:off x="3460658" y="4935505"/>
              <a:ext cx="2483640" cy="1468564"/>
              <a:chOff x="4514961" y="1752088"/>
              <a:chExt cx="2053451" cy="1259205"/>
            </a:xfrm>
          </p:grpSpPr>
          <p:pic>
            <p:nvPicPr>
              <p:cNvPr id="28" name="図 27"/>
              <p:cNvPicPr/>
              <p:nvPr/>
            </p:nvPicPr>
            <p:blipFill>
              <a:blip r:embed="rId6" cstate="print">
                <a:extLst>
                  <a:ext uri="{28A0092B-C50C-407E-A947-70E740481C1C}">
                    <a14:useLocalDpi xmlns:a14="http://schemas.microsoft.com/office/drawing/2010/main" val="0"/>
                  </a:ext>
                </a:extLst>
              </a:blip>
              <a:stretch>
                <a:fillRect/>
              </a:stretch>
            </p:blipFill>
            <p:spPr bwMode="auto">
              <a:xfrm>
                <a:off x="4514961" y="1831564"/>
                <a:ext cx="631825" cy="1137920"/>
              </a:xfrm>
              <a:prstGeom prst="rect">
                <a:avLst/>
              </a:prstGeom>
              <a:noFill/>
              <a:ln>
                <a:noFill/>
              </a:ln>
              <a:extLst>
                <a:ext uri="{53640926-AAD7-44D8-BBD7-CCE9431645EC}">
                  <a14:shadowObscured xmlns:a14="http://schemas.microsoft.com/office/drawing/2010/main"/>
                </a:ext>
              </a:extLst>
            </p:spPr>
          </p:pic>
          <p:pic>
            <p:nvPicPr>
              <p:cNvPr id="29" name="図 28"/>
              <p:cNvPicPr/>
              <p:nvPr/>
            </p:nvPicPr>
            <p:blipFill>
              <a:blip r:embed="rId7" cstate="print">
                <a:extLst>
                  <a:ext uri="{28A0092B-C50C-407E-A947-70E740481C1C}">
                    <a14:useLocalDpi xmlns:a14="http://schemas.microsoft.com/office/drawing/2010/main" val="0"/>
                  </a:ext>
                </a:extLst>
              </a:blip>
              <a:stretch>
                <a:fillRect/>
              </a:stretch>
            </p:blipFill>
            <p:spPr bwMode="auto">
              <a:xfrm>
                <a:off x="5871817" y="1752088"/>
                <a:ext cx="696595" cy="1259205"/>
              </a:xfrm>
              <a:prstGeom prst="rect">
                <a:avLst/>
              </a:prstGeom>
              <a:ln>
                <a:noFill/>
              </a:ln>
              <a:extLst>
                <a:ext uri="{53640926-AAD7-44D8-BBD7-CCE9431645EC}">
                  <a14:shadowObscured xmlns:a14="http://schemas.microsoft.com/office/drawing/2010/main"/>
                </a:ext>
              </a:extLst>
            </p:spPr>
          </p:pic>
          <p:pic>
            <p:nvPicPr>
              <p:cNvPr id="32" name="図 31"/>
              <p:cNvPicPr/>
              <p:nvPr/>
            </p:nvPicPr>
            <p:blipFill>
              <a:blip r:embed="rId8" cstate="print">
                <a:extLst>
                  <a:ext uri="{28A0092B-C50C-407E-A947-70E740481C1C}">
                    <a14:useLocalDpi xmlns:a14="http://schemas.microsoft.com/office/drawing/2010/main" val="0"/>
                  </a:ext>
                </a:extLst>
              </a:blip>
              <a:stretch>
                <a:fillRect/>
              </a:stretch>
            </p:blipFill>
            <p:spPr bwMode="auto">
              <a:xfrm>
                <a:off x="5183455" y="1762650"/>
                <a:ext cx="672465" cy="1220470"/>
              </a:xfrm>
              <a:prstGeom prst="rect">
                <a:avLst/>
              </a:prstGeom>
              <a:ln>
                <a:noFill/>
              </a:ln>
              <a:extLst>
                <a:ext uri="{53640926-AAD7-44D8-BBD7-CCE9431645EC}">
                  <a14:shadowObscured xmlns:a14="http://schemas.microsoft.com/office/drawing/2010/main"/>
                </a:ext>
              </a:extLst>
            </p:spPr>
          </p:pic>
        </p:grpSp>
      </p:grpSp>
    </p:spTree>
    <p:extLst>
      <p:ext uri="{BB962C8B-B14F-4D97-AF65-F5344CB8AC3E}">
        <p14:creationId xmlns:p14="http://schemas.microsoft.com/office/powerpoint/2010/main" val="2221537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0" y="0"/>
            <a:ext cx="9144000" cy="6483260"/>
          </a:xfrm>
          <a:prstGeom prst="rect">
            <a:avLst/>
          </a:prstGeom>
          <a:solidFill>
            <a:srgbClr val="FFFF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F4833F11-40D2-46AE-80D4-D9A3E5F05BAF}" type="slidenum">
              <a:rPr kumimoji="1" lang="ja-JP" altLang="en-US" smtClean="0"/>
              <a:t>20</a:t>
            </a:fld>
            <a:endParaRPr kumimoji="1" lang="ja-JP" altLang="en-US"/>
          </a:p>
        </p:txBody>
      </p:sp>
      <p:sp>
        <p:nvSpPr>
          <p:cNvPr id="26" name="タイトル 1"/>
          <p:cNvSpPr>
            <a:spLocks noGrp="1"/>
          </p:cNvSpPr>
          <p:nvPr>
            <p:ph type="ctrTitle"/>
          </p:nvPr>
        </p:nvSpPr>
        <p:spPr>
          <a:xfrm>
            <a:off x="164892" y="721542"/>
            <a:ext cx="6692013" cy="1990323"/>
          </a:xfrm>
        </p:spPr>
        <p:txBody>
          <a:bodyPr anchor="t" anchorCtr="0">
            <a:noAutofit/>
          </a:bodyPr>
          <a:lstStyle/>
          <a:p>
            <a:pPr>
              <a:lnSpc>
                <a:spcPct val="100000"/>
              </a:lnSpc>
            </a:pPr>
            <a:r>
              <a:rPr lang="ja-JP" altLang="en-US" dirty="0">
                <a:latin typeface="ＤＦ特太ゴシック体" panose="020B0509000000000000" pitchFamily="49" charset="-128"/>
                <a:ea typeface="ＤＦ特太ゴシック体" panose="020B0509000000000000" pitchFamily="49" charset="-128"/>
              </a:rPr>
              <a:t>知的障害教育の</a:t>
            </a:r>
            <a:r>
              <a:rPr lang="en-US" altLang="ja-JP" dirty="0">
                <a:latin typeface="ＤＦ特太ゴシック体" panose="020B0509000000000000" pitchFamily="49" charset="-128"/>
                <a:ea typeface="ＤＦ特太ゴシック体" panose="020B0509000000000000" pitchFamily="49" charset="-128"/>
              </a:rPr>
              <a:t/>
            </a:r>
            <a:br>
              <a:rPr lang="en-US" altLang="ja-JP" dirty="0">
                <a:latin typeface="ＤＦ特太ゴシック体" panose="020B0509000000000000" pitchFamily="49" charset="-128"/>
                <a:ea typeface="ＤＦ特太ゴシック体" panose="020B0509000000000000" pitchFamily="49" charset="-128"/>
              </a:rPr>
            </a:br>
            <a:r>
              <a:rPr lang="ja-JP" altLang="en-US" dirty="0">
                <a:latin typeface="ＤＦ特太ゴシック体" panose="020B0509000000000000" pitchFamily="49" charset="-128"/>
                <a:ea typeface="ＤＦ特太ゴシック体" panose="020B0509000000000000" pitchFamily="49" charset="-128"/>
              </a:rPr>
              <a:t>授業づくり研修</a:t>
            </a:r>
            <a:endParaRPr kumimoji="1" lang="ja-JP" altLang="en-US" dirty="0">
              <a:latin typeface="ＤＦ特太ゴシック体" panose="020B0509000000000000" pitchFamily="49" charset="-128"/>
              <a:ea typeface="ＤＦ特太ゴシック体" panose="020B0509000000000000" pitchFamily="49" charset="-128"/>
            </a:endParaRPr>
          </a:p>
        </p:txBody>
      </p:sp>
      <p:sp>
        <p:nvSpPr>
          <p:cNvPr id="27" name="スライド番号プレースホルダー 4"/>
          <p:cNvSpPr txBox="1">
            <a:spLocks/>
          </p:cNvSpPr>
          <p:nvPr/>
        </p:nvSpPr>
        <p:spPr>
          <a:xfrm>
            <a:off x="6875961" y="648326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4833F11-40D2-46AE-80D4-D9A3E5F05BAF}" type="slidenum">
              <a:rPr kumimoji="1" lang="ja-JP" altLang="en-US" smtClean="0"/>
              <a:pPr/>
              <a:t>20</a:t>
            </a:fld>
            <a:endParaRPr kumimoji="1" lang="ja-JP" altLang="en-US"/>
          </a:p>
        </p:txBody>
      </p:sp>
      <p:pic>
        <p:nvPicPr>
          <p:cNvPr id="28" name="図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26729">
            <a:off x="7083544" y="355924"/>
            <a:ext cx="1634193" cy="2333629"/>
          </a:xfrm>
          <a:prstGeom prst="rect">
            <a:avLst/>
          </a:prstGeom>
          <a:ln>
            <a:noFill/>
          </a:ln>
        </p:spPr>
      </p:pic>
      <p:sp>
        <p:nvSpPr>
          <p:cNvPr id="29" name="正方形/長方形 28"/>
          <p:cNvSpPr/>
          <p:nvPr/>
        </p:nvSpPr>
        <p:spPr>
          <a:xfrm>
            <a:off x="164892" y="89472"/>
            <a:ext cx="6711069" cy="646331"/>
          </a:xfrm>
          <a:prstGeom prst="rect">
            <a:avLst/>
          </a:prstGeom>
          <a:noFill/>
        </p:spPr>
        <p:txBody>
          <a:bodyPr wrap="square" lIns="91440" tIns="45720" rIns="91440" bIns="45720">
            <a:spAutoFit/>
          </a:bodyPr>
          <a:lstStyle/>
          <a:p>
            <a:pPr indent="228600" algn="ctr">
              <a:spcAft>
                <a:spcPts val="0"/>
              </a:spcAft>
            </a:pPr>
            <a:r>
              <a:rPr lang="ja-JP" sz="3600" b="1" dirty="0">
                <a:ln w="6350">
                  <a:solidFill>
                    <a:schemeClr val="tx1"/>
                  </a:solidFill>
                  <a:prstDash val="solid"/>
                </a:ln>
                <a:solidFill>
                  <a:srgbClr val="00B0F0"/>
                </a:solidFill>
                <a:latin typeface="UD デジタル 教科書体 NP-B" panose="02020700000000000000" pitchFamily="18" charset="-128"/>
                <a:ea typeface="UD デジタル 教科書体 NP-B" panose="02020700000000000000" pitchFamily="18" charset="-128"/>
              </a:rPr>
              <a:t>みやぎ授業づくりガイド</a:t>
            </a:r>
            <a:r>
              <a:rPr lang="ja-JP" altLang="en-US" dirty="0">
                <a:latin typeface="HG丸ｺﾞｼｯｸM-PRO" panose="020F0600000000000000" pitchFamily="50" charset="-128"/>
                <a:ea typeface="HG丸ｺﾞｼｯｸM-PRO" panose="020F0600000000000000" pitchFamily="50" charset="-128"/>
              </a:rPr>
              <a:t>を活用した</a:t>
            </a:r>
            <a:endParaRPr lang="ja-JP" sz="4800" b="1" dirty="0">
              <a:ln w="6350">
                <a:solidFill>
                  <a:schemeClr val="tx1"/>
                </a:solidFill>
                <a:prstDash val="solid"/>
              </a:ln>
              <a:solidFill>
                <a:srgbClr val="00B0F0"/>
              </a:solidFill>
              <a:latin typeface="HG丸ｺﾞｼｯｸM-PRO" panose="020F0600000000000000" pitchFamily="50" charset="-128"/>
              <a:ea typeface="HG丸ｺﾞｼｯｸM-PRO" panose="020F0600000000000000" pitchFamily="50" charset="-128"/>
            </a:endParaRPr>
          </a:p>
        </p:txBody>
      </p:sp>
      <p:sp>
        <p:nvSpPr>
          <p:cNvPr id="32" name="タイトル 1"/>
          <p:cNvSpPr txBox="1">
            <a:spLocks/>
          </p:cNvSpPr>
          <p:nvPr/>
        </p:nvSpPr>
        <p:spPr>
          <a:xfrm>
            <a:off x="164892" y="3365630"/>
            <a:ext cx="8866534" cy="758131"/>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600" dirty="0">
                <a:latin typeface="ＤＦ特太ゴシック体" panose="020B0509000000000000" pitchFamily="49" charset="-128"/>
                <a:ea typeface="ＤＦ特太ゴシック体" panose="020B0509000000000000" pitchFamily="49" charset="-128"/>
              </a:rPr>
              <a:t>①知的障害教育の授業づくりのポイント</a:t>
            </a:r>
          </a:p>
        </p:txBody>
      </p:sp>
      <p:grpSp>
        <p:nvGrpSpPr>
          <p:cNvPr id="33" name="グループ化 32"/>
          <p:cNvGrpSpPr/>
          <p:nvPr/>
        </p:nvGrpSpPr>
        <p:grpSpPr>
          <a:xfrm>
            <a:off x="1985916" y="4712069"/>
            <a:ext cx="5172169" cy="1692000"/>
            <a:chOff x="2200594" y="4712069"/>
            <a:chExt cx="5172169" cy="1692000"/>
          </a:xfrm>
        </p:grpSpPr>
        <p:pic>
          <p:nvPicPr>
            <p:cNvPr id="34" name="図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303191" y="4712069"/>
              <a:ext cx="1069572" cy="1692000"/>
            </a:xfrm>
            <a:prstGeom prst="rect">
              <a:avLst/>
            </a:prstGeom>
            <a:ln>
              <a:noFill/>
            </a:ln>
            <a:extLst>
              <a:ext uri="{53640926-AAD7-44D8-BBD7-CCE9431645EC}">
                <a14:shadowObscured xmlns:a14="http://schemas.microsoft.com/office/drawing/2010/main"/>
              </a:ext>
            </a:extLst>
          </p:spPr>
        </p:pic>
        <p:pic>
          <p:nvPicPr>
            <p:cNvPr id="35" name="図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0594" y="4784069"/>
              <a:ext cx="901171" cy="1620000"/>
            </a:xfrm>
            <a:prstGeom prst="rect">
              <a:avLst/>
            </a:prstGeom>
          </p:spPr>
        </p:pic>
        <p:grpSp>
          <p:nvGrpSpPr>
            <p:cNvPr id="37" name="グループ化 36"/>
            <p:cNvGrpSpPr/>
            <p:nvPr/>
          </p:nvGrpSpPr>
          <p:grpSpPr>
            <a:xfrm>
              <a:off x="3460658" y="4935505"/>
              <a:ext cx="2483640" cy="1468564"/>
              <a:chOff x="4514961" y="1752088"/>
              <a:chExt cx="2053451" cy="1259205"/>
            </a:xfrm>
          </p:grpSpPr>
          <p:pic>
            <p:nvPicPr>
              <p:cNvPr id="38" name="図 37"/>
              <p:cNvPicPr/>
              <p:nvPr/>
            </p:nvPicPr>
            <p:blipFill>
              <a:blip r:embed="rId6" cstate="print">
                <a:extLst>
                  <a:ext uri="{28A0092B-C50C-407E-A947-70E740481C1C}">
                    <a14:useLocalDpi xmlns:a14="http://schemas.microsoft.com/office/drawing/2010/main" val="0"/>
                  </a:ext>
                </a:extLst>
              </a:blip>
              <a:stretch>
                <a:fillRect/>
              </a:stretch>
            </p:blipFill>
            <p:spPr bwMode="auto">
              <a:xfrm>
                <a:off x="4514961" y="1831564"/>
                <a:ext cx="631825" cy="1137920"/>
              </a:xfrm>
              <a:prstGeom prst="rect">
                <a:avLst/>
              </a:prstGeom>
              <a:noFill/>
              <a:ln>
                <a:noFill/>
              </a:ln>
              <a:extLst>
                <a:ext uri="{53640926-AAD7-44D8-BBD7-CCE9431645EC}">
                  <a14:shadowObscured xmlns:a14="http://schemas.microsoft.com/office/drawing/2010/main"/>
                </a:ext>
              </a:extLst>
            </p:spPr>
          </p:pic>
          <p:pic>
            <p:nvPicPr>
              <p:cNvPr id="39" name="図 38"/>
              <p:cNvPicPr/>
              <p:nvPr/>
            </p:nvPicPr>
            <p:blipFill>
              <a:blip r:embed="rId7" cstate="print">
                <a:extLst>
                  <a:ext uri="{28A0092B-C50C-407E-A947-70E740481C1C}">
                    <a14:useLocalDpi xmlns:a14="http://schemas.microsoft.com/office/drawing/2010/main" val="0"/>
                  </a:ext>
                </a:extLst>
              </a:blip>
              <a:stretch>
                <a:fillRect/>
              </a:stretch>
            </p:blipFill>
            <p:spPr bwMode="auto">
              <a:xfrm>
                <a:off x="5871817" y="1752088"/>
                <a:ext cx="696595" cy="1259205"/>
              </a:xfrm>
              <a:prstGeom prst="rect">
                <a:avLst/>
              </a:prstGeom>
              <a:ln>
                <a:noFill/>
              </a:ln>
              <a:extLst>
                <a:ext uri="{53640926-AAD7-44D8-BBD7-CCE9431645EC}">
                  <a14:shadowObscured xmlns:a14="http://schemas.microsoft.com/office/drawing/2010/main"/>
                </a:ext>
              </a:extLst>
            </p:spPr>
          </p:pic>
          <p:pic>
            <p:nvPicPr>
              <p:cNvPr id="40" name="図 39"/>
              <p:cNvPicPr/>
              <p:nvPr/>
            </p:nvPicPr>
            <p:blipFill>
              <a:blip r:embed="rId8" cstate="print">
                <a:extLst>
                  <a:ext uri="{28A0092B-C50C-407E-A947-70E740481C1C}">
                    <a14:useLocalDpi xmlns:a14="http://schemas.microsoft.com/office/drawing/2010/main" val="0"/>
                  </a:ext>
                </a:extLst>
              </a:blip>
              <a:stretch>
                <a:fillRect/>
              </a:stretch>
            </p:blipFill>
            <p:spPr bwMode="auto">
              <a:xfrm>
                <a:off x="5183455" y="1762650"/>
                <a:ext cx="672465" cy="1220470"/>
              </a:xfrm>
              <a:prstGeom prst="rect">
                <a:avLst/>
              </a:prstGeom>
              <a:ln>
                <a:noFill/>
              </a:ln>
              <a:extLst>
                <a:ext uri="{53640926-AAD7-44D8-BBD7-CCE9431645EC}">
                  <a14:shadowObscured xmlns:a14="http://schemas.microsoft.com/office/drawing/2010/main"/>
                </a:ext>
              </a:extLst>
            </p:spPr>
          </p:pic>
        </p:grpSp>
      </p:grpSp>
      <p:sp>
        <p:nvSpPr>
          <p:cNvPr id="4" name="ドーナツ 3"/>
          <p:cNvSpPr/>
          <p:nvPr/>
        </p:nvSpPr>
        <p:spPr>
          <a:xfrm>
            <a:off x="3661541" y="2788842"/>
            <a:ext cx="1820919" cy="1832884"/>
          </a:xfrm>
          <a:prstGeom prst="donut">
            <a:avLst>
              <a:gd name="adj" fmla="val 7431"/>
            </a:avLst>
          </a:prstGeom>
          <a:solidFill>
            <a:srgbClr val="FF0000"/>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b" anchorCtr="0"/>
          <a:lstStyle/>
          <a:p>
            <a:pPr algn="ctr"/>
            <a:r>
              <a:rPr kumimoji="1" lang="ja-JP" altLang="en-US" sz="7200" dirty="0">
                <a:solidFill>
                  <a:srgbClr val="FF0000"/>
                </a:solidFill>
                <a:latin typeface="UD デジタル 教科書体 NP-B" panose="02020700000000000000" pitchFamily="18" charset="-128"/>
                <a:ea typeface="UD デジタル 教科書体 NP-B" panose="02020700000000000000" pitchFamily="18" charset="-128"/>
              </a:rPr>
              <a:t>済</a:t>
            </a:r>
          </a:p>
        </p:txBody>
      </p:sp>
    </p:spTree>
    <p:extLst>
      <p:ext uri="{BB962C8B-B14F-4D97-AF65-F5344CB8AC3E}">
        <p14:creationId xmlns:p14="http://schemas.microsoft.com/office/powerpoint/2010/main" val="42876768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0"/>
            <a:ext cx="9144000" cy="6483260"/>
          </a:xfrm>
          <a:prstGeom prst="rect">
            <a:avLst/>
          </a:prstGeom>
          <a:solidFill>
            <a:srgbClr val="FFFF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F4833F11-40D2-46AE-80D4-D9A3E5F05BAF}" type="slidenum">
              <a:rPr kumimoji="1" lang="ja-JP" altLang="en-US" smtClean="0"/>
              <a:t>21</a:t>
            </a:fld>
            <a:endParaRPr kumimoji="1" lang="ja-JP" altLang="en-US"/>
          </a:p>
        </p:txBody>
      </p:sp>
      <p:pic>
        <p:nvPicPr>
          <p:cNvPr id="30" name="図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26729">
            <a:off x="7083544" y="355924"/>
            <a:ext cx="1634193" cy="2333629"/>
          </a:xfrm>
          <a:prstGeom prst="rect">
            <a:avLst/>
          </a:prstGeom>
          <a:ln>
            <a:noFill/>
          </a:ln>
        </p:spPr>
      </p:pic>
      <p:sp>
        <p:nvSpPr>
          <p:cNvPr id="25" name="タイトル 1"/>
          <p:cNvSpPr txBox="1">
            <a:spLocks/>
          </p:cNvSpPr>
          <p:nvPr/>
        </p:nvSpPr>
        <p:spPr>
          <a:xfrm>
            <a:off x="164892" y="4852398"/>
            <a:ext cx="8817502" cy="729603"/>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3600" dirty="0">
                <a:latin typeface="ＤＦ特太ゴシック体" panose="020B0509000000000000" pitchFamily="49" charset="-128"/>
                <a:ea typeface="ＤＦ特太ゴシック体" panose="020B0509000000000000" pitchFamily="49" charset="-128"/>
              </a:rPr>
              <a:t>③各教科等を合わせた指導の授業づくり</a:t>
            </a:r>
          </a:p>
        </p:txBody>
      </p:sp>
      <p:sp>
        <p:nvSpPr>
          <p:cNvPr id="11" name="タイトル 1">
            <a:extLst>
              <a:ext uri="{FF2B5EF4-FFF2-40B4-BE49-F238E27FC236}">
                <a16:creationId xmlns:a16="http://schemas.microsoft.com/office/drawing/2014/main" id="{772B645B-109A-4763-BFDC-82AE03D2165A}"/>
              </a:ext>
            </a:extLst>
          </p:cNvPr>
          <p:cNvSpPr txBox="1">
            <a:spLocks/>
          </p:cNvSpPr>
          <p:nvPr/>
        </p:nvSpPr>
        <p:spPr>
          <a:xfrm>
            <a:off x="164892" y="3365630"/>
            <a:ext cx="8851544" cy="758131"/>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3600" dirty="0">
                <a:latin typeface="ＤＦ特太ゴシック体" panose="020B0509000000000000" pitchFamily="49" charset="-128"/>
                <a:ea typeface="ＤＦ特太ゴシック体" panose="020B0509000000000000" pitchFamily="49" charset="-128"/>
              </a:rPr>
              <a:t>②教科別の指導の授業づくり</a:t>
            </a:r>
          </a:p>
        </p:txBody>
      </p:sp>
      <p:sp>
        <p:nvSpPr>
          <p:cNvPr id="10" name="タイトル 1"/>
          <p:cNvSpPr>
            <a:spLocks noGrp="1"/>
          </p:cNvSpPr>
          <p:nvPr>
            <p:ph type="ctrTitle"/>
          </p:nvPr>
        </p:nvSpPr>
        <p:spPr>
          <a:xfrm>
            <a:off x="164892" y="721542"/>
            <a:ext cx="6692013" cy="1990323"/>
          </a:xfrm>
        </p:spPr>
        <p:txBody>
          <a:bodyPr anchor="t" anchorCtr="0">
            <a:noAutofit/>
          </a:bodyPr>
          <a:lstStyle/>
          <a:p>
            <a:pPr>
              <a:lnSpc>
                <a:spcPct val="100000"/>
              </a:lnSpc>
            </a:pPr>
            <a:r>
              <a:rPr lang="ja-JP" altLang="en-US" dirty="0">
                <a:latin typeface="ＤＦ特太ゴシック体" panose="020B0509000000000000" pitchFamily="49" charset="-128"/>
                <a:ea typeface="ＤＦ特太ゴシック体" panose="020B0509000000000000" pitchFamily="49" charset="-128"/>
              </a:rPr>
              <a:t>知的障害教育の</a:t>
            </a:r>
            <a:r>
              <a:rPr lang="en-US" altLang="ja-JP" dirty="0">
                <a:latin typeface="ＤＦ特太ゴシック体" panose="020B0509000000000000" pitchFamily="49" charset="-128"/>
                <a:ea typeface="ＤＦ特太ゴシック体" panose="020B0509000000000000" pitchFamily="49" charset="-128"/>
              </a:rPr>
              <a:t/>
            </a:r>
            <a:br>
              <a:rPr lang="en-US" altLang="ja-JP" dirty="0">
                <a:latin typeface="ＤＦ特太ゴシック体" panose="020B0509000000000000" pitchFamily="49" charset="-128"/>
                <a:ea typeface="ＤＦ特太ゴシック体" panose="020B0509000000000000" pitchFamily="49" charset="-128"/>
              </a:rPr>
            </a:br>
            <a:r>
              <a:rPr lang="ja-JP" altLang="en-US" dirty="0">
                <a:latin typeface="ＤＦ特太ゴシック体" panose="020B0509000000000000" pitchFamily="49" charset="-128"/>
                <a:ea typeface="ＤＦ特太ゴシック体" panose="020B0509000000000000" pitchFamily="49" charset="-128"/>
              </a:rPr>
              <a:t>授業づくり研修</a:t>
            </a:r>
            <a:endParaRPr kumimoji="1" lang="ja-JP" altLang="en-US" dirty="0">
              <a:latin typeface="ＤＦ特太ゴシック体" panose="020B0509000000000000" pitchFamily="49" charset="-128"/>
              <a:ea typeface="ＤＦ特太ゴシック体" panose="020B0509000000000000" pitchFamily="49" charset="-128"/>
            </a:endParaRPr>
          </a:p>
        </p:txBody>
      </p:sp>
      <p:sp>
        <p:nvSpPr>
          <p:cNvPr id="12" name="正方形/長方形 11"/>
          <p:cNvSpPr/>
          <p:nvPr/>
        </p:nvSpPr>
        <p:spPr>
          <a:xfrm>
            <a:off x="164892" y="89472"/>
            <a:ext cx="6711069" cy="646331"/>
          </a:xfrm>
          <a:prstGeom prst="rect">
            <a:avLst/>
          </a:prstGeom>
          <a:noFill/>
        </p:spPr>
        <p:txBody>
          <a:bodyPr wrap="square" lIns="91440" tIns="45720" rIns="91440" bIns="45720">
            <a:spAutoFit/>
          </a:bodyPr>
          <a:lstStyle/>
          <a:p>
            <a:pPr indent="228600" algn="ctr">
              <a:spcAft>
                <a:spcPts val="0"/>
              </a:spcAft>
            </a:pPr>
            <a:r>
              <a:rPr lang="ja-JP" sz="3600" b="1" dirty="0">
                <a:ln w="6350">
                  <a:solidFill>
                    <a:schemeClr val="tx1"/>
                  </a:solidFill>
                  <a:prstDash val="solid"/>
                </a:ln>
                <a:solidFill>
                  <a:srgbClr val="00B0F0"/>
                </a:solidFill>
                <a:latin typeface="UD デジタル 教科書体 NP-B" panose="02020700000000000000" pitchFamily="18" charset="-128"/>
                <a:ea typeface="UD デジタル 教科書体 NP-B" panose="02020700000000000000" pitchFamily="18" charset="-128"/>
              </a:rPr>
              <a:t>みやぎ授業づくりガイド</a:t>
            </a:r>
            <a:r>
              <a:rPr lang="ja-JP" altLang="en-US" dirty="0">
                <a:latin typeface="HG丸ｺﾞｼｯｸM-PRO" panose="020F0600000000000000" pitchFamily="50" charset="-128"/>
                <a:ea typeface="HG丸ｺﾞｼｯｸM-PRO" panose="020F0600000000000000" pitchFamily="50" charset="-128"/>
              </a:rPr>
              <a:t>を活用した</a:t>
            </a:r>
            <a:endParaRPr lang="ja-JP" sz="4800" b="1" dirty="0">
              <a:ln w="6350">
                <a:solidFill>
                  <a:schemeClr val="tx1"/>
                </a:solidFill>
                <a:prstDash val="solid"/>
              </a:ln>
              <a:solidFill>
                <a:srgbClr val="00B0F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768361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3</a:t>
            </a:fld>
            <a:endParaRPr kumimoji="1" lang="ja-JP" altLang="en-US"/>
          </a:p>
        </p:txBody>
      </p: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3502" y="4546392"/>
            <a:ext cx="1717880" cy="1799996"/>
          </a:xfrm>
          <a:prstGeom prst="rect">
            <a:avLst/>
          </a:prstGeom>
        </p:spPr>
      </p:pic>
      <p:sp>
        <p:nvSpPr>
          <p:cNvPr id="10" name="タイトル 1">
            <a:extLst>
              <a:ext uri="{FF2B5EF4-FFF2-40B4-BE49-F238E27FC236}">
                <a16:creationId xmlns:a16="http://schemas.microsoft.com/office/drawing/2014/main" id="{907B316A-6719-4F90-B674-919720BE4C3A}"/>
              </a:ext>
            </a:extLst>
          </p:cNvPr>
          <p:cNvSpPr txBox="1">
            <a:spLocks/>
          </p:cNvSpPr>
          <p:nvPr/>
        </p:nvSpPr>
        <p:spPr>
          <a:xfrm>
            <a:off x="0" y="1112369"/>
            <a:ext cx="9144000" cy="8787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smtClean="0">
                <a:latin typeface="UD デジタル 教科書体 NP-R" panose="02020400000000000000" pitchFamily="18" charset="-128"/>
                <a:ea typeface="UD デジタル 教科書体 NP-R" panose="02020400000000000000" pitchFamily="18" charset="-128"/>
              </a:rPr>
              <a:t>・授業づくり</a:t>
            </a:r>
            <a:r>
              <a:rPr lang="ja-JP" altLang="en-US" sz="3200" dirty="0">
                <a:latin typeface="UD デジタル 教科書体 NP-R" panose="02020400000000000000" pitchFamily="18" charset="-128"/>
                <a:ea typeface="UD デジタル 教科書体 NP-R" panose="02020400000000000000" pitchFamily="18" charset="-128"/>
              </a:rPr>
              <a:t>の前に押さえておきたいポイント</a:t>
            </a:r>
          </a:p>
        </p:txBody>
      </p:sp>
      <p:sp>
        <p:nvSpPr>
          <p:cNvPr id="11" name="角丸四角形 8">
            <a:extLst>
              <a:ext uri="{FF2B5EF4-FFF2-40B4-BE49-F238E27FC236}">
                <a16:creationId xmlns:a16="http://schemas.microsoft.com/office/drawing/2014/main" id="{00C246CA-4781-4065-9B6C-D12B0B1A9515}"/>
              </a:ext>
            </a:extLst>
          </p:cNvPr>
          <p:cNvSpPr/>
          <p:nvPr/>
        </p:nvSpPr>
        <p:spPr>
          <a:xfrm>
            <a:off x="2117040" y="5446390"/>
            <a:ext cx="5040000" cy="900000"/>
          </a:xfrm>
          <a:prstGeom prst="horizontalScroll">
            <a:avLst/>
          </a:prstGeom>
          <a:solidFill>
            <a:srgbClr val="FFFF00"/>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pPr marL="203200" indent="-203200" algn="ctr"/>
            <a:r>
              <a:rPr lang="ja-JP" altLang="en-US" sz="3200" kern="100" dirty="0" smtClean="0">
                <a:latin typeface="游明朝" panose="02020400000000000000" pitchFamily="18" charset="-128"/>
                <a:ea typeface="UD デジタル 教科書体 NP-R" panose="02020400000000000000" pitchFamily="18" charset="-128"/>
                <a:cs typeface="Times New Roman" panose="02020603050405020304" pitchFamily="18" charset="0"/>
              </a:rPr>
              <a:t>各教科等を合わせた指導</a:t>
            </a:r>
            <a:endParaRPr lang="ja-JP" altLang="ja-JP" sz="32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2" name="角丸四角形 8">
            <a:extLst>
              <a:ext uri="{FF2B5EF4-FFF2-40B4-BE49-F238E27FC236}">
                <a16:creationId xmlns:a16="http://schemas.microsoft.com/office/drawing/2014/main" id="{00C246CA-4781-4065-9B6C-D12B0B1A9515}"/>
              </a:ext>
            </a:extLst>
          </p:cNvPr>
          <p:cNvSpPr/>
          <p:nvPr/>
        </p:nvSpPr>
        <p:spPr>
          <a:xfrm>
            <a:off x="3197040" y="1779205"/>
            <a:ext cx="2880000" cy="900000"/>
          </a:xfrm>
          <a:prstGeom prst="horizontalScroll">
            <a:avLst/>
          </a:prstGeom>
          <a:solidFill>
            <a:srgbClr val="FFFF00"/>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pPr algn="ctr"/>
            <a:r>
              <a:rPr lang="ja-JP" altLang="en-US" sz="3200" kern="100" dirty="0" smtClean="0">
                <a:latin typeface="游明朝" panose="02020400000000000000" pitchFamily="18" charset="-128"/>
                <a:ea typeface="UD デジタル 教科書体 NP-R" panose="02020400000000000000" pitchFamily="18" charset="-128"/>
                <a:cs typeface="Times New Roman" panose="02020603050405020304" pitchFamily="18" charset="0"/>
              </a:rPr>
              <a:t>知的障害</a:t>
            </a:r>
            <a:endParaRPr lang="ja-JP" altLang="en-US" sz="3200" dirty="0">
              <a:latin typeface="HG丸ｺﾞｼｯｸM-PRO" panose="020F0600000000000000" pitchFamily="50" charset="-128"/>
              <a:ea typeface="HG丸ｺﾞｼｯｸM-PRO" panose="020F0600000000000000" pitchFamily="50" charset="-128"/>
            </a:endParaRPr>
          </a:p>
        </p:txBody>
      </p:sp>
      <p:sp>
        <p:nvSpPr>
          <p:cNvPr id="13" name="角丸四角形 8">
            <a:extLst>
              <a:ext uri="{FF2B5EF4-FFF2-40B4-BE49-F238E27FC236}">
                <a16:creationId xmlns:a16="http://schemas.microsoft.com/office/drawing/2014/main" id="{00C246CA-4781-4065-9B6C-D12B0B1A9515}"/>
              </a:ext>
            </a:extLst>
          </p:cNvPr>
          <p:cNvSpPr/>
          <p:nvPr/>
        </p:nvSpPr>
        <p:spPr>
          <a:xfrm>
            <a:off x="1970579" y="2828302"/>
            <a:ext cx="5332923" cy="1419894"/>
          </a:xfrm>
          <a:prstGeom prst="horizontalScroll">
            <a:avLst/>
          </a:prstGeom>
          <a:solidFill>
            <a:srgbClr val="FFFF00"/>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pPr algn="ctr"/>
            <a:r>
              <a:rPr lang="ja-JP" altLang="en-US" sz="3200" kern="100" dirty="0" smtClean="0">
                <a:latin typeface="游明朝" panose="02020400000000000000" pitchFamily="18" charset="-128"/>
                <a:ea typeface="UD デジタル 教科書体 NP-R" panose="02020400000000000000" pitchFamily="18" charset="-128"/>
                <a:cs typeface="Times New Roman" panose="02020603050405020304" pitchFamily="18" charset="0"/>
              </a:rPr>
              <a:t>知的障害のある児童生徒の</a:t>
            </a:r>
            <a:endParaRPr lang="en-US" altLang="ja-JP" sz="3200" kern="100" dirty="0" smtClean="0">
              <a:latin typeface="游明朝" panose="02020400000000000000" pitchFamily="18" charset="-128"/>
              <a:ea typeface="UD デジタル 教科書体 NP-R" panose="02020400000000000000" pitchFamily="18" charset="-128"/>
              <a:cs typeface="Times New Roman" panose="02020603050405020304" pitchFamily="18" charset="0"/>
            </a:endParaRPr>
          </a:p>
          <a:p>
            <a:pPr algn="ctr"/>
            <a:r>
              <a:rPr lang="ja-JP" altLang="en-US" sz="3200" kern="100" dirty="0" smtClean="0">
                <a:latin typeface="游明朝" panose="02020400000000000000" pitchFamily="18" charset="-128"/>
                <a:ea typeface="UD デジタル 教科書体 NP-R" panose="02020400000000000000" pitchFamily="18" charset="-128"/>
                <a:cs typeface="Times New Roman" panose="02020603050405020304" pitchFamily="18" charset="0"/>
              </a:rPr>
              <a:t>学習上の特性</a:t>
            </a:r>
            <a:endParaRPr lang="ja-JP" altLang="en-US" sz="3200" dirty="0">
              <a:latin typeface="HG丸ｺﾞｼｯｸM-PRO" panose="020F0600000000000000" pitchFamily="50" charset="-128"/>
              <a:ea typeface="HG丸ｺﾞｼｯｸM-PRO" panose="020F0600000000000000" pitchFamily="50" charset="-128"/>
            </a:endParaRPr>
          </a:p>
        </p:txBody>
      </p:sp>
      <p:sp>
        <p:nvSpPr>
          <p:cNvPr id="15" name="角丸四角形 8">
            <a:extLst>
              <a:ext uri="{FF2B5EF4-FFF2-40B4-BE49-F238E27FC236}">
                <a16:creationId xmlns:a16="http://schemas.microsoft.com/office/drawing/2014/main" id="{00C246CA-4781-4065-9B6C-D12B0B1A9515}"/>
              </a:ext>
            </a:extLst>
          </p:cNvPr>
          <p:cNvSpPr/>
          <p:nvPr/>
        </p:nvSpPr>
        <p:spPr>
          <a:xfrm>
            <a:off x="2674289" y="4397293"/>
            <a:ext cx="3925503" cy="900000"/>
          </a:xfrm>
          <a:prstGeom prst="horizontalScroll">
            <a:avLst/>
          </a:prstGeom>
          <a:solidFill>
            <a:srgbClr val="FFFF00"/>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pPr marL="203200" indent="-203200" algn="ctr"/>
            <a:r>
              <a:rPr lang="ja-JP" altLang="en-US" sz="3200" kern="100" dirty="0" smtClean="0">
                <a:latin typeface="游明朝" panose="02020400000000000000" pitchFamily="18" charset="-128"/>
                <a:ea typeface="UD デジタル 教科書体 NP-R" panose="02020400000000000000" pitchFamily="18" charset="-128"/>
                <a:cs typeface="Times New Roman" panose="02020603050405020304" pitchFamily="18" charset="0"/>
              </a:rPr>
              <a:t>特別の教育課程</a:t>
            </a:r>
            <a:endParaRPr lang="ja-JP" altLang="ja-JP" sz="3200" kern="100" dirty="0">
              <a:latin typeface="游明朝" panose="02020400000000000000" pitchFamily="18" charset="-128"/>
              <a:ea typeface="游明朝" panose="02020400000000000000" pitchFamily="18" charset="-128"/>
              <a:cs typeface="Times New Roman" panose="02020603050405020304" pitchFamily="18" charset="0"/>
            </a:endParaRPr>
          </a:p>
        </p:txBody>
      </p:sp>
      <p:grpSp>
        <p:nvGrpSpPr>
          <p:cNvPr id="17" name="グループ化 16"/>
          <p:cNvGrpSpPr/>
          <p:nvPr/>
        </p:nvGrpSpPr>
        <p:grpSpPr>
          <a:xfrm>
            <a:off x="137160" y="136056"/>
            <a:ext cx="6418985" cy="1080000"/>
            <a:chOff x="3029615" y="1793971"/>
            <a:chExt cx="6418985" cy="1080000"/>
          </a:xfrm>
        </p:grpSpPr>
        <p:pic>
          <p:nvPicPr>
            <p:cNvPr id="18" name="図 17"/>
            <p:cNvPicPr>
              <a:picLocks noChangeAspect="1"/>
            </p:cNvPicPr>
            <p:nvPr/>
          </p:nvPicPr>
          <p:blipFill rotWithShape="1">
            <a:blip r:embed="rId4">
              <a:extLst>
                <a:ext uri="{28A0092B-C50C-407E-A947-70E740481C1C}">
                  <a14:useLocalDpi xmlns:a14="http://schemas.microsoft.com/office/drawing/2010/main" val="0"/>
                </a:ext>
              </a:extLst>
            </a:blip>
            <a:srcRect b="78880"/>
            <a:stretch/>
          </p:blipFill>
          <p:spPr>
            <a:xfrm>
              <a:off x="3029615" y="1793971"/>
              <a:ext cx="3535005" cy="1080000"/>
            </a:xfrm>
            <a:prstGeom prst="rect">
              <a:avLst/>
            </a:prstGeom>
          </p:spPr>
        </p:pic>
        <p:sp>
          <p:nvSpPr>
            <p:cNvPr id="19" name="テキスト ボックス 2"/>
            <p:cNvSpPr txBox="1"/>
            <p:nvPr/>
          </p:nvSpPr>
          <p:spPr>
            <a:xfrm>
              <a:off x="5870402" y="1953713"/>
              <a:ext cx="3578198" cy="747289"/>
            </a:xfrm>
            <a:prstGeom prst="rect">
              <a:avLst/>
            </a:prstGeom>
            <a:noFill/>
            <a:ln>
              <a:noFill/>
            </a:ln>
          </p:spPr>
          <p:txBody>
            <a:bodyPr wrap="square" rtlCol="0" anchor="ctr" anchorCtr="0">
              <a:noAutofit/>
            </a:bodyPr>
            <a:lstStyle/>
            <a:p>
              <a:pPr algn="ctr"/>
              <a:r>
                <a:rPr lang="ja-JP" altLang="en-US" sz="2800" kern="100" dirty="0" smtClean="0">
                  <a:solidFill>
                    <a:srgbClr val="0070C0"/>
                  </a:solidFill>
                  <a:latin typeface="ＤＦ特太ゴシック体" panose="020B0509000000000000" pitchFamily="49" charset="-128"/>
                  <a:ea typeface="ＤＦ特太ゴシック体" panose="020B0509000000000000" pitchFamily="49" charset="-128"/>
                  <a:cs typeface="Times New Roman" panose="02020603050405020304" pitchFamily="18" charset="0"/>
                </a:rPr>
                <a:t>！</a:t>
              </a:r>
              <a:r>
                <a:rPr lang="ja-JP" altLang="en-US" sz="2000" kern="100" dirty="0" smtClean="0">
                  <a:solidFill>
                    <a:srgbClr val="0070C0"/>
                  </a:solidFill>
                  <a:latin typeface="ＤＦ特太ゴシック体" panose="020B0509000000000000" pitchFamily="49" charset="-128"/>
                  <a:ea typeface="ＤＦ特太ゴシック体" panose="020B0509000000000000" pitchFamily="49" charset="-128"/>
                  <a:cs typeface="Times New Roman" panose="02020603050405020304" pitchFamily="18" charset="0"/>
                </a:rPr>
                <a:t>知的</a:t>
              </a:r>
              <a:r>
                <a:rPr lang="ja-JP" altLang="en-US" sz="2000" kern="100" dirty="0">
                  <a:solidFill>
                    <a:srgbClr val="0070C0"/>
                  </a:solidFill>
                  <a:latin typeface="ＤＦ特太ゴシック体" panose="020B0509000000000000" pitchFamily="49" charset="-128"/>
                  <a:ea typeface="ＤＦ特太ゴシック体" panose="020B0509000000000000" pitchFamily="49" charset="-128"/>
                  <a:cs typeface="Times New Roman" panose="02020603050405020304" pitchFamily="18" charset="0"/>
                </a:rPr>
                <a:t>障害教育の知識</a:t>
              </a:r>
            </a:p>
          </p:txBody>
        </p:sp>
      </p:grpSp>
    </p:spTree>
    <p:extLst>
      <p:ext uri="{BB962C8B-B14F-4D97-AF65-F5344CB8AC3E}">
        <p14:creationId xmlns:p14="http://schemas.microsoft.com/office/powerpoint/2010/main" val="4038900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4</a:t>
            </a:fld>
            <a:endParaRPr kumimoji="1" lang="ja-JP" altLang="en-US"/>
          </a:p>
        </p:txBody>
      </p:sp>
      <p:sp>
        <p:nvSpPr>
          <p:cNvPr id="6" name="角丸四角形 8">
            <a:extLst>
              <a:ext uri="{FF2B5EF4-FFF2-40B4-BE49-F238E27FC236}">
                <a16:creationId xmlns:a16="http://schemas.microsoft.com/office/drawing/2014/main" id="{00C246CA-4781-4065-9B6C-D12B0B1A9515}"/>
              </a:ext>
            </a:extLst>
          </p:cNvPr>
          <p:cNvSpPr/>
          <p:nvPr/>
        </p:nvSpPr>
        <p:spPr>
          <a:xfrm>
            <a:off x="128321" y="108166"/>
            <a:ext cx="2880000" cy="900000"/>
          </a:xfrm>
          <a:prstGeom prst="horizontalScroll">
            <a:avLst/>
          </a:prstGeom>
          <a:solidFill>
            <a:srgbClr val="FFFF00"/>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pPr algn="ctr"/>
            <a:r>
              <a:rPr lang="ja-JP" altLang="en-US" sz="3200" kern="100" dirty="0" smtClean="0">
                <a:latin typeface="游明朝" panose="02020400000000000000" pitchFamily="18" charset="-128"/>
                <a:ea typeface="UD デジタル 教科書体 NP-R" panose="02020400000000000000" pitchFamily="18" charset="-128"/>
                <a:cs typeface="Times New Roman" panose="02020603050405020304" pitchFamily="18" charset="0"/>
              </a:rPr>
              <a:t>知的障害</a:t>
            </a:r>
            <a:endParaRPr lang="ja-JP" altLang="en-US" sz="3200" dirty="0">
              <a:latin typeface="HG丸ｺﾞｼｯｸM-PRO" panose="020F0600000000000000" pitchFamily="50" charset="-128"/>
              <a:ea typeface="HG丸ｺﾞｼｯｸM-PRO" panose="020F0600000000000000" pitchFamily="50" charset="-128"/>
            </a:endParaRPr>
          </a:p>
        </p:txBody>
      </p:sp>
      <p:sp>
        <p:nvSpPr>
          <p:cNvPr id="16" name="正方形/長方形 15"/>
          <p:cNvSpPr/>
          <p:nvPr/>
        </p:nvSpPr>
        <p:spPr>
          <a:xfrm>
            <a:off x="6469045" y="8416"/>
            <a:ext cx="1583283" cy="56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p.1-1</a:t>
            </a:r>
            <a:endParaRPr lang="ja-JP"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pic>
        <p:nvPicPr>
          <p:cNvPr id="17" name="図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980" y="9647"/>
            <a:ext cx="1280000" cy="1080000"/>
          </a:xfrm>
          <a:prstGeom prst="rect">
            <a:avLst/>
          </a:prstGeom>
        </p:spPr>
      </p:pic>
      <p:sp>
        <p:nvSpPr>
          <p:cNvPr id="7" name="角丸四角形吹き出し 6">
            <a:extLst>
              <a:ext uri="{FF2B5EF4-FFF2-40B4-BE49-F238E27FC236}">
                <a16:creationId xmlns:a16="http://schemas.microsoft.com/office/drawing/2014/main" id="{A2B703D0-7846-4F12-A15B-AE0AEE3D7B59}"/>
              </a:ext>
            </a:extLst>
          </p:cNvPr>
          <p:cNvSpPr/>
          <p:nvPr/>
        </p:nvSpPr>
        <p:spPr>
          <a:xfrm>
            <a:off x="3385452" y="564886"/>
            <a:ext cx="4187903" cy="753360"/>
          </a:xfrm>
          <a:prstGeom prst="wedgeRoundRectCallout">
            <a:avLst>
              <a:gd name="adj1" fmla="val 59506"/>
              <a:gd name="adj2" fmla="val -3762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私は，らしーん</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。先生方</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に分かりやすいようにガイドします。</a:t>
            </a:r>
          </a:p>
        </p:txBody>
      </p:sp>
      <p:pic>
        <p:nvPicPr>
          <p:cNvPr id="5" name="図 4" descr="画面の領域"/>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000" y="1454212"/>
            <a:ext cx="8640000" cy="4664483"/>
          </a:xfrm>
          <a:prstGeom prst="rect">
            <a:avLst/>
          </a:prstGeom>
        </p:spPr>
      </p:pic>
    </p:spTree>
    <p:extLst>
      <p:ext uri="{BB962C8B-B14F-4D97-AF65-F5344CB8AC3E}">
        <p14:creationId xmlns:p14="http://schemas.microsoft.com/office/powerpoint/2010/main" val="3390582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5</a:t>
            </a:fld>
            <a:endParaRPr kumimoji="1" lang="ja-JP" altLang="en-US"/>
          </a:p>
        </p:txBody>
      </p:sp>
      <p:sp>
        <p:nvSpPr>
          <p:cNvPr id="13" name="テキスト ボックス 12"/>
          <p:cNvSpPr txBox="1"/>
          <p:nvPr/>
        </p:nvSpPr>
        <p:spPr>
          <a:xfrm>
            <a:off x="1" y="1924790"/>
            <a:ext cx="9144000" cy="830997"/>
          </a:xfrm>
          <a:prstGeom prst="rect">
            <a:avLst/>
          </a:prstGeom>
          <a:noFill/>
        </p:spPr>
        <p:txBody>
          <a:bodyPr wrap="square" rtlCol="0">
            <a:spAutoFit/>
          </a:bodyPr>
          <a:lstStyle/>
          <a:p>
            <a:r>
              <a:rPr lang="ja-JP" altLang="en-US" sz="2400" dirty="0">
                <a:latin typeface="UD デジタル 教科書体 NP-R" panose="02020400000000000000" pitchFamily="18" charset="-128"/>
                <a:ea typeface="UD デジタル 教科書体 NP-R" panose="02020400000000000000" pitchFamily="18" charset="-128"/>
              </a:rPr>
              <a:t>　→実生活で生かすことが難しいため，</a:t>
            </a:r>
            <a:r>
              <a:rPr lang="ja-JP" altLang="en-US" sz="2400" u="sng" dirty="0" smtClean="0">
                <a:latin typeface="UD デジタル 教科書体 NP-R" panose="02020400000000000000" pitchFamily="18" charset="-128"/>
                <a:ea typeface="UD デジタル 教科書体 NP-R" panose="02020400000000000000" pitchFamily="18" charset="-128"/>
              </a:rPr>
              <a:t>生活場面に即しながら繰</a:t>
            </a:r>
            <a:endParaRPr lang="en-US" altLang="ja-JP" sz="2400" u="sng" dirty="0" smtClean="0">
              <a:latin typeface="UD デジタル 教科書体 NP-R" panose="02020400000000000000" pitchFamily="18" charset="-128"/>
              <a:ea typeface="UD デジタル 教科書体 NP-R" panose="02020400000000000000" pitchFamily="18" charset="-128"/>
            </a:endParaRPr>
          </a:p>
          <a:p>
            <a:r>
              <a:rPr lang="ja-JP" altLang="en-US" sz="2400" dirty="0" smtClean="0">
                <a:latin typeface="UD デジタル 教科書体 NP-R" panose="02020400000000000000" pitchFamily="18" charset="-128"/>
                <a:ea typeface="UD デジタル 教科書体 NP-R" panose="02020400000000000000" pitchFamily="18" charset="-128"/>
              </a:rPr>
              <a:t>　　</a:t>
            </a:r>
            <a:r>
              <a:rPr lang="ja-JP" altLang="en-US" sz="2400" u="sng" dirty="0" err="1" smtClean="0">
                <a:latin typeface="UD デジタル 教科書体 NP-R" panose="02020400000000000000" pitchFamily="18" charset="-128"/>
                <a:ea typeface="UD デジタル 教科書体 NP-R" panose="02020400000000000000" pitchFamily="18" charset="-128"/>
              </a:rPr>
              <a:t>り</a:t>
            </a:r>
            <a:r>
              <a:rPr lang="ja-JP" altLang="en-US" sz="2400" u="sng" dirty="0">
                <a:latin typeface="UD デジタル 教科書体 NP-R" panose="02020400000000000000" pitchFamily="18" charset="-128"/>
                <a:ea typeface="UD デジタル 教科書体 NP-R" panose="02020400000000000000" pitchFamily="18" charset="-128"/>
              </a:rPr>
              <a:t>返し学習すること</a:t>
            </a:r>
            <a:r>
              <a:rPr lang="ja-JP" altLang="en-US" sz="2400" u="sng" dirty="0" smtClean="0">
                <a:latin typeface="UD デジタル 教科書体 NP-R" panose="02020400000000000000" pitchFamily="18" charset="-128"/>
                <a:ea typeface="UD デジタル 教科書体 NP-R" panose="02020400000000000000" pitchFamily="18" charset="-128"/>
              </a:rPr>
              <a:t>が重要。</a:t>
            </a:r>
            <a:endParaRPr lang="ja-JP" altLang="en-US" sz="2400" u="sng" dirty="0">
              <a:latin typeface="UD デジタル 教科書体 NP-R" panose="02020400000000000000" pitchFamily="18" charset="-128"/>
              <a:ea typeface="UD デジタル 教科書体 NP-R" panose="02020400000000000000" pitchFamily="18" charset="-128"/>
            </a:endParaRPr>
          </a:p>
        </p:txBody>
      </p:sp>
      <p:sp>
        <p:nvSpPr>
          <p:cNvPr id="15" name="テキスト ボックス 14"/>
          <p:cNvSpPr txBox="1"/>
          <p:nvPr/>
        </p:nvSpPr>
        <p:spPr>
          <a:xfrm>
            <a:off x="1" y="4150281"/>
            <a:ext cx="9128979" cy="461665"/>
          </a:xfrm>
          <a:prstGeom prst="rect">
            <a:avLst/>
          </a:prstGeom>
          <a:noFill/>
        </p:spPr>
        <p:txBody>
          <a:bodyPr wrap="square" rtlCol="0">
            <a:spAutoFit/>
          </a:bodyPr>
          <a:lstStyle/>
          <a:p>
            <a:r>
              <a:rPr lang="ja-JP" altLang="en-US" sz="2400" dirty="0">
                <a:latin typeface="UD デジタル 教科書体 NP-R" panose="02020400000000000000" pitchFamily="18" charset="-128"/>
                <a:ea typeface="UD デジタル 教科書体 NP-R" panose="02020400000000000000" pitchFamily="18" charset="-128"/>
              </a:rPr>
              <a:t>　→</a:t>
            </a:r>
            <a:r>
              <a:rPr lang="ja-JP" altLang="en-US" sz="2400" u="sng" dirty="0">
                <a:latin typeface="UD デジタル 教科書体 NP-R" panose="02020400000000000000" pitchFamily="18" charset="-128"/>
                <a:ea typeface="UD デジタル 教科書体 NP-R" panose="02020400000000000000" pitchFamily="18" charset="-128"/>
              </a:rPr>
              <a:t>細かく認めたり称賛したりすることが必要。</a:t>
            </a:r>
          </a:p>
        </p:txBody>
      </p:sp>
      <p:sp>
        <p:nvSpPr>
          <p:cNvPr id="16" name="テキスト ボックス 15"/>
          <p:cNvSpPr txBox="1"/>
          <p:nvPr/>
        </p:nvSpPr>
        <p:spPr>
          <a:xfrm>
            <a:off x="1" y="5646439"/>
            <a:ext cx="9128980" cy="830997"/>
          </a:xfrm>
          <a:prstGeom prst="rect">
            <a:avLst/>
          </a:prstGeom>
          <a:noFill/>
        </p:spPr>
        <p:txBody>
          <a:bodyPr wrap="square" rtlCol="0">
            <a:spAutoFit/>
          </a:bodyPr>
          <a:lstStyle/>
          <a:p>
            <a:r>
              <a:rPr lang="ja-JP" altLang="en-US" sz="2400" dirty="0">
                <a:latin typeface="UD デジタル 教科書体 NP-R" panose="02020400000000000000" pitchFamily="18" charset="-128"/>
                <a:ea typeface="UD デジタル 教科書体 NP-R" panose="02020400000000000000" pitchFamily="18" charset="-128"/>
              </a:rPr>
              <a:t>　→実際的な生活場面の中で，</a:t>
            </a:r>
            <a:r>
              <a:rPr lang="ja-JP" altLang="en-US" sz="2400" u="sng" dirty="0">
                <a:latin typeface="UD デジタル 教科書体 NP-R" panose="02020400000000000000" pitchFamily="18" charset="-128"/>
                <a:ea typeface="UD デジタル 教科書体 NP-R" panose="02020400000000000000" pitchFamily="18" charset="-128"/>
              </a:rPr>
              <a:t>具体的に思考や</a:t>
            </a:r>
            <a:r>
              <a:rPr lang="ja-JP" altLang="en-US" sz="2400" u="sng" dirty="0" smtClean="0">
                <a:latin typeface="UD デジタル 教科書体 NP-R" panose="02020400000000000000" pitchFamily="18" charset="-128"/>
                <a:ea typeface="UD デジタル 教科書体 NP-R" panose="02020400000000000000" pitchFamily="18" charset="-128"/>
              </a:rPr>
              <a:t>判断</a:t>
            </a:r>
            <a:r>
              <a:rPr lang="ja-JP" altLang="en-US" sz="2400" u="sng" dirty="0">
                <a:latin typeface="UD デジタル 教科書体 NP-R" panose="02020400000000000000" pitchFamily="18" charset="-128"/>
                <a:ea typeface="UD デジタル 教科書体 NP-R" panose="02020400000000000000" pitchFamily="18" charset="-128"/>
              </a:rPr>
              <a:t>，表現</a:t>
            </a:r>
            <a:r>
              <a:rPr lang="ja-JP" altLang="en-US" sz="2400" u="sng" dirty="0" smtClean="0">
                <a:latin typeface="UD デジタル 教科書体 NP-R" panose="02020400000000000000" pitchFamily="18" charset="-128"/>
                <a:ea typeface="UD デジタル 教科書体 NP-R" panose="02020400000000000000" pitchFamily="18" charset="-128"/>
              </a:rPr>
              <a:t>できる</a:t>
            </a:r>
            <a:endParaRPr lang="en-US" altLang="ja-JP" sz="2400" u="sng" dirty="0" smtClean="0">
              <a:latin typeface="UD デジタル 教科書体 NP-R" panose="02020400000000000000" pitchFamily="18" charset="-128"/>
              <a:ea typeface="UD デジタル 教科書体 NP-R" panose="02020400000000000000" pitchFamily="18" charset="-128"/>
            </a:endParaRPr>
          </a:p>
          <a:p>
            <a:r>
              <a:rPr lang="ja-JP" altLang="en-US" sz="2400" dirty="0" smtClean="0">
                <a:latin typeface="UD デジタル 教科書体 NP-R" panose="02020400000000000000" pitchFamily="18" charset="-128"/>
                <a:ea typeface="UD デジタル 教科書体 NP-R" panose="02020400000000000000" pitchFamily="18" charset="-128"/>
              </a:rPr>
              <a:t>　　</a:t>
            </a:r>
            <a:r>
              <a:rPr lang="ja-JP" altLang="en-US" sz="2400" u="sng" dirty="0" smtClean="0">
                <a:latin typeface="UD デジタル 教科書体 NP-R" panose="02020400000000000000" pitchFamily="18" charset="-128"/>
                <a:ea typeface="UD デジタル 教科書体 NP-R" panose="02020400000000000000" pitchFamily="18" charset="-128"/>
              </a:rPr>
              <a:t>よう</a:t>
            </a:r>
            <a:r>
              <a:rPr lang="ja-JP" altLang="en-US" sz="2400" u="sng" dirty="0">
                <a:latin typeface="UD デジタル 教科書体 NP-R" panose="02020400000000000000" pitchFamily="18" charset="-128"/>
                <a:ea typeface="UD デジタル 教科書体 NP-R" panose="02020400000000000000" pitchFamily="18" charset="-128"/>
              </a:rPr>
              <a:t>にする指導が効果的。</a:t>
            </a:r>
          </a:p>
        </p:txBody>
      </p:sp>
      <p:sp>
        <p:nvSpPr>
          <p:cNvPr id="17" name="正方形/長方形 16"/>
          <p:cNvSpPr/>
          <p:nvPr/>
        </p:nvSpPr>
        <p:spPr>
          <a:xfrm>
            <a:off x="6469045" y="8416"/>
            <a:ext cx="1583283" cy="56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p.1-2</a:t>
            </a:r>
          </a:p>
        </p:txBody>
      </p:sp>
      <p:pic>
        <p:nvPicPr>
          <p:cNvPr id="18" name="図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980" y="9647"/>
            <a:ext cx="1280000" cy="1080000"/>
          </a:xfrm>
          <a:prstGeom prst="rect">
            <a:avLst/>
          </a:prstGeom>
        </p:spPr>
      </p:pic>
      <p:sp>
        <p:nvSpPr>
          <p:cNvPr id="19" name="角丸四角形 8">
            <a:extLst>
              <a:ext uri="{FF2B5EF4-FFF2-40B4-BE49-F238E27FC236}">
                <a16:creationId xmlns:a16="http://schemas.microsoft.com/office/drawing/2014/main" id="{00C246CA-4781-4065-9B6C-D12B0B1A9515}"/>
              </a:ext>
            </a:extLst>
          </p:cNvPr>
          <p:cNvSpPr/>
          <p:nvPr/>
        </p:nvSpPr>
        <p:spPr>
          <a:xfrm>
            <a:off x="128321" y="108166"/>
            <a:ext cx="6475680" cy="900000"/>
          </a:xfrm>
          <a:prstGeom prst="horizontalScroll">
            <a:avLst/>
          </a:prstGeom>
          <a:solidFill>
            <a:srgbClr val="FFFF00"/>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pPr algn="ctr"/>
            <a:r>
              <a:rPr lang="ja-JP" altLang="en-US" sz="2400" kern="100" dirty="0" smtClean="0">
                <a:latin typeface="游明朝" panose="02020400000000000000" pitchFamily="18" charset="-128"/>
                <a:ea typeface="UD デジタル 教科書体 NP-R" panose="02020400000000000000" pitchFamily="18" charset="-128"/>
                <a:cs typeface="Times New Roman" panose="02020603050405020304" pitchFamily="18" charset="0"/>
              </a:rPr>
              <a:t>知的障害のある児童生徒の学習上の特性</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14" name="角丸四角形 8">
            <a:extLst>
              <a:ext uri="{FF2B5EF4-FFF2-40B4-BE49-F238E27FC236}">
                <a16:creationId xmlns:a16="http://schemas.microsoft.com/office/drawing/2014/main" id="{00C246CA-4781-4065-9B6C-D12B0B1A9515}"/>
              </a:ext>
            </a:extLst>
          </p:cNvPr>
          <p:cNvSpPr/>
          <p:nvPr/>
        </p:nvSpPr>
        <p:spPr>
          <a:xfrm>
            <a:off x="120366" y="1083543"/>
            <a:ext cx="7217359" cy="648000"/>
          </a:xfrm>
          <a:prstGeom prst="roundRect">
            <a:avLst/>
          </a:prstGeom>
          <a:solidFill>
            <a:srgbClr val="FFFF99"/>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r>
              <a:rPr lang="ja-JP" altLang="en-US" sz="3200" dirty="0">
                <a:solidFill>
                  <a:srgbClr val="FF0000"/>
                </a:solidFill>
                <a:latin typeface="UD デジタル 教科書体 NP-R" panose="02020400000000000000" pitchFamily="18" charset="-128"/>
                <a:ea typeface="UD デジタル 教科書体 NP-R" panose="02020400000000000000" pitchFamily="18" charset="-128"/>
              </a:rPr>
              <a:t>・知識や技能が断片的になりやすい。</a:t>
            </a:r>
            <a:endParaRPr lang="en-US" altLang="ja-JP" sz="3200"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20" name="角丸四角形 8">
            <a:extLst>
              <a:ext uri="{FF2B5EF4-FFF2-40B4-BE49-F238E27FC236}">
                <a16:creationId xmlns:a16="http://schemas.microsoft.com/office/drawing/2014/main" id="{00C246CA-4781-4065-9B6C-D12B0B1A9515}"/>
              </a:ext>
            </a:extLst>
          </p:cNvPr>
          <p:cNvSpPr/>
          <p:nvPr/>
        </p:nvSpPr>
        <p:spPr>
          <a:xfrm>
            <a:off x="128321" y="2949034"/>
            <a:ext cx="8857184" cy="1008000"/>
          </a:xfrm>
          <a:prstGeom prst="roundRect">
            <a:avLst/>
          </a:prstGeom>
          <a:solidFill>
            <a:srgbClr val="FFFF99"/>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r>
              <a:rPr lang="ja-JP" altLang="en-US" sz="3200" dirty="0">
                <a:solidFill>
                  <a:srgbClr val="FF0000"/>
                </a:solidFill>
                <a:latin typeface="UD デジタル 教科書体 NP-R" panose="02020400000000000000" pitchFamily="18" charset="-128"/>
                <a:ea typeface="UD デジタル 教科書体 NP-R" panose="02020400000000000000" pitchFamily="18" charset="-128"/>
              </a:rPr>
              <a:t>・成功経験が少ない。主体的に取り組む</a:t>
            </a:r>
            <a:r>
              <a:rPr lang="ja-JP" altLang="en-US" sz="3200" dirty="0" smtClean="0">
                <a:solidFill>
                  <a:srgbClr val="FF0000"/>
                </a:solidFill>
                <a:latin typeface="UD デジタル 教科書体 NP-R" panose="02020400000000000000" pitchFamily="18" charset="-128"/>
                <a:ea typeface="UD デジタル 教科書体 NP-R" panose="02020400000000000000" pitchFamily="18" charset="-128"/>
              </a:rPr>
              <a:t>意欲が</a:t>
            </a:r>
            <a:endParaRPr lang="en-US" altLang="ja-JP" sz="3200" dirty="0" smtClean="0">
              <a:solidFill>
                <a:srgbClr val="FF0000"/>
              </a:solidFill>
              <a:latin typeface="UD デジタル 教科書体 NP-R" panose="02020400000000000000" pitchFamily="18" charset="-128"/>
              <a:ea typeface="UD デジタル 教科書体 NP-R" panose="02020400000000000000" pitchFamily="18" charset="-128"/>
            </a:endParaRPr>
          </a:p>
          <a:p>
            <a:r>
              <a:rPr lang="ja-JP" altLang="en-US" sz="3200" dirty="0" smtClean="0">
                <a:solidFill>
                  <a:srgbClr val="FF0000"/>
                </a:solidFill>
                <a:latin typeface="UD デジタル 教科書体 NP-R" panose="02020400000000000000" pitchFamily="18" charset="-128"/>
                <a:ea typeface="UD デジタル 教科書体 NP-R" panose="02020400000000000000" pitchFamily="18" charset="-128"/>
              </a:rPr>
              <a:t>　育って</a:t>
            </a:r>
            <a:r>
              <a:rPr lang="ja-JP" altLang="en-US" sz="3200" dirty="0">
                <a:solidFill>
                  <a:srgbClr val="FF0000"/>
                </a:solidFill>
                <a:latin typeface="UD デジタル 教科書体 NP-R" panose="02020400000000000000" pitchFamily="18" charset="-128"/>
                <a:ea typeface="UD デジタル 教科書体 NP-R" panose="02020400000000000000" pitchFamily="18" charset="-128"/>
              </a:rPr>
              <a:t>いない。</a:t>
            </a:r>
          </a:p>
        </p:txBody>
      </p:sp>
      <p:sp>
        <p:nvSpPr>
          <p:cNvPr id="21" name="角丸四角形 8">
            <a:extLst>
              <a:ext uri="{FF2B5EF4-FFF2-40B4-BE49-F238E27FC236}">
                <a16:creationId xmlns:a16="http://schemas.microsoft.com/office/drawing/2014/main" id="{00C246CA-4781-4065-9B6C-D12B0B1A9515}"/>
              </a:ext>
            </a:extLst>
          </p:cNvPr>
          <p:cNvSpPr/>
          <p:nvPr/>
        </p:nvSpPr>
        <p:spPr>
          <a:xfrm>
            <a:off x="128321" y="4805193"/>
            <a:ext cx="7217359" cy="648000"/>
          </a:xfrm>
          <a:prstGeom prst="roundRect">
            <a:avLst/>
          </a:prstGeom>
          <a:solidFill>
            <a:srgbClr val="FFFF99"/>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r>
              <a:rPr lang="ja-JP" altLang="en-US" sz="3200" dirty="0">
                <a:solidFill>
                  <a:srgbClr val="FF0000"/>
                </a:solidFill>
                <a:latin typeface="UD デジタル 教科書体 NP-R" panose="02020400000000000000" pitchFamily="18" charset="-128"/>
                <a:ea typeface="UD デジタル 教科書体 NP-R" panose="02020400000000000000" pitchFamily="18" charset="-128"/>
              </a:rPr>
              <a:t>・抽象的な内容がイメージしにくい。</a:t>
            </a:r>
          </a:p>
        </p:txBody>
      </p:sp>
      <p:pic>
        <p:nvPicPr>
          <p:cNvPr id="12" name="図 11"/>
          <p:cNvPicPr/>
          <p:nvPr/>
        </p:nvPicPr>
        <p:blipFill>
          <a:blip r:embed="rId4" cstate="print">
            <a:extLst>
              <a:ext uri="{28A0092B-C50C-407E-A947-70E740481C1C}">
                <a14:useLocalDpi xmlns:a14="http://schemas.microsoft.com/office/drawing/2010/main" val="0"/>
              </a:ext>
            </a:extLst>
          </a:blip>
          <a:stretch>
            <a:fillRect/>
          </a:stretch>
        </p:blipFill>
        <p:spPr bwMode="auto">
          <a:xfrm>
            <a:off x="7848980" y="4222702"/>
            <a:ext cx="764190" cy="132711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87975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6</a:t>
            </a:fld>
            <a:endParaRPr kumimoji="1" lang="ja-JP" altLang="en-US"/>
          </a:p>
        </p:txBody>
      </p:sp>
      <p:sp>
        <p:nvSpPr>
          <p:cNvPr id="5" name="角丸四角形 8">
            <a:extLst>
              <a:ext uri="{FF2B5EF4-FFF2-40B4-BE49-F238E27FC236}">
                <a16:creationId xmlns:a16="http://schemas.microsoft.com/office/drawing/2014/main" id="{00C246CA-4781-4065-9B6C-D12B0B1A9515}"/>
              </a:ext>
            </a:extLst>
          </p:cNvPr>
          <p:cNvSpPr/>
          <p:nvPr/>
        </p:nvSpPr>
        <p:spPr>
          <a:xfrm>
            <a:off x="128337" y="106680"/>
            <a:ext cx="3925503" cy="900000"/>
          </a:xfrm>
          <a:prstGeom prst="horizontalScroll">
            <a:avLst/>
          </a:prstGeom>
          <a:solidFill>
            <a:srgbClr val="FFFF00"/>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pPr marL="203200" indent="-203200" algn="ctr"/>
            <a:r>
              <a:rPr lang="ja-JP" altLang="en-US" sz="3200" kern="100" dirty="0" smtClean="0">
                <a:latin typeface="游明朝" panose="02020400000000000000" pitchFamily="18" charset="-128"/>
                <a:ea typeface="UD デジタル 教科書体 NP-R" panose="02020400000000000000" pitchFamily="18" charset="-128"/>
                <a:cs typeface="Times New Roman" panose="02020603050405020304" pitchFamily="18" charset="0"/>
              </a:rPr>
              <a:t>特別の教育課程</a:t>
            </a:r>
            <a:endParaRPr lang="ja-JP" altLang="ja-JP" sz="32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9" name="正方形/長方形 8"/>
          <p:cNvSpPr/>
          <p:nvPr/>
        </p:nvSpPr>
        <p:spPr>
          <a:xfrm>
            <a:off x="6469045" y="8416"/>
            <a:ext cx="1583283" cy="56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p.1-4</a:t>
            </a:r>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980" y="9647"/>
            <a:ext cx="1280000" cy="1080000"/>
          </a:xfrm>
          <a:prstGeom prst="rect">
            <a:avLst/>
          </a:prstGeom>
        </p:spPr>
      </p:pic>
      <p:sp>
        <p:nvSpPr>
          <p:cNvPr id="11" name="角丸四角形 8">
            <a:extLst>
              <a:ext uri="{FF2B5EF4-FFF2-40B4-BE49-F238E27FC236}">
                <a16:creationId xmlns:a16="http://schemas.microsoft.com/office/drawing/2014/main" id="{00C246CA-4781-4065-9B6C-D12B0B1A9515}"/>
              </a:ext>
            </a:extLst>
          </p:cNvPr>
          <p:cNvSpPr/>
          <p:nvPr/>
        </p:nvSpPr>
        <p:spPr>
          <a:xfrm>
            <a:off x="556260" y="1493520"/>
            <a:ext cx="8031480" cy="3870959"/>
          </a:xfrm>
          <a:prstGeom prst="roundRect">
            <a:avLst/>
          </a:prstGeom>
          <a:solidFill>
            <a:srgbClr val="FFFF99"/>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pPr algn="just"/>
            <a:r>
              <a:rPr lang="ja-JP" altLang="en-US" sz="3200" dirty="0">
                <a:latin typeface="UD デジタル 教科書体 NP-R" panose="02020400000000000000" pitchFamily="18" charset="-128"/>
                <a:ea typeface="UD デジタル 教科書体 NP-R" panose="02020400000000000000" pitchFamily="18" charset="-128"/>
              </a:rPr>
              <a:t>　</a:t>
            </a:r>
            <a:r>
              <a:rPr lang="ja-JP" altLang="en-US" sz="3200" dirty="0" smtClean="0">
                <a:latin typeface="UD デジタル 教科書体 NP-R" panose="02020400000000000000" pitchFamily="18" charset="-128"/>
                <a:ea typeface="UD デジタル 教科書体 NP-R" panose="02020400000000000000" pitchFamily="18" charset="-128"/>
              </a:rPr>
              <a:t>児童（生徒）の障害の程度や学級の実態等を考慮の上，</a:t>
            </a:r>
            <a:r>
              <a:rPr lang="ja-JP" altLang="en-US" sz="3200" u="sng" dirty="0" smtClean="0">
                <a:solidFill>
                  <a:srgbClr val="FF0000"/>
                </a:solidFill>
                <a:latin typeface="UD デジタル 教科書体 NP-R" panose="02020400000000000000" pitchFamily="18" charset="-128"/>
                <a:ea typeface="UD デジタル 教科書体 NP-R" panose="02020400000000000000" pitchFamily="18" charset="-128"/>
              </a:rPr>
              <a:t>各教科の目標や内容を下学年の教科の目標や内容に替えたり，各教科を，知的障害者である児童（生徒）に対する教育を行う特別支援学校の各教科に替えたりする</a:t>
            </a:r>
            <a:r>
              <a:rPr lang="ja-JP" altLang="en-US" sz="3200" dirty="0" smtClean="0">
                <a:latin typeface="UD デジタル 教科書体 NP-R" panose="02020400000000000000" pitchFamily="18" charset="-128"/>
                <a:ea typeface="UD デジタル 教科書体 NP-R" panose="02020400000000000000" pitchFamily="18" charset="-128"/>
              </a:rPr>
              <a:t>などして，実態に応じた教育課程を編成すること。</a:t>
            </a:r>
            <a:endParaRPr lang="ja-JP" altLang="en-US" sz="3200" dirty="0">
              <a:latin typeface="UD デジタル 教科書体 NP-R" panose="02020400000000000000" pitchFamily="18" charset="-128"/>
              <a:ea typeface="UD デジタル 教科書体 NP-R" panose="02020400000000000000" pitchFamily="18" charset="-128"/>
            </a:endParaRPr>
          </a:p>
        </p:txBody>
      </p:sp>
      <p:sp>
        <p:nvSpPr>
          <p:cNvPr id="7" name="テキスト ボックス 6"/>
          <p:cNvSpPr txBox="1"/>
          <p:nvPr/>
        </p:nvSpPr>
        <p:spPr>
          <a:xfrm>
            <a:off x="3093721" y="5692159"/>
            <a:ext cx="5989319" cy="646331"/>
          </a:xfrm>
          <a:prstGeom prst="rect">
            <a:avLst/>
          </a:prstGeom>
          <a:noFill/>
        </p:spPr>
        <p:txBody>
          <a:bodyPr wrap="square" rtlCol="0">
            <a:spAutoFit/>
          </a:bodyPr>
          <a:lstStyle/>
          <a:p>
            <a:r>
              <a:rPr lang="ja-JP" altLang="ja-JP" dirty="0">
                <a:latin typeface="ＭＳ Ｐゴシック" panose="020B0600070205080204" pitchFamily="50" charset="-128"/>
                <a:ea typeface="ＭＳ Ｐゴシック" panose="020B0600070205080204" pitchFamily="50" charset="-128"/>
              </a:rPr>
              <a:t>（小学校学習指導要領　平成</a:t>
            </a:r>
            <a:r>
              <a:rPr lang="en-US" altLang="ja-JP" dirty="0">
                <a:latin typeface="ＭＳ Ｐゴシック" panose="020B0600070205080204" pitchFamily="50" charset="-128"/>
                <a:ea typeface="ＭＳ Ｐゴシック" panose="020B0600070205080204" pitchFamily="50" charset="-128"/>
              </a:rPr>
              <a:t>29</a:t>
            </a:r>
            <a:r>
              <a:rPr lang="ja-JP" altLang="ja-JP" dirty="0">
                <a:latin typeface="ＭＳ Ｐゴシック" panose="020B0600070205080204" pitchFamily="50" charset="-128"/>
                <a:ea typeface="ＭＳ Ｐゴシック" panose="020B0600070205080204" pitchFamily="50" charset="-128"/>
              </a:rPr>
              <a:t>年３月　第１章第４の２</a:t>
            </a:r>
            <a:r>
              <a:rPr lang="en-US" altLang="ja-JP" dirty="0">
                <a:latin typeface="ＭＳ Ｐゴシック" panose="020B0600070205080204" pitchFamily="50" charset="-128"/>
                <a:ea typeface="ＭＳ Ｐゴシック" panose="020B0600070205080204" pitchFamily="50" charset="-128"/>
              </a:rPr>
              <a:t>(1)</a:t>
            </a:r>
            <a:r>
              <a:rPr lang="ja-JP" altLang="ja-JP" dirty="0">
                <a:latin typeface="ＭＳ Ｐゴシック" panose="020B0600070205080204" pitchFamily="50" charset="-128"/>
                <a:ea typeface="ＭＳ Ｐゴシック" panose="020B0600070205080204" pitchFamily="50" charset="-128"/>
              </a:rPr>
              <a:t>イ）</a:t>
            </a:r>
          </a:p>
          <a:p>
            <a:r>
              <a:rPr lang="ja-JP" altLang="ja-JP" dirty="0">
                <a:latin typeface="ＭＳ Ｐゴシック" panose="020B0600070205080204" pitchFamily="50" charset="-128"/>
                <a:ea typeface="ＭＳ Ｐゴシック" panose="020B0600070205080204" pitchFamily="50" charset="-128"/>
              </a:rPr>
              <a:t>（中学校学習指導要領　平成</a:t>
            </a:r>
            <a:r>
              <a:rPr lang="en-US" altLang="ja-JP" dirty="0">
                <a:latin typeface="ＭＳ Ｐゴシック" panose="020B0600070205080204" pitchFamily="50" charset="-128"/>
                <a:ea typeface="ＭＳ Ｐゴシック" panose="020B0600070205080204" pitchFamily="50" charset="-128"/>
              </a:rPr>
              <a:t>29</a:t>
            </a:r>
            <a:r>
              <a:rPr lang="ja-JP" altLang="ja-JP" dirty="0">
                <a:latin typeface="ＭＳ Ｐゴシック" panose="020B0600070205080204" pitchFamily="50" charset="-128"/>
                <a:ea typeface="ＭＳ Ｐゴシック" panose="020B0600070205080204" pitchFamily="50" charset="-128"/>
              </a:rPr>
              <a:t>年３月　第１章第４の</a:t>
            </a:r>
            <a:r>
              <a:rPr lang="ja-JP" altLang="ja-JP" dirty="0" smtClean="0">
                <a:latin typeface="ＭＳ Ｐゴシック" panose="020B0600070205080204" pitchFamily="50" charset="-128"/>
                <a:ea typeface="ＭＳ Ｐゴシック" panose="020B0600070205080204" pitchFamily="50" charset="-128"/>
              </a:rPr>
              <a:t>２</a:t>
            </a:r>
            <a:r>
              <a:rPr lang="en-US" altLang="ja-JP" dirty="0" smtClean="0">
                <a:latin typeface="ＭＳ Ｐゴシック" panose="020B0600070205080204" pitchFamily="50" charset="-128"/>
                <a:ea typeface="ＭＳ Ｐゴシック" panose="020B0600070205080204" pitchFamily="50" charset="-128"/>
              </a:rPr>
              <a:t>(1</a:t>
            </a:r>
            <a:r>
              <a:rPr lang="en-US" altLang="ja-JP" dirty="0">
                <a:latin typeface="ＭＳ Ｐゴシック" panose="020B0600070205080204" pitchFamily="50" charset="-128"/>
                <a:ea typeface="ＭＳ Ｐゴシック" panose="020B0600070205080204" pitchFamily="50" charset="-128"/>
              </a:rPr>
              <a:t>)</a:t>
            </a:r>
            <a:r>
              <a:rPr lang="ja-JP" altLang="ja-JP" dirty="0">
                <a:latin typeface="ＭＳ Ｐゴシック" panose="020B0600070205080204" pitchFamily="50" charset="-128"/>
                <a:ea typeface="ＭＳ Ｐゴシック" panose="020B0600070205080204" pitchFamily="50" charset="-128"/>
              </a:rPr>
              <a:t>イ</a:t>
            </a:r>
            <a:r>
              <a:rPr lang="ja-JP" altLang="ja-JP" dirty="0" smtClean="0">
                <a:latin typeface="ＭＳ Ｐゴシック" panose="020B0600070205080204" pitchFamily="50" charset="-128"/>
                <a:ea typeface="ＭＳ Ｐゴシック" panose="020B0600070205080204" pitchFamily="50" charset="-128"/>
              </a:rPr>
              <a:t>）</a:t>
            </a:r>
            <a:endParaRPr lang="ja-JP" altLang="en-US" sz="2400" u="sng"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848623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936" y="971929"/>
            <a:ext cx="8078129" cy="5475662"/>
          </a:xfrm>
          <a:prstGeom prst="rect">
            <a:avLst/>
          </a:prstGeom>
        </p:spPr>
      </p:pic>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7</a:t>
            </a:fld>
            <a:endParaRPr kumimoji="1" lang="ja-JP" altLang="en-US"/>
          </a:p>
        </p:txBody>
      </p:sp>
      <p:sp>
        <p:nvSpPr>
          <p:cNvPr id="5" name="角丸四角形 8">
            <a:extLst>
              <a:ext uri="{FF2B5EF4-FFF2-40B4-BE49-F238E27FC236}">
                <a16:creationId xmlns:a16="http://schemas.microsoft.com/office/drawing/2014/main" id="{00C246CA-4781-4065-9B6C-D12B0B1A9515}"/>
              </a:ext>
            </a:extLst>
          </p:cNvPr>
          <p:cNvSpPr/>
          <p:nvPr/>
        </p:nvSpPr>
        <p:spPr>
          <a:xfrm>
            <a:off x="128337" y="106680"/>
            <a:ext cx="3925503" cy="900000"/>
          </a:xfrm>
          <a:prstGeom prst="horizontalScroll">
            <a:avLst/>
          </a:prstGeom>
          <a:solidFill>
            <a:srgbClr val="FFFF00"/>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pPr marL="203200" indent="-203200" algn="ctr"/>
            <a:r>
              <a:rPr lang="ja-JP" altLang="en-US" sz="3200" kern="100" dirty="0" smtClean="0">
                <a:latin typeface="游明朝" panose="02020400000000000000" pitchFamily="18" charset="-128"/>
                <a:ea typeface="UD デジタル 教科書体 NP-R" panose="02020400000000000000" pitchFamily="18" charset="-128"/>
                <a:cs typeface="Times New Roman" panose="02020603050405020304" pitchFamily="18" charset="0"/>
              </a:rPr>
              <a:t>特別の教育課程</a:t>
            </a:r>
            <a:endParaRPr lang="ja-JP" altLang="ja-JP" sz="32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9" name="正方形/長方形 8"/>
          <p:cNvSpPr/>
          <p:nvPr/>
        </p:nvSpPr>
        <p:spPr>
          <a:xfrm>
            <a:off x="6469045" y="8416"/>
            <a:ext cx="1583283" cy="56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p.1-4</a:t>
            </a:r>
          </a:p>
        </p:txBody>
      </p:sp>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980" y="9647"/>
            <a:ext cx="1280000" cy="1080000"/>
          </a:xfrm>
          <a:prstGeom prst="rect">
            <a:avLst/>
          </a:prstGeom>
        </p:spPr>
      </p:pic>
    </p:spTree>
    <p:extLst>
      <p:ext uri="{BB962C8B-B14F-4D97-AF65-F5344CB8AC3E}">
        <p14:creationId xmlns:p14="http://schemas.microsoft.com/office/powerpoint/2010/main" val="586266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000" y="1229729"/>
            <a:ext cx="8820000" cy="4046045"/>
          </a:xfrm>
          <a:prstGeom prst="rect">
            <a:avLst/>
          </a:prstGeom>
        </p:spPr>
      </p:pic>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8</a:t>
            </a:fld>
            <a:endParaRPr kumimoji="1" lang="ja-JP" altLang="en-US"/>
          </a:p>
        </p:txBody>
      </p:sp>
      <p:sp>
        <p:nvSpPr>
          <p:cNvPr id="7" name="角丸四角形 8">
            <a:extLst>
              <a:ext uri="{FF2B5EF4-FFF2-40B4-BE49-F238E27FC236}">
                <a16:creationId xmlns:a16="http://schemas.microsoft.com/office/drawing/2014/main" id="{00C246CA-4781-4065-9B6C-D12B0B1A9515}"/>
              </a:ext>
            </a:extLst>
          </p:cNvPr>
          <p:cNvSpPr/>
          <p:nvPr/>
        </p:nvSpPr>
        <p:spPr>
          <a:xfrm>
            <a:off x="126123" y="110574"/>
            <a:ext cx="5040000" cy="900000"/>
          </a:xfrm>
          <a:prstGeom prst="horizontalScroll">
            <a:avLst/>
          </a:prstGeom>
          <a:solidFill>
            <a:srgbClr val="FFFF00"/>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pPr marL="203200" indent="-203200" algn="ctr"/>
            <a:r>
              <a:rPr lang="ja-JP" altLang="en-US" sz="3200" kern="100" dirty="0" smtClean="0">
                <a:latin typeface="游明朝" panose="02020400000000000000" pitchFamily="18" charset="-128"/>
                <a:ea typeface="UD デジタル 教科書体 NP-R" panose="02020400000000000000" pitchFamily="18" charset="-128"/>
                <a:cs typeface="Times New Roman" panose="02020603050405020304" pitchFamily="18" charset="0"/>
              </a:rPr>
              <a:t>各教科等を合わせた指導</a:t>
            </a:r>
            <a:endParaRPr lang="ja-JP" altLang="ja-JP" sz="32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7" name="正方形/長方形 16"/>
          <p:cNvSpPr/>
          <p:nvPr/>
        </p:nvSpPr>
        <p:spPr>
          <a:xfrm>
            <a:off x="6469045" y="8416"/>
            <a:ext cx="1583283" cy="56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p.1-8</a:t>
            </a:r>
          </a:p>
        </p:txBody>
      </p:sp>
      <p:pic>
        <p:nvPicPr>
          <p:cNvPr id="18" name="図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980" y="9647"/>
            <a:ext cx="1280000" cy="1080000"/>
          </a:xfrm>
          <a:prstGeom prst="rect">
            <a:avLst/>
          </a:prstGeom>
        </p:spPr>
      </p:pic>
      <p:sp>
        <p:nvSpPr>
          <p:cNvPr id="14" name="角丸四角形 8">
            <a:extLst>
              <a:ext uri="{FF2B5EF4-FFF2-40B4-BE49-F238E27FC236}">
                <a16:creationId xmlns:a16="http://schemas.microsoft.com/office/drawing/2014/main" id="{00C246CA-4781-4065-9B6C-D12B0B1A9515}"/>
              </a:ext>
            </a:extLst>
          </p:cNvPr>
          <p:cNvSpPr/>
          <p:nvPr/>
        </p:nvSpPr>
        <p:spPr>
          <a:xfrm>
            <a:off x="126123" y="5604223"/>
            <a:ext cx="2408530" cy="638484"/>
          </a:xfrm>
          <a:prstGeom prst="roundRect">
            <a:avLst/>
          </a:prstGeom>
          <a:solidFill>
            <a:srgbClr val="CCFF99"/>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pPr algn="ctr"/>
            <a:r>
              <a:rPr kumimoji="1" lang="ja-JP" altLang="en-US" sz="2400" dirty="0" smtClean="0">
                <a:solidFill>
                  <a:schemeClr val="tx1"/>
                </a:solidFill>
                <a:latin typeface="HG丸ｺﾞｼｯｸM-PRO" panose="020F0600000000000000" pitchFamily="50" charset="-128"/>
                <a:ea typeface="HG丸ｺﾞｼｯｸM-PRO" panose="020F0600000000000000" pitchFamily="50" charset="-128"/>
              </a:rPr>
              <a:t>日常生活の指導</a:t>
            </a:r>
            <a:endParaRPr kumimoji="1" lang="en-US" altLang="ja-JP" sz="2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9" name="角丸四角形 8">
            <a:extLst>
              <a:ext uri="{FF2B5EF4-FFF2-40B4-BE49-F238E27FC236}">
                <a16:creationId xmlns:a16="http://schemas.microsoft.com/office/drawing/2014/main" id="{00C246CA-4781-4065-9B6C-D12B0B1A9515}"/>
              </a:ext>
            </a:extLst>
          </p:cNvPr>
          <p:cNvSpPr/>
          <p:nvPr/>
        </p:nvSpPr>
        <p:spPr>
          <a:xfrm>
            <a:off x="2874844" y="5604223"/>
            <a:ext cx="1777705" cy="638484"/>
          </a:xfrm>
          <a:prstGeom prst="roundRect">
            <a:avLst/>
          </a:prstGeom>
          <a:solidFill>
            <a:srgbClr val="CCFF99"/>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pPr algn="ctr"/>
            <a:r>
              <a:rPr kumimoji="1" lang="ja-JP" altLang="en-US" sz="2400" dirty="0" smtClean="0">
                <a:solidFill>
                  <a:schemeClr val="tx1"/>
                </a:solidFill>
                <a:latin typeface="HG丸ｺﾞｼｯｸM-PRO" panose="020F0600000000000000" pitchFamily="50" charset="-128"/>
                <a:ea typeface="HG丸ｺﾞｼｯｸM-PRO" panose="020F0600000000000000" pitchFamily="50" charset="-128"/>
              </a:rPr>
              <a:t>遊びの指導</a:t>
            </a:r>
            <a:endParaRPr kumimoji="1" lang="en-US" altLang="ja-JP" sz="2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0" name="角丸四角形 8">
            <a:extLst>
              <a:ext uri="{FF2B5EF4-FFF2-40B4-BE49-F238E27FC236}">
                <a16:creationId xmlns:a16="http://schemas.microsoft.com/office/drawing/2014/main" id="{00C246CA-4781-4065-9B6C-D12B0B1A9515}"/>
              </a:ext>
            </a:extLst>
          </p:cNvPr>
          <p:cNvSpPr/>
          <p:nvPr/>
        </p:nvSpPr>
        <p:spPr>
          <a:xfrm>
            <a:off x="7427495" y="5604223"/>
            <a:ext cx="1554505" cy="638484"/>
          </a:xfrm>
          <a:prstGeom prst="roundRect">
            <a:avLst/>
          </a:prstGeom>
          <a:solidFill>
            <a:srgbClr val="CCFF99"/>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pPr algn="ctr"/>
            <a:r>
              <a:rPr kumimoji="1" lang="ja-JP" altLang="en-US" sz="2400" dirty="0" smtClean="0">
                <a:solidFill>
                  <a:schemeClr val="tx1"/>
                </a:solidFill>
                <a:latin typeface="HG丸ｺﾞｼｯｸM-PRO" panose="020F0600000000000000" pitchFamily="50" charset="-128"/>
                <a:ea typeface="HG丸ｺﾞｼｯｸM-PRO" panose="020F0600000000000000" pitchFamily="50" charset="-128"/>
              </a:rPr>
              <a:t>作業学習</a:t>
            </a:r>
            <a:endParaRPr kumimoji="1" lang="en-US" altLang="ja-JP" sz="2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1" name="角丸四角形 8">
            <a:extLst>
              <a:ext uri="{FF2B5EF4-FFF2-40B4-BE49-F238E27FC236}">
                <a16:creationId xmlns:a16="http://schemas.microsoft.com/office/drawing/2014/main" id="{00C246CA-4781-4065-9B6C-D12B0B1A9515}"/>
              </a:ext>
            </a:extLst>
          </p:cNvPr>
          <p:cNvSpPr/>
          <p:nvPr/>
        </p:nvSpPr>
        <p:spPr>
          <a:xfrm>
            <a:off x="4992740" y="5604223"/>
            <a:ext cx="2094563" cy="638484"/>
          </a:xfrm>
          <a:prstGeom prst="roundRect">
            <a:avLst/>
          </a:prstGeom>
          <a:solidFill>
            <a:srgbClr val="CCFF99"/>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pPr algn="ctr"/>
            <a:r>
              <a:rPr kumimoji="1" lang="ja-JP" altLang="en-US" sz="2400" dirty="0" smtClean="0">
                <a:solidFill>
                  <a:schemeClr val="tx1"/>
                </a:solidFill>
                <a:latin typeface="HG丸ｺﾞｼｯｸM-PRO" panose="020F0600000000000000" pitchFamily="50" charset="-128"/>
                <a:ea typeface="HG丸ｺﾞｼｯｸM-PRO" panose="020F0600000000000000" pitchFamily="50" charset="-128"/>
              </a:rPr>
              <a:t>生活単元学習</a:t>
            </a:r>
            <a:endParaRPr kumimoji="1" lang="en-US" altLang="ja-JP" sz="2400"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10" name="直線コネクタ 9"/>
          <p:cNvCxnSpPr/>
          <p:nvPr/>
        </p:nvCxnSpPr>
        <p:spPr>
          <a:xfrm>
            <a:off x="8002097" y="2778936"/>
            <a:ext cx="97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514097" y="3324660"/>
            <a:ext cx="8460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514097" y="3870380"/>
            <a:ext cx="8460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5352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9</a:t>
            </a:fld>
            <a:endParaRPr kumimoji="1" lang="ja-JP" altLang="en-US"/>
          </a:p>
        </p:txBody>
      </p:sp>
      <p:sp>
        <p:nvSpPr>
          <p:cNvPr id="9" name="タイトル 1"/>
          <p:cNvSpPr txBox="1">
            <a:spLocks/>
          </p:cNvSpPr>
          <p:nvPr/>
        </p:nvSpPr>
        <p:spPr>
          <a:xfrm>
            <a:off x="0" y="1112520"/>
            <a:ext cx="9144000" cy="8787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smtClean="0">
                <a:latin typeface="UD デジタル 教科書体 NP-R" panose="02020400000000000000" pitchFamily="18" charset="-128"/>
                <a:ea typeface="UD デジタル 教科書体 NP-R" panose="02020400000000000000" pitchFamily="18" charset="-128"/>
              </a:rPr>
              <a:t>・学習指導要領改訂のポイント</a:t>
            </a:r>
            <a:endParaRPr lang="ja-JP" altLang="en-US" sz="3200" dirty="0">
              <a:latin typeface="UD デジタル 教科書体 NP-R" panose="02020400000000000000" pitchFamily="18" charset="-128"/>
              <a:ea typeface="UD デジタル 教科書体 NP-R" panose="02020400000000000000" pitchFamily="18" charset="-128"/>
            </a:endParaRPr>
          </a:p>
        </p:txBody>
      </p:sp>
      <p:sp>
        <p:nvSpPr>
          <p:cNvPr id="6" name="角丸四角形 8">
            <a:extLst>
              <a:ext uri="{FF2B5EF4-FFF2-40B4-BE49-F238E27FC236}">
                <a16:creationId xmlns:a16="http://schemas.microsoft.com/office/drawing/2014/main" id="{00C246CA-4781-4065-9B6C-D12B0B1A9515}"/>
              </a:ext>
            </a:extLst>
          </p:cNvPr>
          <p:cNvSpPr/>
          <p:nvPr/>
        </p:nvSpPr>
        <p:spPr>
          <a:xfrm>
            <a:off x="1826124" y="1991277"/>
            <a:ext cx="5194755" cy="900000"/>
          </a:xfrm>
          <a:prstGeom prst="horizontalScroll">
            <a:avLst/>
          </a:prstGeom>
          <a:solidFill>
            <a:srgbClr val="00B0F0"/>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pPr algn="ctr"/>
            <a:r>
              <a:rPr lang="ja-JP" altLang="en-US" sz="3200" kern="100" dirty="0">
                <a:latin typeface="游明朝" panose="02020400000000000000" pitchFamily="18" charset="-128"/>
                <a:ea typeface="UD デジタル 教科書体 NP-R" panose="02020400000000000000" pitchFamily="18" charset="-128"/>
                <a:cs typeface="Times New Roman" panose="02020603050405020304" pitchFamily="18" charset="0"/>
              </a:rPr>
              <a:t>育成を目指す資質・能力</a:t>
            </a:r>
            <a:endParaRPr lang="ja-JP" altLang="en-US" sz="3200" dirty="0">
              <a:latin typeface="HG丸ｺﾞｼｯｸM-PRO" panose="020F0600000000000000" pitchFamily="50" charset="-128"/>
              <a:ea typeface="HG丸ｺﾞｼｯｸM-PRO" panose="020F0600000000000000" pitchFamily="50" charset="-128"/>
            </a:endParaRPr>
          </a:p>
        </p:txBody>
      </p:sp>
      <p:sp>
        <p:nvSpPr>
          <p:cNvPr id="7" name="角丸四角形 8">
            <a:extLst>
              <a:ext uri="{FF2B5EF4-FFF2-40B4-BE49-F238E27FC236}">
                <a16:creationId xmlns:a16="http://schemas.microsoft.com/office/drawing/2014/main" id="{00C246CA-4781-4065-9B6C-D12B0B1A9515}"/>
              </a:ext>
            </a:extLst>
          </p:cNvPr>
          <p:cNvSpPr/>
          <p:nvPr/>
        </p:nvSpPr>
        <p:spPr>
          <a:xfrm>
            <a:off x="3001782" y="3558133"/>
            <a:ext cx="2843441" cy="900000"/>
          </a:xfrm>
          <a:prstGeom prst="horizontalScroll">
            <a:avLst/>
          </a:prstGeom>
          <a:solidFill>
            <a:srgbClr val="00B0F0"/>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pPr marL="203200" indent="-203200" algn="ctr"/>
            <a:r>
              <a:rPr lang="ja-JP" altLang="en-US" sz="3200" kern="100" dirty="0">
                <a:latin typeface="游明朝" panose="02020400000000000000" pitchFamily="18" charset="-128"/>
                <a:ea typeface="UD デジタル 教科書体 NP-R" panose="02020400000000000000" pitchFamily="18" charset="-128"/>
                <a:cs typeface="Times New Roman" panose="02020603050405020304" pitchFamily="18" charset="0"/>
              </a:rPr>
              <a:t>学習評価</a:t>
            </a:r>
            <a:endParaRPr lang="ja-JP" altLang="ja-JP" sz="32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8" name="角丸四角形 8">
            <a:extLst>
              <a:ext uri="{FF2B5EF4-FFF2-40B4-BE49-F238E27FC236}">
                <a16:creationId xmlns:a16="http://schemas.microsoft.com/office/drawing/2014/main" id="{00C246CA-4781-4065-9B6C-D12B0B1A9515}"/>
              </a:ext>
            </a:extLst>
          </p:cNvPr>
          <p:cNvSpPr/>
          <p:nvPr/>
        </p:nvSpPr>
        <p:spPr>
          <a:xfrm>
            <a:off x="1543502" y="5124989"/>
            <a:ext cx="5760000" cy="900000"/>
          </a:xfrm>
          <a:prstGeom prst="horizontalScroll">
            <a:avLst/>
          </a:prstGeom>
          <a:solidFill>
            <a:srgbClr val="00B0F0"/>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pPr marL="203200" indent="-203200" algn="ctr"/>
            <a:r>
              <a:rPr lang="ja-JP" altLang="en-US" sz="3200" kern="100" dirty="0">
                <a:latin typeface="游明朝" panose="02020400000000000000" pitchFamily="18" charset="-128"/>
                <a:ea typeface="UD デジタル 教科書体 NP-R" panose="02020400000000000000" pitchFamily="18" charset="-128"/>
                <a:cs typeface="Times New Roman" panose="02020603050405020304" pitchFamily="18" charset="0"/>
              </a:rPr>
              <a:t>主体的・対話的で深い学び</a:t>
            </a:r>
            <a:endParaRPr lang="ja-JP" altLang="ja-JP" sz="3200" kern="100" dirty="0">
              <a:latin typeface="游明朝" panose="02020400000000000000" pitchFamily="18" charset="-128"/>
              <a:ea typeface="游明朝" panose="02020400000000000000" pitchFamily="18" charset="-128"/>
              <a:cs typeface="Times New Roman" panose="02020603050405020304" pitchFamily="18" charset="0"/>
            </a:endParaRPr>
          </a:p>
        </p:txBody>
      </p:sp>
      <p:grpSp>
        <p:nvGrpSpPr>
          <p:cNvPr id="10" name="グループ化 9"/>
          <p:cNvGrpSpPr/>
          <p:nvPr/>
        </p:nvGrpSpPr>
        <p:grpSpPr>
          <a:xfrm>
            <a:off x="137160" y="136056"/>
            <a:ext cx="6418985" cy="1080000"/>
            <a:chOff x="3029615" y="1793971"/>
            <a:chExt cx="6418985" cy="1080000"/>
          </a:xfrm>
        </p:grpSpPr>
        <p:pic>
          <p:nvPicPr>
            <p:cNvPr id="11" name="図 10"/>
            <p:cNvPicPr>
              <a:picLocks noChangeAspect="1"/>
            </p:cNvPicPr>
            <p:nvPr/>
          </p:nvPicPr>
          <p:blipFill rotWithShape="1">
            <a:blip r:embed="rId3">
              <a:extLst>
                <a:ext uri="{28A0092B-C50C-407E-A947-70E740481C1C}">
                  <a14:useLocalDpi xmlns:a14="http://schemas.microsoft.com/office/drawing/2010/main" val="0"/>
                </a:ext>
              </a:extLst>
            </a:blip>
            <a:srcRect b="78880"/>
            <a:stretch/>
          </p:blipFill>
          <p:spPr>
            <a:xfrm>
              <a:off x="3029615" y="1793971"/>
              <a:ext cx="3535005" cy="1080000"/>
            </a:xfrm>
            <a:prstGeom prst="rect">
              <a:avLst/>
            </a:prstGeom>
          </p:spPr>
        </p:pic>
        <p:sp>
          <p:nvSpPr>
            <p:cNvPr id="12" name="テキスト ボックス 2"/>
            <p:cNvSpPr txBox="1"/>
            <p:nvPr/>
          </p:nvSpPr>
          <p:spPr>
            <a:xfrm>
              <a:off x="5870402" y="1953713"/>
              <a:ext cx="3578198" cy="747289"/>
            </a:xfrm>
            <a:prstGeom prst="rect">
              <a:avLst/>
            </a:prstGeom>
            <a:noFill/>
            <a:ln>
              <a:noFill/>
            </a:ln>
          </p:spPr>
          <p:txBody>
            <a:bodyPr wrap="square" rtlCol="0" anchor="ctr" anchorCtr="0">
              <a:noAutofit/>
            </a:bodyPr>
            <a:lstStyle/>
            <a:p>
              <a:pPr algn="ctr"/>
              <a:r>
                <a:rPr lang="ja-JP" altLang="en-US" sz="2800" kern="100" dirty="0" smtClean="0">
                  <a:solidFill>
                    <a:srgbClr val="0070C0"/>
                  </a:solidFill>
                  <a:latin typeface="ＤＦ特太ゴシック体" panose="020B0509000000000000" pitchFamily="49" charset="-128"/>
                  <a:ea typeface="ＤＦ特太ゴシック体" panose="020B0509000000000000" pitchFamily="49" charset="-128"/>
                  <a:cs typeface="Times New Roman" panose="02020603050405020304" pitchFamily="18" charset="0"/>
                </a:rPr>
                <a:t>！</a:t>
              </a:r>
              <a:r>
                <a:rPr lang="ja-JP" altLang="en-US" sz="2000" kern="100" dirty="0" smtClean="0">
                  <a:solidFill>
                    <a:srgbClr val="0070C0"/>
                  </a:solidFill>
                  <a:latin typeface="ＤＦ特太ゴシック体" panose="020B0509000000000000" pitchFamily="49" charset="-128"/>
                  <a:ea typeface="ＤＦ特太ゴシック体" panose="020B0509000000000000" pitchFamily="49" charset="-128"/>
                  <a:cs typeface="Times New Roman" panose="02020603050405020304" pitchFamily="18" charset="0"/>
                </a:rPr>
                <a:t>知的</a:t>
              </a:r>
              <a:r>
                <a:rPr lang="ja-JP" altLang="en-US" sz="2000" kern="100" dirty="0">
                  <a:solidFill>
                    <a:srgbClr val="0070C0"/>
                  </a:solidFill>
                  <a:latin typeface="ＤＦ特太ゴシック体" panose="020B0509000000000000" pitchFamily="49" charset="-128"/>
                  <a:ea typeface="ＤＦ特太ゴシック体" panose="020B0509000000000000" pitchFamily="49" charset="-128"/>
                  <a:cs typeface="Times New Roman" panose="02020603050405020304" pitchFamily="18" charset="0"/>
                </a:rPr>
                <a:t>障害教育の知識</a:t>
              </a:r>
            </a:p>
          </p:txBody>
        </p:sp>
      </p:grpSp>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3502" y="4546392"/>
            <a:ext cx="1717880" cy="1799996"/>
          </a:xfrm>
          <a:prstGeom prst="rect">
            <a:avLst/>
          </a:prstGeom>
        </p:spPr>
      </p:pic>
    </p:spTree>
    <p:extLst>
      <p:ext uri="{BB962C8B-B14F-4D97-AF65-F5344CB8AC3E}">
        <p14:creationId xmlns:p14="http://schemas.microsoft.com/office/powerpoint/2010/main" val="4073969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spPr>
      <a:bodyPr rtlCol="0" anchor="b" anchorCtr="0"/>
      <a:lstStyle>
        <a:defPPr algn="ctr">
          <a:defRPr kumimoji="1" dirty="0" smtClean="0">
            <a:solidFill>
              <a:schemeClr val="tx1"/>
            </a:solidFill>
            <a:latin typeface="HG丸ｺﾞｼｯｸM-PRO" panose="020F0600000000000000" pitchFamily="50" charset="-128"/>
            <a:ea typeface="HG丸ｺﾞｼｯｸM-PRO" panose="020F0600000000000000" pitchFamily="50" charset="-128"/>
          </a:defRPr>
        </a:defPPr>
      </a:lstStyle>
      <a:style>
        <a:lnRef idx="1">
          <a:schemeClr val="accent2"/>
        </a:lnRef>
        <a:fillRef idx="2">
          <a:schemeClr val="accent2"/>
        </a:fillRef>
        <a:effectRef idx="1">
          <a:schemeClr val="accent2"/>
        </a:effectRef>
        <a:fontRef idx="minor">
          <a:schemeClr val="dk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14625</TotalTime>
  <Words>2842</Words>
  <Application>Microsoft Office PowerPoint</Application>
  <PresentationFormat>画面に合わせる (4:3)</PresentationFormat>
  <Paragraphs>202</Paragraphs>
  <Slides>21</Slides>
  <Notes>21</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21</vt:i4>
      </vt:variant>
    </vt:vector>
  </HeadingPairs>
  <TitlesOfParts>
    <vt:vector size="37" baseType="lpstr">
      <vt:lpstr>ＤＦ特太ゴシック体</vt:lpstr>
      <vt:lpstr>HG丸ｺﾞｼｯｸM-PRO</vt:lpstr>
      <vt:lpstr>ＭＳ Ｐゴシック</vt:lpstr>
      <vt:lpstr>ＭＳ ゴシック</vt:lpstr>
      <vt:lpstr>ＭＳ明朝</vt:lpstr>
      <vt:lpstr>UD デジタル 教科書体 NK-R</vt:lpstr>
      <vt:lpstr>UD デジタル 教科書体 NP-B</vt:lpstr>
      <vt:lpstr>UD デジタル 教科書体 NP-R</vt:lpstr>
      <vt:lpstr>游ゴシック</vt:lpstr>
      <vt:lpstr>游ゴシック Light</vt:lpstr>
      <vt:lpstr>游明朝</vt:lpstr>
      <vt:lpstr>Arial</vt:lpstr>
      <vt:lpstr>Calibri</vt:lpstr>
      <vt:lpstr>Calibri Light</vt:lpstr>
      <vt:lpstr>Times New Roman</vt:lpstr>
      <vt:lpstr>Office テーマ</vt:lpstr>
      <vt:lpstr>授業づくり研修</vt:lpstr>
      <vt:lpstr>知的障害教育の 授業づくり研修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知的障害教育の 授業づくり研修</vt:lpstr>
      <vt:lpstr>知的障害教育の 授業づくり研修</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宮城県総合教育センターR3年度研修パック①（特別支援教育研究グループ）</dc:title>
  <dc:creator>宮城県総合教育センターR3年度専門研究特別支援教育研究グループ</dc:creator>
  <cp:lastModifiedBy>long2119</cp:lastModifiedBy>
  <cp:revision>1142</cp:revision>
  <cp:lastPrinted>2022-02-07T01:40:00Z</cp:lastPrinted>
  <dcterms:created xsi:type="dcterms:W3CDTF">2021-04-13T05:05:10Z</dcterms:created>
  <dcterms:modified xsi:type="dcterms:W3CDTF">2022-03-15T02:01:45Z</dcterms:modified>
</cp:coreProperties>
</file>